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handoutMasterIdLst>
    <p:handoutMasterId r:id="rId53"/>
  </p:handoutMasterIdLst>
  <p:sldIdLst>
    <p:sldId id="256" r:id="rId2"/>
    <p:sldId id="257" r:id="rId3"/>
    <p:sldId id="258" r:id="rId4"/>
    <p:sldId id="259" r:id="rId5"/>
    <p:sldId id="260" r:id="rId6"/>
    <p:sldId id="261" r:id="rId7"/>
    <p:sldId id="262" r:id="rId8"/>
    <p:sldId id="264" r:id="rId9"/>
    <p:sldId id="307" r:id="rId10"/>
    <p:sldId id="266" r:id="rId11"/>
    <p:sldId id="267" r:id="rId12"/>
    <p:sldId id="301" r:id="rId13"/>
    <p:sldId id="300" r:id="rId14"/>
    <p:sldId id="271" r:id="rId15"/>
    <p:sldId id="272" r:id="rId16"/>
    <p:sldId id="273" r:id="rId17"/>
    <p:sldId id="274" r:id="rId18"/>
    <p:sldId id="308" r:id="rId19"/>
    <p:sldId id="309" r:id="rId20"/>
    <p:sldId id="275" r:id="rId21"/>
    <p:sldId id="304" r:id="rId22"/>
    <p:sldId id="298" r:id="rId23"/>
    <p:sldId id="305" r:id="rId24"/>
    <p:sldId id="296" r:id="rId25"/>
    <p:sldId id="297" r:id="rId26"/>
    <p:sldId id="310" r:id="rId27"/>
    <p:sldId id="312" r:id="rId28"/>
    <p:sldId id="311" r:id="rId29"/>
    <p:sldId id="277" r:id="rId30"/>
    <p:sldId id="278" r:id="rId31"/>
    <p:sldId id="313" r:id="rId32"/>
    <p:sldId id="279" r:id="rId33"/>
    <p:sldId id="280" r:id="rId34"/>
    <p:sldId id="281" r:id="rId35"/>
    <p:sldId id="282" r:id="rId36"/>
    <p:sldId id="283" r:id="rId37"/>
    <p:sldId id="291" r:id="rId38"/>
    <p:sldId id="303" r:id="rId39"/>
    <p:sldId id="285" r:id="rId40"/>
    <p:sldId id="314" r:id="rId41"/>
    <p:sldId id="315" r:id="rId42"/>
    <p:sldId id="286" r:id="rId43"/>
    <p:sldId id="287" r:id="rId44"/>
    <p:sldId id="316" r:id="rId45"/>
    <p:sldId id="289" r:id="rId46"/>
    <p:sldId id="292" r:id="rId47"/>
    <p:sldId id="294" r:id="rId48"/>
    <p:sldId id="295" r:id="rId49"/>
    <p:sldId id="317" r:id="rId50"/>
    <p:sldId id="299" r:id="rId5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0000"/>
        </a:solidFill>
        <a:effectLst/>
        <a:uFillTx/>
        <a:latin typeface="Helvetica Light"/>
        <a:ea typeface="Helvetica Light"/>
        <a:cs typeface="Helvetica Light"/>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0000"/>
        </a:solidFill>
        <a:effectLst/>
        <a:uFillTx/>
        <a:latin typeface="Helvetica Light"/>
        <a:ea typeface="Helvetica Light"/>
        <a:cs typeface="Helvetica Light"/>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0000"/>
        </a:solidFill>
        <a:effectLst/>
        <a:uFillTx/>
        <a:latin typeface="Helvetica Light"/>
        <a:ea typeface="Helvetica Light"/>
        <a:cs typeface="Helvetica Light"/>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0000"/>
        </a:solidFill>
        <a:effectLst/>
        <a:uFillTx/>
        <a:latin typeface="Helvetica Light"/>
        <a:ea typeface="Helvetica Light"/>
        <a:cs typeface="Helvetica Light"/>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0000"/>
        </a:solidFill>
        <a:effectLst/>
        <a:uFillTx/>
        <a:latin typeface="Helvetica Light"/>
        <a:ea typeface="Helvetica Light"/>
        <a:cs typeface="Helvetica Light"/>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0000"/>
        </a:solidFill>
        <a:effectLst/>
        <a:uFillTx/>
        <a:latin typeface="Helvetica Light"/>
        <a:ea typeface="Helvetica Light"/>
        <a:cs typeface="Helvetica Light"/>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0000"/>
        </a:solidFill>
        <a:effectLst/>
        <a:uFillTx/>
        <a:latin typeface="Helvetica Light"/>
        <a:ea typeface="Helvetica Light"/>
        <a:cs typeface="Helvetica Light"/>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0000"/>
        </a:solidFill>
        <a:effectLst/>
        <a:uFillTx/>
        <a:latin typeface="Helvetica Light"/>
        <a:ea typeface="Helvetica Light"/>
        <a:cs typeface="Helvetica Light"/>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0000"/>
        </a:solidFill>
        <a:effectLst/>
        <a:uFillTx/>
        <a:latin typeface="Helvetica Light"/>
        <a:ea typeface="Helvetica Light"/>
        <a:cs typeface="Helvetica Light"/>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WH"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FF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9"/>
          </a:solidFill>
        </a:fill>
      </a:tcStyle>
    </a:wholeTbl>
    <a:band2H>
      <a:tcTxStyle/>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FF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ADB"/>
          </a:solidFill>
        </a:fill>
      </a:tcStyle>
    </a:wholeTbl>
    <a:band2H>
      <a:tcTxStyle/>
      <a:tcStyle>
        <a:tcBdr/>
        <a:fill>
          <a:solidFill>
            <a:srgbClr val="E6EDEE"/>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FF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D7CB"/>
          </a:solidFill>
        </a:fill>
      </a:tcStyle>
    </a:wholeTbl>
    <a:band2H>
      <a:tcTxStyle/>
      <a:tcStyle>
        <a:tcBdr/>
        <a:fill>
          <a:solidFill>
            <a:srgbClr val="F3EC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FF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FF0000"/>
        </a:fontRef>
        <a:srgbClr val="FF0000"/>
      </a:tcTxStyle>
      <a:tcStyle>
        <a:tcBdr>
          <a:left>
            <a:ln w="12700" cap="flat">
              <a:noFill/>
              <a:miter lim="400000"/>
            </a:ln>
          </a:left>
          <a:right>
            <a:ln w="12700" cap="flat">
              <a:noFill/>
              <a:miter lim="400000"/>
            </a:ln>
          </a:right>
          <a:top>
            <a:ln w="50800" cap="flat">
              <a:solidFill>
                <a:srgbClr val="FF0000"/>
              </a:solidFill>
              <a:prstDash val="solid"/>
              <a:round/>
            </a:ln>
          </a:top>
          <a:bottom>
            <a:ln w="25400" cap="flat">
              <a:solidFill>
                <a:srgbClr val="FF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FF0000"/>
              </a:solidFill>
              <a:prstDash val="solid"/>
              <a:round/>
            </a:ln>
          </a:top>
          <a:bottom>
            <a:ln w="25400" cap="flat">
              <a:solidFill>
                <a:srgbClr val="FF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FF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ACA"/>
          </a:solidFill>
        </a:fill>
      </a:tcStyle>
    </a:wholeTbl>
    <a:band2H>
      <a:tcTxStyle/>
      <a:tcStyle>
        <a:tcBdr/>
        <a:fill>
          <a:solidFill>
            <a:srgbClr val="FF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0000"/>
          </a:solidFill>
        </a:fill>
      </a:tcStyle>
    </a:firstRow>
  </a:tblStyle>
  <a:tblStyle styleId="{2708684C-4D16-4618-839F-0558EEFCDFE6}" styleName="">
    <a:tblBg/>
    <a:wholeTbl>
      <a:tcTxStyle b="off" i="off">
        <a:font>
          <a:latin typeface="Helvetica Light"/>
          <a:ea typeface="Helvetica Light"/>
          <a:cs typeface="Helvetica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55" d="100"/>
          <a:sy n="55" d="100"/>
        </p:scale>
        <p:origin x="-1278" y="1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B9B52E-D225-C348-B099-835E7FF20F1E}" type="datetimeFigureOut">
              <a:rPr lang="en-US" smtClean="0"/>
              <a:t>5/17/2016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657C312-9F97-F743-9BB5-0704FF1CB223}" type="slidenum">
              <a:rPr lang="en-US" smtClean="0"/>
              <a:t>‹#›</a:t>
            </a:fld>
            <a:endParaRPr lang="en-US"/>
          </a:p>
        </p:txBody>
      </p:sp>
    </p:spTree>
    <p:extLst>
      <p:ext uri="{BB962C8B-B14F-4D97-AF65-F5344CB8AC3E}">
        <p14:creationId xmlns:p14="http://schemas.microsoft.com/office/powerpoint/2010/main" val="2556598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24552844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
          </p:nvPr>
        </p:nvSpPr>
        <p:spPr>
          <a:xfrm>
            <a:off x="1270000" y="6362700"/>
            <a:ext cx="10464800" cy="533400"/>
          </a:xfrm>
          <a:prstGeom prst="rect">
            <a:avLst/>
          </a:prstGeom>
        </p:spPr>
        <p:txBody>
          <a:bodyPr anchor="t"/>
          <a:lstStyle>
            <a:lvl1pPr marL="0" indent="0" algn="ctr">
              <a:spcBef>
                <a:spcPts val="0"/>
              </a:spcBef>
              <a:buSzTx/>
              <a:buNone/>
              <a:defRPr sz="2800" b="1">
                <a:latin typeface="+mn-lt"/>
                <a:ea typeface="+mn-ea"/>
                <a:cs typeface="+mn-cs"/>
                <a:sym typeface="Helvetica"/>
              </a:defRPr>
            </a:lvl1pPr>
            <a:lvl2pPr marL="794084" indent="-336884" algn="ctr">
              <a:spcBef>
                <a:spcPts val="0"/>
              </a:spcBef>
              <a:defRPr sz="2800" b="1">
                <a:latin typeface="+mn-lt"/>
                <a:ea typeface="+mn-ea"/>
                <a:cs typeface="+mn-cs"/>
                <a:sym typeface="Helvetica"/>
              </a:defRPr>
            </a:lvl2pPr>
            <a:lvl3pPr marL="1251284" indent="-336884" algn="ctr">
              <a:spcBef>
                <a:spcPts val="0"/>
              </a:spcBef>
              <a:defRPr sz="2800" b="1">
                <a:latin typeface="+mn-lt"/>
                <a:ea typeface="+mn-ea"/>
                <a:cs typeface="+mn-cs"/>
                <a:sym typeface="Helvetica"/>
              </a:defRPr>
            </a:lvl3pPr>
            <a:lvl4pPr marL="1708484" indent="-336884" algn="ctr">
              <a:spcBef>
                <a:spcPts val="0"/>
              </a:spcBef>
              <a:defRPr sz="2800" b="1">
                <a:latin typeface="+mn-lt"/>
                <a:ea typeface="+mn-ea"/>
                <a:cs typeface="+mn-cs"/>
                <a:sym typeface="Helvetica"/>
              </a:defRPr>
            </a:lvl4pPr>
            <a:lvl5pPr marL="2165684" indent="-336884" algn="ctr">
              <a:spcBef>
                <a:spcPts val="0"/>
              </a:spcBef>
              <a:defRPr sz="2800" b="1">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body" sz="quarter" idx="13"/>
          </p:nvPr>
        </p:nvSpPr>
        <p:spPr>
          <a:xfrm>
            <a:off x="1270000" y="4254500"/>
            <a:ext cx="10464800" cy="711200"/>
          </a:xfrm>
          <a:prstGeom prst="rect">
            <a:avLst/>
          </a:prstGeom>
        </p:spPr>
        <p:txBody>
          <a:bodyPr/>
          <a:lstStyle/>
          <a:p>
            <a:pPr marL="0" indent="0" algn="ctr">
              <a:spcBef>
                <a:spcPts val="2400"/>
              </a:spcBef>
              <a:buSzTx/>
              <a:buNone/>
              <a:defRPr sz="4000"/>
            </a:pPr>
            <a:endParaRP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00200" y="635000"/>
            <a:ext cx="9779000" cy="59182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Title Text</a:t>
            </a:r>
          </a:p>
        </p:txBody>
      </p:sp>
      <p:sp>
        <p:nvSpPr>
          <p:cNvPr id="22" name="Shape 22"/>
          <p:cNvSpPr>
            <a:spLocks noGrp="1"/>
          </p:cNvSpPr>
          <p:nvPr>
            <p:ph type="body" sz="quarter"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762000"/>
            <a:ext cx="5334000" cy="82423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762000"/>
            <a:ext cx="5334000" cy="40005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898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18300" y="762000"/>
            <a:ext cx="5334000" cy="3898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762884"/>
            <a:ext cx="5334000" cy="8229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06400"/>
            <a:ext cx="11099800" cy="2120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45600"/>
            <a:ext cx="368504" cy="381000"/>
          </a:xfrm>
          <a:prstGeom prst="rect">
            <a:avLst/>
          </a:prstGeom>
          <a:ln w="12700">
            <a:miter lim="400000"/>
          </a:ln>
        </p:spPr>
        <p:txBody>
          <a:bodyPr wrap="none" lIns="50800" tIns="50800" rIns="50800" bIns="50800">
            <a:spAutoFit/>
          </a:bodyPr>
          <a:lstStyle>
            <a:lvl1pPr>
              <a:defRPr sz="1800">
                <a:solidFill>
                  <a:srgbClr val="FFFFFF"/>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9pPr>
    </p:titleStyle>
    <p:bodyStyle>
      <a:lvl1pPr marL="4572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Helvetica Light"/>
          <a:ea typeface="Helvetica Light"/>
          <a:cs typeface="Helvetica Light"/>
          <a:sym typeface="Helvetica Light"/>
        </a:defRPr>
      </a:lvl1pPr>
      <a:lvl2pPr marL="9144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Helvetica Light"/>
          <a:ea typeface="Helvetica Light"/>
          <a:cs typeface="Helvetica Light"/>
          <a:sym typeface="Helvetica Light"/>
        </a:defRPr>
      </a:lvl2pPr>
      <a:lvl3pPr marL="13716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Helvetica Light"/>
          <a:ea typeface="Helvetica Light"/>
          <a:cs typeface="Helvetica Light"/>
          <a:sym typeface="Helvetica Light"/>
        </a:defRPr>
      </a:lvl3pPr>
      <a:lvl4pPr marL="18288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Helvetica Light"/>
          <a:ea typeface="Helvetica Light"/>
          <a:cs typeface="Helvetica Light"/>
          <a:sym typeface="Helvetica Light"/>
        </a:defRPr>
      </a:lvl4pPr>
      <a:lvl5pPr marL="22860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Helvetica Light"/>
          <a:ea typeface="Helvetica Light"/>
          <a:cs typeface="Helvetica Light"/>
          <a:sym typeface="Helvetica Light"/>
        </a:defRPr>
      </a:lvl5pPr>
      <a:lvl6pPr marL="27432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Helvetica Light"/>
          <a:ea typeface="Helvetica Light"/>
          <a:cs typeface="Helvetica Light"/>
          <a:sym typeface="Helvetica Light"/>
        </a:defRPr>
      </a:lvl6pPr>
      <a:lvl7pPr marL="32004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Helvetica Light"/>
          <a:ea typeface="Helvetica Light"/>
          <a:cs typeface="Helvetica Light"/>
          <a:sym typeface="Helvetica Light"/>
        </a:defRPr>
      </a:lvl7pPr>
      <a:lvl8pPr marL="36576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Helvetica Light"/>
          <a:ea typeface="Helvetica Light"/>
          <a:cs typeface="Helvetica Light"/>
          <a:sym typeface="Helvetica Light"/>
        </a:defRPr>
      </a:lvl8pPr>
      <a:lvl9pPr marL="41148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Helvetica Light"/>
          <a:ea typeface="Helvetica Light"/>
          <a:cs typeface="Helvetica Light"/>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HIERS@DAVIDSONHIERSLAW.COM"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age2.jpeg" descr="Macintosh HD:Users:DavidMacAir:Downloads:INgram-pB-image-The-Mediation-Process-5-Key-Elements-SKT-Apr-19-2013.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120" name="Shape 120"/>
          <p:cNvSpPr>
            <a:spLocks noGrp="1"/>
          </p:cNvSpPr>
          <p:nvPr>
            <p:ph type="ctrTitle"/>
          </p:nvPr>
        </p:nvSpPr>
        <p:spPr>
          <a:xfrm>
            <a:off x="1406459" y="7351070"/>
            <a:ext cx="10464800" cy="1594464"/>
          </a:xfrm>
          <a:prstGeom prst="rect">
            <a:avLst/>
          </a:prstGeom>
        </p:spPr>
        <p:txBody>
          <a:bodyPr/>
          <a:lstStyle>
            <a:lvl1pPr>
              <a:defRPr>
                <a:solidFill>
                  <a:srgbClr val="000090"/>
                </a:solidFill>
              </a:defRPr>
            </a:lvl1pPr>
          </a:lstStyle>
          <a:p>
            <a:r>
              <a:t>MEDIATION</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38951" y="7807914"/>
            <a:ext cx="11526896" cy="101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6000">
                <a:solidFill>
                  <a:srgbClr val="FFFFFF"/>
                </a:solidFill>
              </a:defRPr>
            </a:lvl1pPr>
          </a:lstStyle>
          <a:p>
            <a:r>
              <a:t>Add Mediation to your tool box.</a:t>
            </a:r>
          </a:p>
        </p:txBody>
      </p:sp>
      <p:sp>
        <p:nvSpPr>
          <p:cNvPr id="175" name="Shape 175"/>
          <p:cNvSpPr/>
          <p:nvPr/>
        </p:nvSpPr>
        <p:spPr>
          <a:xfrm>
            <a:off x="1835775" y="1629138"/>
            <a:ext cx="4731194" cy="685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FFFF"/>
                </a:solidFill>
              </a:defRPr>
            </a:lvl1pPr>
          </a:lstStyle>
          <a:p>
            <a:r>
              <a:t>Verbal Warning</a:t>
            </a:r>
          </a:p>
        </p:txBody>
      </p:sp>
      <p:sp>
        <p:nvSpPr>
          <p:cNvPr id="176" name="Shape 176"/>
          <p:cNvSpPr/>
          <p:nvPr/>
        </p:nvSpPr>
        <p:spPr>
          <a:xfrm>
            <a:off x="3797768" y="2543918"/>
            <a:ext cx="4608471" cy="685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FFFF"/>
                </a:solidFill>
              </a:defRPr>
            </a:lvl1pPr>
          </a:lstStyle>
          <a:p>
            <a:r>
              <a:t>Written Warning</a:t>
            </a:r>
          </a:p>
        </p:txBody>
      </p:sp>
      <p:sp>
        <p:nvSpPr>
          <p:cNvPr id="177" name="Shape 177"/>
          <p:cNvSpPr/>
          <p:nvPr/>
        </p:nvSpPr>
        <p:spPr>
          <a:xfrm>
            <a:off x="422929" y="714359"/>
            <a:ext cx="3672720" cy="685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FFFF"/>
                </a:solidFill>
              </a:defRPr>
            </a:lvl1pPr>
          </a:lstStyle>
          <a:p>
            <a:r>
              <a:t>Counseling</a:t>
            </a:r>
          </a:p>
        </p:txBody>
      </p:sp>
      <p:sp>
        <p:nvSpPr>
          <p:cNvPr id="178" name="Shape 178"/>
          <p:cNvSpPr/>
          <p:nvPr/>
        </p:nvSpPr>
        <p:spPr>
          <a:xfrm>
            <a:off x="5279641" y="3458698"/>
            <a:ext cx="5528883" cy="685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FFFF"/>
                </a:solidFill>
              </a:defRPr>
            </a:lvl1pPr>
          </a:lstStyle>
          <a:p>
            <a:r>
              <a:t>Progressive Discipline</a:t>
            </a:r>
          </a:p>
        </p:txBody>
      </p:sp>
      <p:sp>
        <p:nvSpPr>
          <p:cNvPr id="179" name="Shape 179"/>
          <p:cNvSpPr/>
          <p:nvPr/>
        </p:nvSpPr>
        <p:spPr>
          <a:xfrm>
            <a:off x="6466968" y="4373477"/>
            <a:ext cx="2875031" cy="685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FFFF"/>
                </a:solidFill>
              </a:defRPr>
            </a:lvl1pPr>
          </a:lstStyle>
          <a:p>
            <a:r>
              <a:t>Transfer</a:t>
            </a:r>
          </a:p>
        </p:txBody>
      </p:sp>
      <p:sp>
        <p:nvSpPr>
          <p:cNvPr id="180" name="Shape 180"/>
          <p:cNvSpPr/>
          <p:nvPr/>
        </p:nvSpPr>
        <p:spPr>
          <a:xfrm>
            <a:off x="9412280" y="6203037"/>
            <a:ext cx="3105132" cy="685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FFFF"/>
                </a:solidFill>
              </a:defRPr>
            </a:lvl1pPr>
          </a:lstStyle>
          <a:p>
            <a:r>
              <a:t>Termination</a:t>
            </a:r>
          </a:p>
        </p:txBody>
      </p:sp>
      <p:sp>
        <p:nvSpPr>
          <p:cNvPr id="181" name="Shape 181"/>
          <p:cNvSpPr/>
          <p:nvPr/>
        </p:nvSpPr>
        <p:spPr>
          <a:xfrm>
            <a:off x="7724865" y="5288257"/>
            <a:ext cx="3181833" cy="685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FFFF"/>
                </a:solidFill>
              </a:defRPr>
            </a:lvl1pPr>
          </a:lstStyle>
          <a:p>
            <a:r>
              <a:t>Demotion</a:t>
            </a:r>
          </a:p>
        </p:txBody>
      </p:sp>
      <p:pic>
        <p:nvPicPr>
          <p:cNvPr id="2" name="Picture 1" descr="bigstock-Toolbox-35082965-1024x85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00" y="3830616"/>
            <a:ext cx="4540079" cy="3781921"/>
          </a:xfrm>
          <a:prstGeom prst="rect">
            <a:avLst/>
          </a:prstGeom>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74"/>
                                        </p:tgtEl>
                                        <p:attrNameLst>
                                          <p:attrName>style.visibility</p:attrName>
                                        </p:attrNameLst>
                                      </p:cBhvr>
                                      <p:to>
                                        <p:strVal val="visible"/>
                                      </p:to>
                                    </p:set>
                                    <p:animEffect transition="in" filter="wipe(left)">
                                      <p:cBhvr>
                                        <p:cTn id="7"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image24.jpeg" descr="Macintosh HD:Users:DavidMacAir:Downloads:1686238_orig.jpg"/>
          <p:cNvPicPr>
            <a:picLocks noChangeAspect="1"/>
          </p:cNvPicPr>
          <p:nvPr/>
        </p:nvPicPr>
        <p:blipFill>
          <a:blip r:embed="rId2">
            <a:extLst/>
          </a:blip>
          <a:stretch>
            <a:fillRect/>
          </a:stretch>
        </p:blipFill>
        <p:spPr>
          <a:xfrm>
            <a:off x="1929351" y="366030"/>
            <a:ext cx="9426953" cy="2808851"/>
          </a:xfrm>
          <a:prstGeom prst="rect">
            <a:avLst/>
          </a:prstGeom>
          <a:ln w="12700">
            <a:miter lim="400000"/>
          </a:ln>
        </p:spPr>
      </p:pic>
      <p:sp>
        <p:nvSpPr>
          <p:cNvPr id="3" name="Shape 185"/>
          <p:cNvSpPr txBox="1">
            <a:spLocks/>
          </p:cNvSpPr>
          <p:nvPr/>
        </p:nvSpPr>
        <p:spPr>
          <a:xfrm>
            <a:off x="1270000" y="3565634"/>
            <a:ext cx="10464800" cy="137466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9pPr>
          </a:lstStyle>
          <a:p>
            <a:r>
              <a:rPr lang="en-US" smtClean="0"/>
              <a:t>MEDIATION WORKS!</a:t>
            </a:r>
            <a:endParaRPr lang="en-US" dirty="0"/>
          </a:p>
        </p:txBody>
      </p:sp>
      <p:sp>
        <p:nvSpPr>
          <p:cNvPr id="4" name="Shape 186"/>
          <p:cNvSpPr txBox="1">
            <a:spLocks/>
          </p:cNvSpPr>
          <p:nvPr/>
        </p:nvSpPr>
        <p:spPr>
          <a:xfrm>
            <a:off x="334247" y="5642806"/>
            <a:ext cx="12336304" cy="248977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Helvetica Light"/>
                <a:ea typeface="Helvetica Light"/>
                <a:cs typeface="Helvetica Light"/>
                <a:sym typeface="Helvetica Light"/>
              </a:defRPr>
            </a:lvl5pPr>
            <a:lvl6pPr marL="27432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Helvetica Light"/>
                <a:ea typeface="Helvetica Light"/>
                <a:cs typeface="Helvetica Light"/>
                <a:sym typeface="Helvetica Light"/>
              </a:defRPr>
            </a:lvl6pPr>
            <a:lvl7pPr marL="32004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Helvetica Light"/>
                <a:ea typeface="Helvetica Light"/>
                <a:cs typeface="Helvetica Light"/>
                <a:sym typeface="Helvetica Light"/>
              </a:defRPr>
            </a:lvl7pPr>
            <a:lvl8pPr marL="36576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Helvetica Light"/>
                <a:ea typeface="Helvetica Light"/>
                <a:cs typeface="Helvetica Light"/>
                <a:sym typeface="Helvetica Light"/>
              </a:defRPr>
            </a:lvl8pPr>
            <a:lvl9pPr marL="41148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Helvetica Light"/>
                <a:ea typeface="Helvetica Light"/>
                <a:cs typeface="Helvetica Light"/>
                <a:sym typeface="Helvetica Light"/>
              </a:defRPr>
            </a:lvl9pPr>
          </a:lstStyle>
          <a:p>
            <a:pPr>
              <a:defRPr sz="4400"/>
            </a:pPr>
            <a:r>
              <a:rPr lang="en-US" sz="4400" smtClean="0"/>
              <a:t>Labor Commission Recommends it.</a:t>
            </a:r>
          </a:p>
          <a:p>
            <a:pPr>
              <a:defRPr sz="4400"/>
            </a:pPr>
            <a:r>
              <a:rPr lang="en-US" sz="4400" smtClean="0"/>
              <a:t>ALL State Court and Federal Judges Require it.</a:t>
            </a:r>
          </a:p>
          <a:p>
            <a:pPr>
              <a:defRPr sz="4400"/>
            </a:pPr>
            <a:r>
              <a:rPr lang="en-US" sz="4400" smtClean="0"/>
              <a:t>80% - 90% Success Rate.</a:t>
            </a:r>
            <a:endParaRPr lang="en-US" sz="4400" dirty="0"/>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image24.jpeg" descr="Macintosh HD:Users:DavidMacAir:Downloads:1686238_orig.jpg"/>
          <p:cNvPicPr>
            <a:picLocks noChangeAspect="1"/>
          </p:cNvPicPr>
          <p:nvPr/>
        </p:nvPicPr>
        <p:blipFill>
          <a:blip r:embed="rId2">
            <a:extLst/>
          </a:blip>
          <a:stretch>
            <a:fillRect/>
          </a:stretch>
        </p:blipFill>
        <p:spPr>
          <a:xfrm>
            <a:off x="1929351" y="366030"/>
            <a:ext cx="9426953" cy="2808851"/>
          </a:xfrm>
          <a:prstGeom prst="rect">
            <a:avLst/>
          </a:prstGeom>
          <a:ln w="12700">
            <a:miter lim="400000"/>
          </a:ln>
        </p:spPr>
      </p:pic>
      <p:sp>
        <p:nvSpPr>
          <p:cNvPr id="5" name="Shape 188"/>
          <p:cNvSpPr txBox="1">
            <a:spLocks/>
          </p:cNvSpPr>
          <p:nvPr/>
        </p:nvSpPr>
        <p:spPr>
          <a:xfrm>
            <a:off x="1607484" y="3866784"/>
            <a:ext cx="9789832" cy="11641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ctr" defTabSz="584200" rtl="0" latinLnBrk="0">
              <a:lnSpc>
                <a:spcPct val="100000"/>
              </a:lnSpc>
              <a:spcBef>
                <a:spcPts val="4200"/>
              </a:spcBef>
              <a:spcAft>
                <a:spcPts val="0"/>
              </a:spcAft>
              <a:buClrTx/>
              <a:buSzTx/>
              <a:buFontTx/>
              <a:buNone/>
              <a:tabLst/>
              <a:defRPr sz="4700" b="0" i="0" u="none" strike="noStrike" cap="none" spc="0" baseline="0">
                <a:ln>
                  <a:noFill/>
                </a:ln>
                <a:solidFill>
                  <a:srgbClr val="FFFFFF"/>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Helvetica Light"/>
                <a:ea typeface="Helvetica Light"/>
                <a:cs typeface="Helvetica Light"/>
                <a:sym typeface="Helvetica Light"/>
              </a:defRPr>
            </a:lvl5pPr>
            <a:lvl6pPr marL="27432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Helvetica Light"/>
                <a:ea typeface="Helvetica Light"/>
                <a:cs typeface="Helvetica Light"/>
                <a:sym typeface="Helvetica Light"/>
              </a:defRPr>
            </a:lvl6pPr>
            <a:lvl7pPr marL="32004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Helvetica Light"/>
                <a:ea typeface="Helvetica Light"/>
                <a:cs typeface="Helvetica Light"/>
                <a:sym typeface="Helvetica Light"/>
              </a:defRPr>
            </a:lvl7pPr>
            <a:lvl8pPr marL="36576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Helvetica Light"/>
                <a:ea typeface="Helvetica Light"/>
                <a:cs typeface="Helvetica Light"/>
                <a:sym typeface="Helvetica Light"/>
              </a:defRPr>
            </a:lvl8pPr>
            <a:lvl9pPr marL="41148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Helvetica Light"/>
                <a:ea typeface="Helvetica Light"/>
                <a:cs typeface="Helvetica Light"/>
                <a:sym typeface="Helvetica Light"/>
              </a:defRPr>
            </a:lvl9pPr>
          </a:lstStyle>
          <a:p>
            <a:r>
              <a:rPr lang="en-US" smtClean="0"/>
              <a:t>Involves all parties in the process.</a:t>
            </a:r>
            <a:endParaRPr lang="en-US" dirty="0"/>
          </a:p>
        </p:txBody>
      </p:sp>
      <p:sp>
        <p:nvSpPr>
          <p:cNvPr id="6" name="Shape 189"/>
          <p:cNvSpPr/>
          <p:nvPr/>
        </p:nvSpPr>
        <p:spPr>
          <a:xfrm>
            <a:off x="1024556" y="5498504"/>
            <a:ext cx="10955689" cy="812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defTabSz="578358">
              <a:spcBef>
                <a:spcPts val="4100"/>
              </a:spcBef>
              <a:defRPr sz="4700">
                <a:solidFill>
                  <a:srgbClr val="FFFFFF"/>
                </a:solidFill>
              </a:defRPr>
            </a:lvl1pPr>
          </a:lstStyle>
          <a:p>
            <a:r>
              <a:rPr dirty="0"/>
              <a:t>Solution not forced upon the parties.</a:t>
            </a:r>
          </a:p>
        </p:txBody>
      </p:sp>
      <p:sp>
        <p:nvSpPr>
          <p:cNvPr id="7" name="Shape 190"/>
          <p:cNvSpPr/>
          <p:nvPr/>
        </p:nvSpPr>
        <p:spPr>
          <a:xfrm>
            <a:off x="303568" y="7018317"/>
            <a:ext cx="12075520" cy="812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spcBef>
                <a:spcPts val="4200"/>
              </a:spcBef>
              <a:defRPr sz="4700">
                <a:solidFill>
                  <a:srgbClr val="FFFFFF"/>
                </a:solidFill>
              </a:defRPr>
            </a:lvl1pPr>
          </a:lstStyle>
          <a:p>
            <a:r>
              <a:rPr dirty="0"/>
              <a:t>More likely to result in long term solution.</a:t>
            </a:r>
          </a:p>
        </p:txBody>
      </p:sp>
    </p:spTree>
    <p:extLst>
      <p:ext uri="{BB962C8B-B14F-4D97-AF65-F5344CB8AC3E}">
        <p14:creationId xmlns:p14="http://schemas.microsoft.com/office/powerpoint/2010/main" val="41903853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image24.jpeg" descr="Macintosh HD:Users:DavidMacAir:Downloads:1686238_orig.jpg"/>
          <p:cNvPicPr>
            <a:picLocks noChangeAspect="1"/>
          </p:cNvPicPr>
          <p:nvPr/>
        </p:nvPicPr>
        <p:blipFill>
          <a:blip r:embed="rId2">
            <a:extLst/>
          </a:blip>
          <a:stretch>
            <a:fillRect/>
          </a:stretch>
        </p:blipFill>
        <p:spPr>
          <a:xfrm>
            <a:off x="1929351" y="366030"/>
            <a:ext cx="9426953" cy="2808851"/>
          </a:xfrm>
          <a:prstGeom prst="rect">
            <a:avLst/>
          </a:prstGeom>
          <a:ln w="12700">
            <a:miter lim="400000"/>
          </a:ln>
        </p:spPr>
      </p:pic>
      <p:sp>
        <p:nvSpPr>
          <p:cNvPr id="5" name="Shape 193"/>
          <p:cNvSpPr txBox="1">
            <a:spLocks/>
          </p:cNvSpPr>
          <p:nvPr/>
        </p:nvSpPr>
        <p:spPr>
          <a:xfrm>
            <a:off x="564350" y="3199303"/>
            <a:ext cx="11768718" cy="206970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lvl1pPr marL="0" marR="0" indent="0" algn="ctr" defTabSz="584200" rtl="0" latinLnBrk="0">
              <a:lnSpc>
                <a:spcPct val="100000"/>
              </a:lnSpc>
              <a:spcBef>
                <a:spcPts val="0"/>
              </a:spcBef>
              <a:spcAft>
                <a:spcPts val="0"/>
              </a:spcAft>
              <a:buClrTx/>
              <a:buSzTx/>
              <a:buFontTx/>
              <a:buNone/>
              <a:tabLst/>
              <a:defRPr sz="6000" b="0" i="0" u="none" strike="noStrike" cap="none" spc="0" baseline="0">
                <a:ln>
                  <a:noFill/>
                </a:ln>
                <a:solidFill>
                  <a:srgbClr val="FFFFFF"/>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9pPr>
          </a:lstStyle>
          <a:p>
            <a:r>
              <a:rPr lang="en-US" smtClean="0"/>
              <a:t>Most problems can be resolved by effective communication.</a:t>
            </a:r>
            <a:endParaRPr lang="en-US" dirty="0"/>
          </a:p>
        </p:txBody>
      </p:sp>
      <p:sp>
        <p:nvSpPr>
          <p:cNvPr id="6" name="Shape 195"/>
          <p:cNvSpPr/>
          <p:nvPr/>
        </p:nvSpPr>
        <p:spPr>
          <a:xfrm>
            <a:off x="188516" y="5839813"/>
            <a:ext cx="12520385" cy="787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a:spcBef>
                <a:spcPts val="4200"/>
              </a:spcBef>
              <a:defRPr sz="4500">
                <a:solidFill>
                  <a:srgbClr val="FFFFFF"/>
                </a:solidFill>
              </a:defRPr>
            </a:lvl1pPr>
          </a:lstStyle>
          <a:p>
            <a:r>
              <a:rPr dirty="0"/>
              <a:t>Understanding </a:t>
            </a:r>
            <a:r>
              <a:rPr lang="en-US" dirty="0" smtClean="0"/>
              <a:t>BOTH </a:t>
            </a:r>
            <a:r>
              <a:rPr dirty="0" smtClean="0"/>
              <a:t>side's </a:t>
            </a:r>
            <a:r>
              <a:rPr dirty="0"/>
              <a:t>position.</a:t>
            </a:r>
          </a:p>
        </p:txBody>
      </p:sp>
      <p:sp>
        <p:nvSpPr>
          <p:cNvPr id="7" name="Shape 196"/>
          <p:cNvSpPr/>
          <p:nvPr/>
        </p:nvSpPr>
        <p:spPr>
          <a:xfrm>
            <a:off x="0" y="7082200"/>
            <a:ext cx="13004800" cy="10992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defTabSz="578358">
              <a:spcBef>
                <a:spcPts val="4100"/>
              </a:spcBef>
              <a:defRPr sz="4500">
                <a:solidFill>
                  <a:srgbClr val="FFFFFF"/>
                </a:solidFill>
              </a:defRPr>
            </a:lvl1pPr>
          </a:lstStyle>
          <a:p>
            <a:r>
              <a:rPr dirty="0"/>
              <a:t>Having the true facts of what happened and why.</a:t>
            </a:r>
          </a:p>
        </p:txBody>
      </p:sp>
    </p:spTree>
    <p:extLst>
      <p:ext uri="{BB962C8B-B14F-4D97-AF65-F5344CB8AC3E}">
        <p14:creationId xmlns:p14="http://schemas.microsoft.com/office/powerpoint/2010/main" val="4190385313"/>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p:cNvSpPr>
          <p:nvPr>
            <p:ph type="title" idx="4294967295"/>
          </p:nvPr>
        </p:nvSpPr>
        <p:spPr>
          <a:xfrm>
            <a:off x="618041" y="496944"/>
            <a:ext cx="11768717" cy="1180868"/>
          </a:xfrm>
          <a:prstGeom prst="rect">
            <a:avLst/>
          </a:prstGeom>
        </p:spPr>
        <p:txBody>
          <a:bodyPr anchor="b"/>
          <a:lstStyle>
            <a:lvl1pPr>
              <a:defRPr sz="6000" b="1">
                <a:latin typeface="+mn-lt"/>
                <a:ea typeface="+mn-ea"/>
                <a:cs typeface="+mn-cs"/>
                <a:sym typeface="Helvetica"/>
              </a:defRPr>
            </a:lvl1pPr>
          </a:lstStyle>
          <a:p>
            <a:r>
              <a:rPr dirty="0"/>
              <a:t>Why do you need to know this?</a:t>
            </a:r>
          </a:p>
        </p:txBody>
      </p:sp>
      <p:sp>
        <p:nvSpPr>
          <p:cNvPr id="199" name="Shape 199"/>
          <p:cNvSpPr/>
          <p:nvPr/>
        </p:nvSpPr>
        <p:spPr>
          <a:xfrm>
            <a:off x="618047" y="2166822"/>
            <a:ext cx="11768711" cy="182808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lvl1pPr>
              <a:defRPr sz="5000">
                <a:solidFill>
                  <a:srgbClr val="FFFFFF"/>
                </a:solidFill>
              </a:defRPr>
            </a:lvl1pPr>
          </a:lstStyle>
          <a:p>
            <a:r>
              <a:rPr dirty="0"/>
              <a:t>1) Most court ordered mediations have an H.R. representative in attendance.</a:t>
            </a:r>
          </a:p>
        </p:txBody>
      </p:sp>
      <p:sp>
        <p:nvSpPr>
          <p:cNvPr id="200" name="Shape 200"/>
          <p:cNvSpPr/>
          <p:nvPr/>
        </p:nvSpPr>
        <p:spPr>
          <a:xfrm>
            <a:off x="987881" y="4370448"/>
            <a:ext cx="11537561" cy="185890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lvl1pPr algn="l">
              <a:defRPr sz="5000">
                <a:solidFill>
                  <a:srgbClr val="FFFFFF"/>
                </a:solidFill>
              </a:defRPr>
            </a:lvl1pPr>
          </a:lstStyle>
          <a:p>
            <a:r>
              <a:rPr dirty="0"/>
              <a:t>2) You can conduct a pre-suit mediation to avoid litigation.</a:t>
            </a:r>
          </a:p>
        </p:txBody>
      </p:sp>
      <p:pic>
        <p:nvPicPr>
          <p:cNvPr id="3" name="Picture 2" descr="question-graph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0600" y="5624598"/>
            <a:ext cx="3886200" cy="3875001"/>
          </a:xfrm>
          <a:prstGeom prst="rect">
            <a:avLst/>
          </a:prstGeom>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1" animBg="1" advAuto="0"/>
      <p:bldP spid="200"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subTitle" sz="quarter" idx="1"/>
          </p:nvPr>
        </p:nvSpPr>
        <p:spPr>
          <a:xfrm>
            <a:off x="1944967" y="4232937"/>
            <a:ext cx="1659531" cy="639415"/>
          </a:xfrm>
          <a:prstGeom prst="rect">
            <a:avLst/>
          </a:prstGeom>
        </p:spPr>
        <p:txBody>
          <a:bodyPr/>
          <a:lstStyle/>
          <a:p>
            <a:r>
              <a:t>FMLA</a:t>
            </a:r>
          </a:p>
        </p:txBody>
      </p:sp>
      <p:sp>
        <p:nvSpPr>
          <p:cNvPr id="203" name="Shape 203"/>
          <p:cNvSpPr/>
          <p:nvPr/>
        </p:nvSpPr>
        <p:spPr>
          <a:xfrm>
            <a:off x="5648072" y="5130339"/>
            <a:ext cx="1997015" cy="584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defRPr sz="3200">
                <a:solidFill>
                  <a:srgbClr val="FFFFFF"/>
                </a:solidFill>
              </a:defRPr>
            </a:lvl1pPr>
          </a:lstStyle>
          <a:p>
            <a:r>
              <a:t>TITLE VII</a:t>
            </a:r>
          </a:p>
        </p:txBody>
      </p:sp>
      <p:sp>
        <p:nvSpPr>
          <p:cNvPr id="204" name="Shape 204"/>
          <p:cNvSpPr/>
          <p:nvPr/>
        </p:nvSpPr>
        <p:spPr>
          <a:xfrm>
            <a:off x="8593389" y="5590545"/>
            <a:ext cx="4144642" cy="571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defTabSz="578358">
              <a:defRPr sz="3100">
                <a:solidFill>
                  <a:srgbClr val="FFFFFF"/>
                </a:solidFill>
              </a:defRPr>
            </a:lvl1pPr>
          </a:lstStyle>
          <a:p>
            <a:r>
              <a:t>Gender Discrimination</a:t>
            </a:r>
          </a:p>
        </p:txBody>
      </p:sp>
      <p:sp>
        <p:nvSpPr>
          <p:cNvPr id="205" name="Shape 205"/>
          <p:cNvSpPr/>
          <p:nvPr/>
        </p:nvSpPr>
        <p:spPr>
          <a:xfrm>
            <a:off x="7933759" y="2499496"/>
            <a:ext cx="5463899" cy="584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defRPr sz="3200">
                <a:solidFill>
                  <a:srgbClr val="FFFFFF"/>
                </a:solidFill>
              </a:defRPr>
            </a:lvl1pPr>
          </a:lstStyle>
          <a:p>
            <a:r>
              <a:t>Wage and Hour</a:t>
            </a:r>
          </a:p>
        </p:txBody>
      </p:sp>
      <p:sp>
        <p:nvSpPr>
          <p:cNvPr id="206" name="Shape 206"/>
          <p:cNvSpPr/>
          <p:nvPr/>
        </p:nvSpPr>
        <p:spPr>
          <a:xfrm>
            <a:off x="5893513" y="1195580"/>
            <a:ext cx="6721795" cy="584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defRPr sz="3200">
                <a:solidFill>
                  <a:srgbClr val="FFFFFF"/>
                </a:solidFill>
              </a:defRPr>
            </a:lvl1pPr>
          </a:lstStyle>
          <a:p>
            <a:r>
              <a:t>Hostile Work Environment</a:t>
            </a:r>
          </a:p>
        </p:txBody>
      </p:sp>
      <p:sp>
        <p:nvSpPr>
          <p:cNvPr id="207" name="Shape 207"/>
          <p:cNvSpPr/>
          <p:nvPr/>
        </p:nvSpPr>
        <p:spPr>
          <a:xfrm>
            <a:off x="1997107" y="1203250"/>
            <a:ext cx="4666209" cy="584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defRPr sz="3200">
                <a:solidFill>
                  <a:srgbClr val="FFFFFF"/>
                </a:solidFill>
              </a:defRPr>
            </a:lvl1pPr>
          </a:lstStyle>
          <a:p>
            <a:r>
              <a:t>Retaliation</a:t>
            </a:r>
          </a:p>
        </p:txBody>
      </p:sp>
      <p:sp>
        <p:nvSpPr>
          <p:cNvPr id="208" name="Shape 208"/>
          <p:cNvSpPr/>
          <p:nvPr/>
        </p:nvSpPr>
        <p:spPr>
          <a:xfrm>
            <a:off x="5417966" y="8025291"/>
            <a:ext cx="5463898" cy="584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defRPr sz="3200">
                <a:solidFill>
                  <a:srgbClr val="FFFFFF"/>
                </a:solidFill>
              </a:defRPr>
            </a:lvl1pPr>
          </a:lstStyle>
          <a:p>
            <a:r>
              <a:t>Racial Discrimination</a:t>
            </a:r>
          </a:p>
        </p:txBody>
      </p:sp>
      <p:sp>
        <p:nvSpPr>
          <p:cNvPr id="209" name="Shape 209"/>
          <p:cNvSpPr/>
          <p:nvPr/>
        </p:nvSpPr>
        <p:spPr>
          <a:xfrm>
            <a:off x="7304813" y="6963491"/>
            <a:ext cx="5463899" cy="584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defRPr sz="3200">
                <a:solidFill>
                  <a:srgbClr val="FFFFFF"/>
                </a:solidFill>
              </a:defRPr>
            </a:lvl1pPr>
          </a:lstStyle>
          <a:p>
            <a:r>
              <a:t>Age Discrimination</a:t>
            </a:r>
          </a:p>
        </p:txBody>
      </p:sp>
      <p:sp>
        <p:nvSpPr>
          <p:cNvPr id="210" name="Shape 210"/>
          <p:cNvSpPr/>
          <p:nvPr/>
        </p:nvSpPr>
        <p:spPr>
          <a:xfrm>
            <a:off x="325027" y="5901691"/>
            <a:ext cx="5985465" cy="584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defRPr sz="3200">
                <a:solidFill>
                  <a:srgbClr val="FFFFFF"/>
                </a:solidFill>
              </a:defRPr>
            </a:lvl1pPr>
          </a:lstStyle>
          <a:p>
            <a:r>
              <a:t>Sexual or Gender Stereotyping</a:t>
            </a:r>
          </a:p>
        </p:txBody>
      </p:sp>
      <p:sp>
        <p:nvSpPr>
          <p:cNvPr id="211" name="Shape 211"/>
          <p:cNvSpPr/>
          <p:nvPr/>
        </p:nvSpPr>
        <p:spPr>
          <a:xfrm>
            <a:off x="-380623" y="2499496"/>
            <a:ext cx="5463900" cy="584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defRPr sz="3200">
                <a:solidFill>
                  <a:srgbClr val="FFFFFF"/>
                </a:solidFill>
              </a:defRPr>
            </a:lvl1pPr>
          </a:lstStyle>
          <a:p>
            <a:r>
              <a:t>Whistle Blower</a:t>
            </a:r>
          </a:p>
        </p:txBody>
      </p:sp>
      <p:sp>
        <p:nvSpPr>
          <p:cNvPr id="212" name="Shape 212"/>
          <p:cNvSpPr/>
          <p:nvPr/>
        </p:nvSpPr>
        <p:spPr>
          <a:xfrm>
            <a:off x="969314" y="6963491"/>
            <a:ext cx="5463900" cy="584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defRPr sz="3200">
                <a:solidFill>
                  <a:srgbClr val="FFFFFF"/>
                </a:solidFill>
              </a:defRPr>
            </a:lvl1pPr>
          </a:lstStyle>
          <a:p>
            <a:r>
              <a:t>Libel &amp; Slander</a:t>
            </a:r>
          </a:p>
        </p:txBody>
      </p:sp>
      <p:sp>
        <p:nvSpPr>
          <p:cNvPr id="213" name="Shape 213"/>
          <p:cNvSpPr/>
          <p:nvPr/>
        </p:nvSpPr>
        <p:spPr>
          <a:xfrm>
            <a:off x="3055581" y="8025291"/>
            <a:ext cx="2856066" cy="584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defRPr sz="3200">
                <a:solidFill>
                  <a:srgbClr val="FFFFFF"/>
                </a:solidFill>
              </a:defRPr>
            </a:lvl1pPr>
          </a:lstStyle>
          <a:p>
            <a:r>
              <a:t>Assault</a:t>
            </a:r>
          </a:p>
        </p:txBody>
      </p:sp>
      <p:sp>
        <p:nvSpPr>
          <p:cNvPr id="214" name="Shape 214"/>
          <p:cNvSpPr/>
          <p:nvPr/>
        </p:nvSpPr>
        <p:spPr>
          <a:xfrm>
            <a:off x="3806333" y="4913437"/>
            <a:ext cx="1096366" cy="6756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FFFF"/>
                </a:solidFill>
              </a:defRPr>
            </a:lvl1pPr>
          </a:lstStyle>
          <a:p>
            <a:r>
              <a:t>ADA</a:t>
            </a:r>
          </a:p>
        </p:txBody>
      </p:sp>
      <p:sp>
        <p:nvSpPr>
          <p:cNvPr id="215" name="Shape 215"/>
          <p:cNvSpPr>
            <a:spLocks noGrp="1"/>
          </p:cNvSpPr>
          <p:nvPr>
            <p:ph type="ctrTitle"/>
          </p:nvPr>
        </p:nvSpPr>
        <p:spPr>
          <a:xfrm>
            <a:off x="762221" y="3094729"/>
            <a:ext cx="11768716" cy="1180867"/>
          </a:xfrm>
          <a:prstGeom prst="rect">
            <a:avLst/>
          </a:prstGeom>
        </p:spPr>
        <p:txBody>
          <a:bodyPr/>
          <a:lstStyle>
            <a:lvl1pPr defTabSz="307055">
              <a:defRPr sz="4891" b="1">
                <a:latin typeface="+mn-lt"/>
                <a:ea typeface="+mn-ea"/>
                <a:cs typeface="+mn-cs"/>
                <a:sym typeface="Helvetica"/>
              </a:defRPr>
            </a:lvl1pPr>
          </a:lstStyle>
          <a:p>
            <a:r>
              <a:t>What types of issues can you mediate?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1000"/>
                                  </p:stCondLst>
                                  <p:iterate>
                                    <p:tmAbs val="0"/>
                                  </p:iterate>
                                  <p:childTnLst>
                                    <p:set>
                                      <p:cBhvr>
                                        <p:cTn id="6" fill="hold"/>
                                        <p:tgtEl>
                                          <p:spTgt spid="203"/>
                                        </p:tgtEl>
                                        <p:attrNameLst>
                                          <p:attrName>style.visibility</p:attrName>
                                        </p:attrNameLst>
                                      </p:cBhvr>
                                      <p:to>
                                        <p:strVal val="visible"/>
                                      </p:to>
                                    </p:set>
                                    <p:animEffect transition="in" filter="wipe(left)">
                                      <p:cBhvr>
                                        <p:cTn id="7" dur="500"/>
                                        <p:tgtEl>
                                          <p:spTgt spid="203"/>
                                        </p:tgtEl>
                                      </p:cBhvr>
                                    </p:animEffect>
                                  </p:childTnLst>
                                </p:cTn>
                              </p:par>
                            </p:childTnLst>
                          </p:cTn>
                        </p:par>
                        <p:par>
                          <p:cTn id="8" fill="hold">
                            <p:stCondLst>
                              <p:cond delay="1500"/>
                            </p:stCondLst>
                            <p:childTnLst>
                              <p:par>
                                <p:cTn id="9" presetID="22" presetClass="entr" presetSubtype="8" fill="hold" grpId="2" nodeType="afterEffect">
                                  <p:stCondLst>
                                    <p:cond delay="0"/>
                                  </p:stCondLst>
                                  <p:iterate>
                                    <p:tmAbs val="0"/>
                                  </p:iterate>
                                  <p:childTnLst>
                                    <p:set>
                                      <p:cBhvr>
                                        <p:cTn id="10" fill="hold"/>
                                        <p:tgtEl>
                                          <p:spTgt spid="214"/>
                                        </p:tgtEl>
                                        <p:attrNameLst>
                                          <p:attrName>style.visibility</p:attrName>
                                        </p:attrNameLst>
                                      </p:cBhvr>
                                      <p:to>
                                        <p:strVal val="visible"/>
                                      </p:to>
                                    </p:set>
                                    <p:animEffect transition="in" filter="wipe(left)">
                                      <p:cBhvr>
                                        <p:cTn id="11" dur="500"/>
                                        <p:tgtEl>
                                          <p:spTgt spid="214"/>
                                        </p:tgtEl>
                                      </p:cBhvr>
                                    </p:animEffect>
                                  </p:childTnLst>
                                </p:cTn>
                              </p:par>
                            </p:childTnLst>
                          </p:cTn>
                        </p:par>
                        <p:par>
                          <p:cTn id="12" fill="hold">
                            <p:stCondLst>
                              <p:cond delay="2000"/>
                            </p:stCondLst>
                            <p:childTnLst>
                              <p:par>
                                <p:cTn id="13" presetID="22" presetClass="entr" presetSubtype="8" fill="hold" grpId="3" nodeType="afterEffect">
                                  <p:stCondLst>
                                    <p:cond delay="0"/>
                                  </p:stCondLst>
                                  <p:iterate>
                                    <p:tmAbs val="0"/>
                                  </p:iterate>
                                  <p:childTnLst>
                                    <p:set>
                                      <p:cBhvr>
                                        <p:cTn id="14" fill="hold"/>
                                        <p:tgtEl>
                                          <p:spTgt spid="202"/>
                                        </p:tgtEl>
                                        <p:attrNameLst>
                                          <p:attrName>style.visibility</p:attrName>
                                        </p:attrNameLst>
                                      </p:cBhvr>
                                      <p:to>
                                        <p:strVal val="visible"/>
                                      </p:to>
                                    </p:set>
                                    <p:animEffect transition="in" filter="wipe(left)">
                                      <p:cBhvr>
                                        <p:cTn id="15" dur="500"/>
                                        <p:tgtEl>
                                          <p:spTgt spid="202"/>
                                        </p:tgtEl>
                                      </p:cBhvr>
                                    </p:animEffect>
                                  </p:childTnLst>
                                </p:cTn>
                              </p:par>
                            </p:childTnLst>
                          </p:cTn>
                        </p:par>
                        <p:par>
                          <p:cTn id="16" fill="hold">
                            <p:stCondLst>
                              <p:cond delay="2500"/>
                            </p:stCondLst>
                            <p:childTnLst>
                              <p:par>
                                <p:cTn id="17" presetID="22" presetClass="entr" presetSubtype="8" fill="hold" grpId="4" nodeType="afterEffect">
                                  <p:stCondLst>
                                    <p:cond delay="0"/>
                                  </p:stCondLst>
                                  <p:iterate>
                                    <p:tmAbs val="0"/>
                                  </p:iterate>
                                  <p:childTnLst>
                                    <p:set>
                                      <p:cBhvr>
                                        <p:cTn id="18" fill="hold"/>
                                        <p:tgtEl>
                                          <p:spTgt spid="211"/>
                                        </p:tgtEl>
                                        <p:attrNameLst>
                                          <p:attrName>style.visibility</p:attrName>
                                        </p:attrNameLst>
                                      </p:cBhvr>
                                      <p:to>
                                        <p:strVal val="visible"/>
                                      </p:to>
                                    </p:set>
                                    <p:animEffect transition="in" filter="wipe(left)">
                                      <p:cBhvr>
                                        <p:cTn id="19" dur="500"/>
                                        <p:tgtEl>
                                          <p:spTgt spid="211"/>
                                        </p:tgtEl>
                                      </p:cBhvr>
                                    </p:animEffect>
                                  </p:childTnLst>
                                </p:cTn>
                              </p:par>
                            </p:childTnLst>
                          </p:cTn>
                        </p:par>
                        <p:par>
                          <p:cTn id="20" fill="hold">
                            <p:stCondLst>
                              <p:cond delay="3000"/>
                            </p:stCondLst>
                            <p:childTnLst>
                              <p:par>
                                <p:cTn id="21" presetID="22" presetClass="entr" presetSubtype="8" fill="hold" grpId="5" nodeType="afterEffect">
                                  <p:stCondLst>
                                    <p:cond delay="0"/>
                                  </p:stCondLst>
                                  <p:iterate>
                                    <p:tmAbs val="0"/>
                                  </p:iterate>
                                  <p:childTnLst>
                                    <p:set>
                                      <p:cBhvr>
                                        <p:cTn id="22" fill="hold"/>
                                        <p:tgtEl>
                                          <p:spTgt spid="207"/>
                                        </p:tgtEl>
                                        <p:attrNameLst>
                                          <p:attrName>style.visibility</p:attrName>
                                        </p:attrNameLst>
                                      </p:cBhvr>
                                      <p:to>
                                        <p:strVal val="visible"/>
                                      </p:to>
                                    </p:set>
                                    <p:animEffect transition="in" filter="wipe(left)">
                                      <p:cBhvr>
                                        <p:cTn id="23" dur="500"/>
                                        <p:tgtEl>
                                          <p:spTgt spid="207"/>
                                        </p:tgtEl>
                                      </p:cBhvr>
                                    </p:animEffect>
                                  </p:childTnLst>
                                </p:cTn>
                              </p:par>
                            </p:childTnLst>
                          </p:cTn>
                        </p:par>
                        <p:par>
                          <p:cTn id="24" fill="hold">
                            <p:stCondLst>
                              <p:cond delay="3500"/>
                            </p:stCondLst>
                            <p:childTnLst>
                              <p:par>
                                <p:cTn id="25" presetID="22" presetClass="entr" presetSubtype="8" fill="hold" grpId="6" nodeType="afterEffect">
                                  <p:stCondLst>
                                    <p:cond delay="0"/>
                                  </p:stCondLst>
                                  <p:iterate>
                                    <p:tmAbs val="0"/>
                                  </p:iterate>
                                  <p:childTnLst>
                                    <p:set>
                                      <p:cBhvr>
                                        <p:cTn id="26" fill="hold"/>
                                        <p:tgtEl>
                                          <p:spTgt spid="206"/>
                                        </p:tgtEl>
                                        <p:attrNameLst>
                                          <p:attrName>style.visibility</p:attrName>
                                        </p:attrNameLst>
                                      </p:cBhvr>
                                      <p:to>
                                        <p:strVal val="visible"/>
                                      </p:to>
                                    </p:set>
                                    <p:animEffect transition="in" filter="wipe(left)">
                                      <p:cBhvr>
                                        <p:cTn id="27" dur="500"/>
                                        <p:tgtEl>
                                          <p:spTgt spid="206"/>
                                        </p:tgtEl>
                                      </p:cBhvr>
                                    </p:animEffect>
                                  </p:childTnLst>
                                </p:cTn>
                              </p:par>
                            </p:childTnLst>
                          </p:cTn>
                        </p:par>
                        <p:par>
                          <p:cTn id="28" fill="hold">
                            <p:stCondLst>
                              <p:cond delay="4000"/>
                            </p:stCondLst>
                            <p:childTnLst>
                              <p:par>
                                <p:cTn id="29" presetID="22" presetClass="entr" presetSubtype="8" fill="hold" grpId="7" nodeType="afterEffect">
                                  <p:stCondLst>
                                    <p:cond delay="0"/>
                                  </p:stCondLst>
                                  <p:iterate>
                                    <p:tmAbs val="0"/>
                                  </p:iterate>
                                  <p:childTnLst>
                                    <p:set>
                                      <p:cBhvr>
                                        <p:cTn id="30" fill="hold"/>
                                        <p:tgtEl>
                                          <p:spTgt spid="205"/>
                                        </p:tgtEl>
                                        <p:attrNameLst>
                                          <p:attrName>style.visibility</p:attrName>
                                        </p:attrNameLst>
                                      </p:cBhvr>
                                      <p:to>
                                        <p:strVal val="visible"/>
                                      </p:to>
                                    </p:set>
                                    <p:animEffect transition="in" filter="wipe(left)">
                                      <p:cBhvr>
                                        <p:cTn id="31" dur="500"/>
                                        <p:tgtEl>
                                          <p:spTgt spid="205"/>
                                        </p:tgtEl>
                                      </p:cBhvr>
                                    </p:animEffect>
                                  </p:childTnLst>
                                </p:cTn>
                              </p:par>
                            </p:childTnLst>
                          </p:cTn>
                        </p:par>
                        <p:par>
                          <p:cTn id="32" fill="hold">
                            <p:stCondLst>
                              <p:cond delay="4500"/>
                            </p:stCondLst>
                            <p:childTnLst>
                              <p:par>
                                <p:cTn id="33" presetID="22" presetClass="entr" presetSubtype="8" fill="hold" grpId="8" nodeType="afterEffect">
                                  <p:stCondLst>
                                    <p:cond delay="0"/>
                                  </p:stCondLst>
                                  <p:iterate>
                                    <p:tmAbs val="0"/>
                                  </p:iterate>
                                  <p:childTnLst>
                                    <p:set>
                                      <p:cBhvr>
                                        <p:cTn id="34" fill="hold"/>
                                        <p:tgtEl>
                                          <p:spTgt spid="204"/>
                                        </p:tgtEl>
                                        <p:attrNameLst>
                                          <p:attrName>style.visibility</p:attrName>
                                        </p:attrNameLst>
                                      </p:cBhvr>
                                      <p:to>
                                        <p:strVal val="visible"/>
                                      </p:to>
                                    </p:set>
                                    <p:animEffect transition="in" filter="wipe(left)">
                                      <p:cBhvr>
                                        <p:cTn id="35" dur="500"/>
                                        <p:tgtEl>
                                          <p:spTgt spid="204"/>
                                        </p:tgtEl>
                                      </p:cBhvr>
                                    </p:animEffect>
                                  </p:childTnLst>
                                </p:cTn>
                              </p:par>
                            </p:childTnLst>
                          </p:cTn>
                        </p:par>
                        <p:par>
                          <p:cTn id="36" fill="hold">
                            <p:stCondLst>
                              <p:cond delay="5000"/>
                            </p:stCondLst>
                            <p:childTnLst>
                              <p:par>
                                <p:cTn id="37" presetID="22" presetClass="entr" presetSubtype="8" fill="hold" grpId="9" nodeType="afterEffect">
                                  <p:stCondLst>
                                    <p:cond delay="0"/>
                                  </p:stCondLst>
                                  <p:iterate>
                                    <p:tmAbs val="0"/>
                                  </p:iterate>
                                  <p:childTnLst>
                                    <p:set>
                                      <p:cBhvr>
                                        <p:cTn id="38" fill="hold"/>
                                        <p:tgtEl>
                                          <p:spTgt spid="209"/>
                                        </p:tgtEl>
                                        <p:attrNameLst>
                                          <p:attrName>style.visibility</p:attrName>
                                        </p:attrNameLst>
                                      </p:cBhvr>
                                      <p:to>
                                        <p:strVal val="visible"/>
                                      </p:to>
                                    </p:set>
                                    <p:animEffect transition="in" filter="wipe(left)">
                                      <p:cBhvr>
                                        <p:cTn id="39" dur="500"/>
                                        <p:tgtEl>
                                          <p:spTgt spid="209"/>
                                        </p:tgtEl>
                                      </p:cBhvr>
                                    </p:animEffect>
                                  </p:childTnLst>
                                </p:cTn>
                              </p:par>
                            </p:childTnLst>
                          </p:cTn>
                        </p:par>
                        <p:par>
                          <p:cTn id="40" fill="hold">
                            <p:stCondLst>
                              <p:cond delay="5500"/>
                            </p:stCondLst>
                            <p:childTnLst>
                              <p:par>
                                <p:cTn id="41" presetID="22" presetClass="entr" presetSubtype="8" fill="hold" grpId="10" nodeType="afterEffect">
                                  <p:stCondLst>
                                    <p:cond delay="0"/>
                                  </p:stCondLst>
                                  <p:iterate>
                                    <p:tmAbs val="0"/>
                                  </p:iterate>
                                  <p:childTnLst>
                                    <p:set>
                                      <p:cBhvr>
                                        <p:cTn id="42" fill="hold"/>
                                        <p:tgtEl>
                                          <p:spTgt spid="208"/>
                                        </p:tgtEl>
                                        <p:attrNameLst>
                                          <p:attrName>style.visibility</p:attrName>
                                        </p:attrNameLst>
                                      </p:cBhvr>
                                      <p:to>
                                        <p:strVal val="visible"/>
                                      </p:to>
                                    </p:set>
                                    <p:animEffect transition="in" filter="wipe(left)">
                                      <p:cBhvr>
                                        <p:cTn id="43" dur="500"/>
                                        <p:tgtEl>
                                          <p:spTgt spid="208"/>
                                        </p:tgtEl>
                                      </p:cBhvr>
                                    </p:animEffect>
                                  </p:childTnLst>
                                </p:cTn>
                              </p:par>
                            </p:childTnLst>
                          </p:cTn>
                        </p:par>
                        <p:par>
                          <p:cTn id="44" fill="hold">
                            <p:stCondLst>
                              <p:cond delay="6000"/>
                            </p:stCondLst>
                            <p:childTnLst>
                              <p:par>
                                <p:cTn id="45" presetID="22" presetClass="entr" presetSubtype="8" fill="hold" grpId="11" nodeType="afterEffect">
                                  <p:stCondLst>
                                    <p:cond delay="0"/>
                                  </p:stCondLst>
                                  <p:iterate>
                                    <p:tmAbs val="0"/>
                                  </p:iterate>
                                  <p:childTnLst>
                                    <p:set>
                                      <p:cBhvr>
                                        <p:cTn id="46" fill="hold"/>
                                        <p:tgtEl>
                                          <p:spTgt spid="213"/>
                                        </p:tgtEl>
                                        <p:attrNameLst>
                                          <p:attrName>style.visibility</p:attrName>
                                        </p:attrNameLst>
                                      </p:cBhvr>
                                      <p:to>
                                        <p:strVal val="visible"/>
                                      </p:to>
                                    </p:set>
                                    <p:animEffect transition="in" filter="wipe(left)">
                                      <p:cBhvr>
                                        <p:cTn id="47" dur="500"/>
                                        <p:tgtEl>
                                          <p:spTgt spid="213"/>
                                        </p:tgtEl>
                                      </p:cBhvr>
                                    </p:animEffect>
                                  </p:childTnLst>
                                </p:cTn>
                              </p:par>
                            </p:childTnLst>
                          </p:cTn>
                        </p:par>
                        <p:par>
                          <p:cTn id="48" fill="hold">
                            <p:stCondLst>
                              <p:cond delay="6500"/>
                            </p:stCondLst>
                            <p:childTnLst>
                              <p:par>
                                <p:cTn id="49" presetID="22" presetClass="entr" presetSubtype="8" fill="hold" grpId="12" nodeType="afterEffect">
                                  <p:stCondLst>
                                    <p:cond delay="0"/>
                                  </p:stCondLst>
                                  <p:iterate>
                                    <p:tmAbs val="0"/>
                                  </p:iterate>
                                  <p:childTnLst>
                                    <p:set>
                                      <p:cBhvr>
                                        <p:cTn id="50" fill="hold"/>
                                        <p:tgtEl>
                                          <p:spTgt spid="212"/>
                                        </p:tgtEl>
                                        <p:attrNameLst>
                                          <p:attrName>style.visibility</p:attrName>
                                        </p:attrNameLst>
                                      </p:cBhvr>
                                      <p:to>
                                        <p:strVal val="visible"/>
                                      </p:to>
                                    </p:set>
                                    <p:animEffect transition="in" filter="wipe(left)">
                                      <p:cBhvr>
                                        <p:cTn id="51" dur="500"/>
                                        <p:tgtEl>
                                          <p:spTgt spid="212"/>
                                        </p:tgtEl>
                                      </p:cBhvr>
                                    </p:animEffect>
                                  </p:childTnLst>
                                </p:cTn>
                              </p:par>
                            </p:childTnLst>
                          </p:cTn>
                        </p:par>
                        <p:par>
                          <p:cTn id="52" fill="hold">
                            <p:stCondLst>
                              <p:cond delay="7000"/>
                            </p:stCondLst>
                            <p:childTnLst>
                              <p:par>
                                <p:cTn id="53" presetID="22" presetClass="entr" presetSubtype="8" fill="hold" grpId="13" nodeType="afterEffect">
                                  <p:stCondLst>
                                    <p:cond delay="0"/>
                                  </p:stCondLst>
                                  <p:iterate>
                                    <p:tmAbs val="0"/>
                                  </p:iterate>
                                  <p:childTnLst>
                                    <p:set>
                                      <p:cBhvr>
                                        <p:cTn id="54" fill="hold"/>
                                        <p:tgtEl>
                                          <p:spTgt spid="210"/>
                                        </p:tgtEl>
                                        <p:attrNameLst>
                                          <p:attrName>style.visibility</p:attrName>
                                        </p:attrNameLst>
                                      </p:cBhvr>
                                      <p:to>
                                        <p:strVal val="visible"/>
                                      </p:to>
                                    </p:set>
                                    <p:animEffect transition="in" filter="wipe(left)">
                                      <p:cBhvr>
                                        <p:cTn id="55"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3" animBg="1" advAuto="0"/>
      <p:bldP spid="203" grpId="1" animBg="1" advAuto="0"/>
      <p:bldP spid="204" grpId="8" animBg="1" advAuto="0"/>
      <p:bldP spid="205" grpId="7" animBg="1" advAuto="0"/>
      <p:bldP spid="206" grpId="6" animBg="1" advAuto="0"/>
      <p:bldP spid="207" grpId="5" animBg="1" advAuto="0"/>
      <p:bldP spid="208" grpId="10" animBg="1" advAuto="0"/>
      <p:bldP spid="209" grpId="9" animBg="1" advAuto="0"/>
      <p:bldP spid="210" grpId="13" animBg="1" advAuto="0"/>
      <p:bldP spid="211" grpId="4" animBg="1" advAuto="0"/>
      <p:bldP spid="212" grpId="12" animBg="1" advAuto="0"/>
      <p:bldP spid="213" grpId="11" animBg="1" advAuto="0"/>
      <p:bldP spid="214"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p:nvPr/>
        </p:nvSpPr>
        <p:spPr>
          <a:xfrm>
            <a:off x="512864" y="167721"/>
            <a:ext cx="11869171" cy="94894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a:solidFill>
                  <a:srgbClr val="FFFFFF"/>
                </a:solidFill>
              </a:defRPr>
            </a:pPr>
            <a:r>
              <a:t>Local Rule 16.3, U.S. District Court – </a:t>
            </a:r>
          </a:p>
          <a:p>
            <a:pPr>
              <a:defRPr>
                <a:solidFill>
                  <a:srgbClr val="FFFFFF"/>
                </a:solidFill>
              </a:defRPr>
            </a:pPr>
            <a:r>
              <a:t>Northern District of Florida</a:t>
            </a:r>
          </a:p>
          <a:p>
            <a:pPr>
              <a:defRPr>
                <a:solidFill>
                  <a:srgbClr val="FFFFFF"/>
                </a:solidFill>
              </a:defRPr>
            </a:pPr>
            <a:r>
              <a:t> </a:t>
            </a:r>
          </a:p>
          <a:p>
            <a:pPr algn="just">
              <a:defRPr sz="3600">
                <a:solidFill>
                  <a:srgbClr val="FFFFFF"/>
                </a:solidFill>
              </a:defRPr>
            </a:pPr>
            <a:r>
              <a:t>(A) Definition.  Mediation is an opportunity for the parties to negotiate their own settlement.  Mediation is a supervised settlement conference presided over by a neutral mediator to promote conciliation, compromise and the ultimate settlement of a civil action… The mediator’s role in the settlement of cases is to assist the parties in the identification of interests, suggest alternatives, analyze issues, question perceptions, conduct private caucuses, stimulate negotiations between opposing sides, and keep order. The mediation process does not allow for testimony of witnesses.  The mediator does not review or rule upon questions of fact or law, or render any final decision in the case… </a:t>
            </a:r>
          </a:p>
          <a:p>
            <a:pPr algn="just">
              <a:defRPr sz="2800" i="1">
                <a:solidFill>
                  <a:srgbClr val="FFFFFF"/>
                </a:solidFill>
              </a:defRPr>
            </a:pPr>
            <a:r>
              <a:t>Amended effective October 1, 1999</a:t>
            </a:r>
            <a:r>
              <a:rPr sz="3600"/>
              <a:t>.</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ilding-blocks.jpg.pagespeed.ce.mdXK98MYc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44"/>
            <a:ext cx="13004799" cy="9655833"/>
          </a:xfrm>
          <a:prstGeom prst="rect">
            <a:avLst/>
          </a:prstGeom>
        </p:spPr>
      </p:pic>
      <p:sp>
        <p:nvSpPr>
          <p:cNvPr id="2" name="Rectangle 1"/>
          <p:cNvSpPr/>
          <p:nvPr/>
        </p:nvSpPr>
        <p:spPr>
          <a:xfrm>
            <a:off x="366333" y="961074"/>
            <a:ext cx="5690363" cy="923330"/>
          </a:xfrm>
          <a:prstGeom prst="rect">
            <a:avLst/>
          </a:prstGeom>
        </p:spPr>
        <p:txBody>
          <a:bodyPr wrap="square">
            <a:spAutoFit/>
          </a:bodyPr>
          <a:lstStyle/>
          <a:p>
            <a:pPr algn="l"/>
            <a:r>
              <a:rPr lang="en-US" sz="5400" dirty="0">
                <a:solidFill>
                  <a:schemeClr val="tx2">
                    <a:lumMod val="75000"/>
                  </a:schemeClr>
                </a:solidFill>
              </a:rPr>
              <a:t>Mediation </a:t>
            </a:r>
            <a:r>
              <a:rPr lang="en-US" sz="5400" dirty="0" smtClean="0">
                <a:solidFill>
                  <a:schemeClr val="tx2">
                    <a:lumMod val="75000"/>
                  </a:schemeClr>
                </a:solidFill>
              </a:rPr>
              <a:t>is…</a:t>
            </a:r>
            <a:endParaRPr lang="en-US" sz="5400" dirty="0">
              <a:solidFill>
                <a:schemeClr val="tx2">
                  <a:lumMod val="75000"/>
                </a:schemeClr>
              </a:solidFill>
            </a:endParaRPr>
          </a:p>
        </p:txBody>
      </p:sp>
      <p:sp>
        <p:nvSpPr>
          <p:cNvPr id="4" name="TextBox 3"/>
          <p:cNvSpPr txBox="1"/>
          <p:nvPr/>
        </p:nvSpPr>
        <p:spPr>
          <a:xfrm>
            <a:off x="6642827" y="372069"/>
            <a:ext cx="3199303"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dirty="0">
                <a:solidFill>
                  <a:schemeClr val="tx2">
                    <a:lumMod val="50000"/>
                  </a:schemeClr>
                </a:solidFill>
              </a:rPr>
              <a:t>supervised settlement conference</a:t>
            </a:r>
            <a:endParaRPr kumimoji="0" lang="en-US" sz="4800" b="0" i="0" u="none" strike="noStrike" cap="none" spc="0" normalizeH="0" baseline="0" dirty="0">
              <a:ln>
                <a:noFill/>
              </a:ln>
              <a:solidFill>
                <a:schemeClr val="tx2">
                  <a:lumMod val="50000"/>
                </a:schemeClr>
              </a:solidFill>
              <a:effectLst/>
              <a:uFillTx/>
              <a:sym typeface="Helvetica Light"/>
            </a:endParaRPr>
          </a:p>
        </p:txBody>
      </p:sp>
      <p:sp>
        <p:nvSpPr>
          <p:cNvPr id="5" name="TextBox 4"/>
          <p:cNvSpPr txBox="1"/>
          <p:nvPr/>
        </p:nvSpPr>
        <p:spPr>
          <a:xfrm>
            <a:off x="3687745" y="3838039"/>
            <a:ext cx="315046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4800" dirty="0" smtClean="0">
                <a:solidFill>
                  <a:schemeClr val="bg1"/>
                </a:solidFill>
              </a:rPr>
              <a:t>by neutral </a:t>
            </a:r>
            <a:r>
              <a:rPr lang="en-US" sz="4800" dirty="0">
                <a:solidFill>
                  <a:schemeClr val="bg1"/>
                </a:solidFill>
              </a:rPr>
              <a:t>mediator</a:t>
            </a:r>
          </a:p>
        </p:txBody>
      </p:sp>
      <p:sp>
        <p:nvSpPr>
          <p:cNvPr id="7" name="TextBox 6"/>
          <p:cNvSpPr txBox="1"/>
          <p:nvPr/>
        </p:nvSpPr>
        <p:spPr>
          <a:xfrm>
            <a:off x="5690363" y="6042245"/>
            <a:ext cx="3419103"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dirty="0">
                <a:solidFill>
                  <a:schemeClr val="tx2">
                    <a:lumMod val="75000"/>
                  </a:schemeClr>
                </a:solidFill>
              </a:rPr>
              <a:t>Parties negotiate their own settlement</a:t>
            </a:r>
            <a:endParaRPr kumimoji="0" lang="en-US" sz="4800" b="0" i="0" u="none" strike="noStrike" cap="none" spc="0" normalizeH="0" baseline="0" dirty="0">
              <a:ln>
                <a:noFill/>
              </a:ln>
              <a:solidFill>
                <a:srgbClr val="FF0000"/>
              </a:solidFill>
              <a:effectLst/>
              <a:uFillTx/>
              <a:sym typeface="Helvetica Light"/>
            </a:endParaRP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43830" y="1869565"/>
            <a:ext cx="7924990" cy="7737503"/>
          </a:xfrm>
          <a:prstGeom prst="rect">
            <a:avLst/>
          </a:prstGeom>
        </p:spPr>
        <p:txBody>
          <a:bodyPr wrap="square">
            <a:spAutoFit/>
          </a:bodyPr>
          <a:lstStyle/>
          <a:p>
            <a:pPr marL="685800" lvl="0" indent="-685800" algn="l">
              <a:lnSpc>
                <a:spcPct val="130000"/>
              </a:lnSpc>
              <a:buFont typeface="Wingdings" charset="2"/>
              <a:buChar char="Ø"/>
            </a:pPr>
            <a:r>
              <a:rPr lang="en-US" sz="4800" dirty="0" smtClean="0">
                <a:solidFill>
                  <a:schemeClr val="bg1"/>
                </a:solidFill>
              </a:rPr>
              <a:t>identifies </a:t>
            </a:r>
            <a:r>
              <a:rPr lang="en-US" sz="4800" dirty="0">
                <a:solidFill>
                  <a:schemeClr val="bg1"/>
                </a:solidFill>
              </a:rPr>
              <a:t>interests</a:t>
            </a:r>
          </a:p>
          <a:p>
            <a:pPr marL="685800" lvl="1" indent="-685800" algn="l">
              <a:lnSpc>
                <a:spcPct val="130000"/>
              </a:lnSpc>
              <a:buFont typeface="Wingdings" charset="2"/>
              <a:buChar char="Ø"/>
            </a:pPr>
            <a:r>
              <a:rPr lang="en-US" sz="4800" dirty="0">
                <a:solidFill>
                  <a:schemeClr val="bg1"/>
                </a:solidFill>
              </a:rPr>
              <a:t>suggests alternatives</a:t>
            </a:r>
          </a:p>
          <a:p>
            <a:pPr marL="685800" lvl="1" indent="-685800" algn="l">
              <a:lnSpc>
                <a:spcPct val="130000"/>
              </a:lnSpc>
              <a:buFont typeface="Wingdings" charset="2"/>
              <a:buChar char="Ø"/>
            </a:pPr>
            <a:r>
              <a:rPr lang="en-US" sz="4800" dirty="0">
                <a:solidFill>
                  <a:schemeClr val="bg1"/>
                </a:solidFill>
              </a:rPr>
              <a:t>analyzes issues</a:t>
            </a:r>
          </a:p>
          <a:p>
            <a:pPr marL="685800" lvl="1" indent="-685800" algn="l">
              <a:lnSpc>
                <a:spcPct val="130000"/>
              </a:lnSpc>
              <a:buFont typeface="Wingdings" charset="2"/>
              <a:buChar char="Ø"/>
            </a:pPr>
            <a:r>
              <a:rPr lang="en-US" sz="4800" dirty="0">
                <a:solidFill>
                  <a:schemeClr val="bg1"/>
                </a:solidFill>
              </a:rPr>
              <a:t>questions perceptions</a:t>
            </a:r>
          </a:p>
          <a:p>
            <a:pPr marL="685800" lvl="1" indent="-685800" algn="l">
              <a:lnSpc>
                <a:spcPct val="130000"/>
              </a:lnSpc>
              <a:buFont typeface="Wingdings" charset="2"/>
              <a:buChar char="Ø"/>
            </a:pPr>
            <a:r>
              <a:rPr lang="en-US" sz="4800" dirty="0">
                <a:solidFill>
                  <a:schemeClr val="bg1"/>
                </a:solidFill>
              </a:rPr>
              <a:t>conducts private caucuses</a:t>
            </a:r>
          </a:p>
          <a:p>
            <a:pPr marL="685800" lvl="1" indent="-685800" algn="l">
              <a:lnSpc>
                <a:spcPct val="130000"/>
              </a:lnSpc>
              <a:buFont typeface="Wingdings" charset="2"/>
              <a:buChar char="Ø"/>
            </a:pPr>
            <a:r>
              <a:rPr lang="en-US" sz="4800" dirty="0">
                <a:solidFill>
                  <a:schemeClr val="bg1"/>
                </a:solidFill>
              </a:rPr>
              <a:t>stimulates negotiations</a:t>
            </a:r>
          </a:p>
          <a:p>
            <a:pPr marL="685800" lvl="1" indent="-685800" algn="l">
              <a:lnSpc>
                <a:spcPct val="130000"/>
              </a:lnSpc>
              <a:buFont typeface="Wingdings" charset="2"/>
              <a:buChar char="Ø"/>
            </a:pPr>
            <a:r>
              <a:rPr lang="en-US" sz="4800" dirty="0">
                <a:solidFill>
                  <a:schemeClr val="bg1"/>
                </a:solidFill>
              </a:rPr>
              <a:t>keeps </a:t>
            </a:r>
            <a:r>
              <a:rPr lang="en-US" sz="4800" dirty="0" smtClean="0">
                <a:solidFill>
                  <a:schemeClr val="bg1"/>
                </a:solidFill>
              </a:rPr>
              <a:t>order</a:t>
            </a:r>
            <a:endParaRPr lang="en-US" sz="4800" dirty="0">
              <a:solidFill>
                <a:schemeClr val="bg1"/>
              </a:solidFill>
            </a:endParaRPr>
          </a:p>
        </p:txBody>
      </p:sp>
      <p:sp>
        <p:nvSpPr>
          <p:cNvPr id="5" name="TextBox 4"/>
          <p:cNvSpPr txBox="1"/>
          <p:nvPr/>
        </p:nvSpPr>
        <p:spPr>
          <a:xfrm>
            <a:off x="6105540" y="705470"/>
            <a:ext cx="6032274"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smtClean="0">
                <a:ln>
                  <a:noFill/>
                </a:ln>
                <a:solidFill>
                  <a:schemeClr val="bg1"/>
                </a:solidFill>
                <a:effectLst/>
                <a:uFillTx/>
                <a:latin typeface="Helvetica Light"/>
                <a:ea typeface="Helvetica Light"/>
                <a:cs typeface="Helvetica Light"/>
                <a:sym typeface="Helvetica Light"/>
              </a:rPr>
              <a:t>MEDIATOR</a:t>
            </a:r>
            <a:endParaRPr kumimoji="0" lang="en-US" sz="5400" b="1" i="0" u="none" strike="noStrike" cap="none" spc="0" normalizeH="0" baseline="0" dirty="0">
              <a:ln>
                <a:noFill/>
              </a:ln>
              <a:solidFill>
                <a:schemeClr val="bg1"/>
              </a:solidFill>
              <a:effectLst/>
              <a:uFillTx/>
              <a:latin typeface="Helvetica Light"/>
              <a:ea typeface="Helvetica Light"/>
              <a:cs typeface="Helvetica Light"/>
              <a:sym typeface="Helvetica Light"/>
            </a:endParaRPr>
          </a:p>
        </p:txBody>
      </p:sp>
      <p:pic>
        <p:nvPicPr>
          <p:cNvPr id="6" name="Picture 5" descr="Business-succes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222" y="2209656"/>
            <a:ext cx="4200262" cy="6118300"/>
          </a:xfrm>
          <a:prstGeom prst="rect">
            <a:avLst/>
          </a:prstGeom>
        </p:spPr>
      </p:pic>
    </p:spTree>
    <p:extLst>
      <p:ext uri="{BB962C8B-B14F-4D97-AF65-F5344CB8AC3E}">
        <p14:creationId xmlns:p14="http://schemas.microsoft.com/office/powerpoint/2010/main" val="3556685438"/>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gal_scales-945x63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2420" y="3503509"/>
            <a:ext cx="8352380" cy="6250091"/>
          </a:xfrm>
          <a:prstGeom prst="rect">
            <a:avLst/>
          </a:prstGeom>
        </p:spPr>
      </p:pic>
      <p:sp>
        <p:nvSpPr>
          <p:cNvPr id="2" name="Rectangle 1"/>
          <p:cNvSpPr/>
          <p:nvPr/>
        </p:nvSpPr>
        <p:spPr>
          <a:xfrm>
            <a:off x="0" y="37744"/>
            <a:ext cx="12785001" cy="3785652"/>
          </a:xfrm>
          <a:prstGeom prst="rect">
            <a:avLst/>
          </a:prstGeom>
        </p:spPr>
        <p:txBody>
          <a:bodyPr wrap="square">
            <a:spAutoFit/>
          </a:bodyPr>
          <a:lstStyle/>
          <a:p>
            <a:pPr marL="685800" lvl="0" indent="-685800" algn="l">
              <a:buFont typeface="Wingdings" charset="2"/>
              <a:buChar char="Ø"/>
            </a:pPr>
            <a:r>
              <a:rPr lang="en-US" sz="4800" dirty="0" smtClean="0">
                <a:solidFill>
                  <a:schemeClr val="tx1"/>
                </a:solidFill>
              </a:rPr>
              <a:t>No </a:t>
            </a:r>
            <a:r>
              <a:rPr lang="en-US" sz="4800" dirty="0">
                <a:solidFill>
                  <a:schemeClr val="tx1"/>
                </a:solidFill>
              </a:rPr>
              <a:t>testimony of witnesses</a:t>
            </a:r>
          </a:p>
          <a:p>
            <a:pPr marL="685800" lvl="0" indent="-685800" algn="l">
              <a:buFont typeface="Wingdings" charset="2"/>
              <a:buChar char="Ø"/>
            </a:pPr>
            <a:r>
              <a:rPr lang="en-US" sz="4800" dirty="0">
                <a:solidFill>
                  <a:schemeClr val="tx1"/>
                </a:solidFill>
              </a:rPr>
              <a:t>Mediator does not </a:t>
            </a:r>
            <a:r>
              <a:rPr lang="en-US" sz="4800" dirty="0" smtClean="0">
                <a:solidFill>
                  <a:schemeClr val="tx1"/>
                </a:solidFill>
              </a:rPr>
              <a:t>rule </a:t>
            </a:r>
            <a:r>
              <a:rPr lang="en-US" sz="4800" dirty="0">
                <a:solidFill>
                  <a:schemeClr val="tx1"/>
                </a:solidFill>
              </a:rPr>
              <a:t>upon questions of fact or law</a:t>
            </a:r>
          </a:p>
          <a:p>
            <a:pPr marL="685800" lvl="0" indent="-685800" algn="l">
              <a:buFont typeface="Wingdings" charset="2"/>
              <a:buChar char="Ø"/>
            </a:pPr>
            <a:r>
              <a:rPr lang="en-US" sz="4800" dirty="0">
                <a:solidFill>
                  <a:schemeClr val="tx1"/>
                </a:solidFill>
              </a:rPr>
              <a:t>Mediator does not render any final decision in the case</a:t>
            </a:r>
          </a:p>
        </p:txBody>
      </p:sp>
    </p:spTree>
    <p:extLst>
      <p:ext uri="{BB962C8B-B14F-4D97-AF65-F5344CB8AC3E}">
        <p14:creationId xmlns:p14="http://schemas.microsoft.com/office/powerpoint/2010/main" val="3273541622"/>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xres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006" y="0"/>
            <a:ext cx="17339734" cy="9753600"/>
          </a:xfrm>
          <a:prstGeom prst="rect">
            <a:avLst/>
          </a:prstGeom>
        </p:spPr>
      </p:pic>
      <p:sp>
        <p:nvSpPr>
          <p:cNvPr id="122" name="Shape 122"/>
          <p:cNvSpPr>
            <a:spLocks noGrp="1"/>
          </p:cNvSpPr>
          <p:nvPr>
            <p:ph type="ctrTitle"/>
          </p:nvPr>
        </p:nvSpPr>
        <p:spPr>
          <a:xfrm>
            <a:off x="380269" y="787400"/>
            <a:ext cx="12244263" cy="2575326"/>
          </a:xfrm>
          <a:prstGeom prst="rect">
            <a:avLst/>
          </a:prstGeom>
        </p:spPr>
        <p:txBody>
          <a:bodyPr>
            <a:normAutofit fontScale="90000"/>
          </a:bodyPr>
          <a:lstStyle/>
          <a:p>
            <a:pPr defTabSz="514094">
              <a:defRPr sz="6300"/>
            </a:pPr>
            <a:r>
              <a:rPr dirty="0"/>
              <a:t>OR</a:t>
            </a:r>
          </a:p>
          <a:p>
            <a:pPr defTabSz="514094">
              <a:defRPr sz="6300"/>
            </a:pPr>
            <a:endParaRPr dirty="0"/>
          </a:p>
          <a:p>
            <a:pPr defTabSz="514094"/>
            <a:r>
              <a:rPr dirty="0"/>
              <a:t>HOW NOT TO GET SUED</a:t>
            </a: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p:nvPr/>
        </p:nvSpPr>
        <p:spPr>
          <a:xfrm>
            <a:off x="372437" y="320002"/>
            <a:ext cx="12259926" cy="1729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3600" b="1">
                <a:solidFill>
                  <a:srgbClr val="FFFFFF"/>
                </a:solidFill>
                <a:latin typeface="+mn-lt"/>
                <a:ea typeface="+mn-ea"/>
                <a:cs typeface="+mn-cs"/>
                <a:sym typeface="Helvetica"/>
              </a:defRPr>
            </a:pPr>
            <a:r>
              <a:t>HOW IS A “TYPICAL” MEDIATION CONDUCTED?</a:t>
            </a:r>
          </a:p>
          <a:p>
            <a:pPr algn="just">
              <a:defRPr sz="3600" b="1">
                <a:solidFill>
                  <a:srgbClr val="FFFFFF"/>
                </a:solidFill>
                <a:latin typeface="+mn-lt"/>
                <a:ea typeface="+mn-ea"/>
                <a:cs typeface="+mn-cs"/>
                <a:sym typeface="Helvetica"/>
              </a:defRPr>
            </a:pPr>
            <a:r>
              <a:t> </a:t>
            </a:r>
          </a:p>
        </p:txBody>
      </p:sp>
      <p:sp>
        <p:nvSpPr>
          <p:cNvPr id="221" name="Shape 221"/>
          <p:cNvSpPr/>
          <p:nvPr/>
        </p:nvSpPr>
        <p:spPr>
          <a:xfrm>
            <a:off x="372437" y="1286434"/>
            <a:ext cx="12259926" cy="2275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defRPr sz="3600">
                <a:solidFill>
                  <a:srgbClr val="FFFFFF"/>
                </a:solidFill>
              </a:defRPr>
            </a:lvl1pPr>
          </a:lstStyle>
          <a:p>
            <a:r>
              <a:t>JOINT SESSION – Each side has opportunity to present their side of the case. On occasion one side may ask questions of the other, but the other side is not required to answer during the session.</a:t>
            </a:r>
          </a:p>
        </p:txBody>
      </p:sp>
      <p:sp>
        <p:nvSpPr>
          <p:cNvPr id="222" name="Shape 222"/>
          <p:cNvSpPr/>
          <p:nvPr/>
        </p:nvSpPr>
        <p:spPr>
          <a:xfrm>
            <a:off x="372437" y="3954102"/>
            <a:ext cx="12259926" cy="34163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defRPr sz="3600">
                <a:solidFill>
                  <a:srgbClr val="FFFFFF"/>
                </a:solidFill>
              </a:defRPr>
            </a:lvl1pPr>
          </a:lstStyle>
          <a:p>
            <a:r>
              <a:rPr dirty="0" smtClean="0"/>
              <a:t>PRIVATE </a:t>
            </a:r>
            <a:r>
              <a:rPr dirty="0"/>
              <a:t>CAUCUS – After the joint session, the parties are separated into “neutral corners.” The mediator conducts the rest of the mediation by conducting private negotiations in each room and relaying the information back and forth. The mediator can reconvene a joint session if he or she believes it will be beneficial.</a:t>
            </a:r>
          </a:p>
        </p:txBody>
      </p:sp>
      <p:sp>
        <p:nvSpPr>
          <p:cNvPr id="223" name="Shape 223"/>
          <p:cNvSpPr/>
          <p:nvPr/>
        </p:nvSpPr>
        <p:spPr>
          <a:xfrm>
            <a:off x="372437" y="7591243"/>
            <a:ext cx="12259926" cy="17297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defRPr sz="3600">
                <a:solidFill>
                  <a:srgbClr val="FFFFFF"/>
                </a:solidFill>
              </a:defRPr>
            </a:lvl1pPr>
          </a:lstStyle>
          <a:p>
            <a:r>
              <a:t>DRAFT SETTLEMENT AGREEMENT – When a final agreement is reached, it is drafted into a settlement agreement, which is signed by all parties.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1" animBg="1" advAuto="0"/>
      <p:bldP spid="222" grpId="2" animBg="1" advAuto="0"/>
      <p:bldP spid="223" grpId="3"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w-library-old-law-books-949013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7345" y="895798"/>
            <a:ext cx="10599313" cy="7048543"/>
          </a:xfrm>
          <a:prstGeom prst="rect">
            <a:avLst/>
          </a:prstGeom>
        </p:spPr>
      </p:pic>
      <p:sp>
        <p:nvSpPr>
          <p:cNvPr id="292" name="Shape 292"/>
          <p:cNvSpPr>
            <a:spLocks noGrp="1"/>
          </p:cNvSpPr>
          <p:nvPr>
            <p:ph type="title"/>
          </p:nvPr>
        </p:nvSpPr>
        <p:spPr>
          <a:xfrm>
            <a:off x="6638272" y="7143529"/>
            <a:ext cx="5867399" cy="3198707"/>
          </a:xfrm>
          <a:prstGeom prst="rect">
            <a:avLst/>
          </a:prstGeom>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9600" b="1" cap="all" dirty="0" smtClean="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Rules</a:t>
            </a:r>
            <a:endParaRPr sz="9600" b="1" cap="all"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1187069976"/>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WH%20photo%20014"/>
          <p:cNvPicPr>
            <a:picLocks noChangeAspect="1"/>
          </p:cNvPicPr>
          <p:nvPr/>
        </p:nvPicPr>
        <p:blipFill>
          <a:blip r:embed="rId2" cstate="print">
            <a:extLst>
              <a:ext uri="{28A0092B-C50C-407E-A947-70E740481C1C}">
                <a14:useLocalDpi xmlns:a14="http://schemas.microsoft.com/office/drawing/2010/main" val="0"/>
              </a:ext>
            </a:extLst>
          </a:blip>
          <a:srcRect l="4868" t="9236" r="17386" b="22275"/>
          <a:stretch>
            <a:fillRect/>
          </a:stretch>
        </p:blipFill>
        <p:spPr bwMode="auto">
          <a:xfrm>
            <a:off x="424167" y="2876224"/>
            <a:ext cx="2912678" cy="3672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2" name="Shape 292"/>
          <p:cNvSpPr>
            <a:spLocks noGrp="1"/>
          </p:cNvSpPr>
          <p:nvPr>
            <p:ph type="title"/>
          </p:nvPr>
        </p:nvSpPr>
        <p:spPr>
          <a:xfrm>
            <a:off x="1880506" y="234805"/>
            <a:ext cx="9402531" cy="1679539"/>
          </a:xfrm>
          <a:prstGeom prst="rect">
            <a:avLst/>
          </a:prstGeom>
        </p:spPr>
        <p:txBody>
          <a:bodyPr>
            <a:normAutofit/>
          </a:bodyPr>
          <a:lstStyle/>
          <a:p>
            <a:r>
              <a:rPr lang="en-US" dirty="0" smtClean="0"/>
              <a:t>When to Mediate</a:t>
            </a:r>
            <a:endParaRPr dirty="0"/>
          </a:p>
        </p:txBody>
      </p:sp>
      <p:sp>
        <p:nvSpPr>
          <p:cNvPr id="2" name="AutoShape 1"/>
          <p:cNvSpPr>
            <a:spLocks noChangeArrowheads="1"/>
          </p:cNvSpPr>
          <p:nvPr/>
        </p:nvSpPr>
        <p:spPr bwMode="auto">
          <a:xfrm>
            <a:off x="3736591" y="2206474"/>
            <a:ext cx="8852070" cy="7547125"/>
          </a:xfrm>
          <a:prstGeom prst="wedgeRectCallout">
            <a:avLst>
              <a:gd name="adj1" fmla="val -68505"/>
              <a:gd name="adj2" fmla="val -255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Cambria" charset="0"/>
                <a:ea typeface="ÇlÇr ñæí©" charset="0"/>
              </a:rPr>
              <a:t>5 questions </a:t>
            </a:r>
            <a:r>
              <a:rPr kumimoji="0" lang="en-US" sz="2800" b="1" i="0" u="none" strike="noStrike" cap="none" normalizeH="0" baseline="0" dirty="0">
                <a:ln>
                  <a:noFill/>
                </a:ln>
                <a:solidFill>
                  <a:schemeClr val="tx1"/>
                </a:solidFill>
                <a:effectLst/>
                <a:latin typeface="Cambria" charset="0"/>
                <a:ea typeface="ÇlÇr ñæí©" charset="0"/>
              </a:rPr>
              <a:t>to determine when to mediate.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Cambria" charset="0"/>
              <a:ea typeface="ÇlÇr ñæí©"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charset="0"/>
                <a:ea typeface="Times New Roman" charset="0"/>
              </a:rPr>
              <a:t>1</a:t>
            </a:r>
            <a:r>
              <a:rPr kumimoji="0" lang="en-US" sz="2800" b="1" i="0" u="none" strike="noStrike" cap="none" normalizeH="0" baseline="0" dirty="0" smtClean="0">
                <a:ln>
                  <a:noFill/>
                </a:ln>
                <a:solidFill>
                  <a:schemeClr val="tx1"/>
                </a:solidFill>
                <a:effectLst/>
                <a:latin typeface="Times New Roman" charset="0"/>
                <a:ea typeface="Times New Roman" charset="0"/>
              </a:rPr>
              <a:t>.	</a:t>
            </a:r>
            <a:r>
              <a:rPr kumimoji="0" lang="en-US" sz="2800" b="1" i="0" u="none" strike="noStrike" cap="none" normalizeH="0" baseline="0" dirty="0" smtClean="0">
                <a:ln>
                  <a:noFill/>
                </a:ln>
                <a:solidFill>
                  <a:schemeClr val="tx1"/>
                </a:solidFill>
                <a:effectLst/>
                <a:latin typeface="Times New Roman" charset="0"/>
                <a:ea typeface="ＭＳ Ｐゴシック" charset="0"/>
              </a:rPr>
              <a:t>Can </a:t>
            </a:r>
            <a:r>
              <a:rPr kumimoji="0" lang="en-US" sz="2800" b="1" i="0" u="none" strike="noStrike" cap="none" normalizeH="0" baseline="0" dirty="0">
                <a:ln>
                  <a:noFill/>
                </a:ln>
                <a:solidFill>
                  <a:schemeClr val="tx1"/>
                </a:solidFill>
                <a:effectLst/>
                <a:latin typeface="Times New Roman" charset="0"/>
                <a:ea typeface="ＭＳ Ｐゴシック" charset="0"/>
              </a:rPr>
              <a:t>mediation provide me information I can</a:t>
            </a:r>
            <a:r>
              <a:rPr kumimoji="0" lang="en-US" altLang="en-US" sz="2800" b="1" i="0" u="none" strike="noStrike" cap="none" normalizeH="0" baseline="0" dirty="0">
                <a:ln>
                  <a:noFill/>
                </a:ln>
                <a:solidFill>
                  <a:schemeClr val="tx1"/>
                </a:solidFill>
                <a:effectLst/>
                <a:latin typeface="Arial"/>
                <a:ea typeface="ＭＳ Ｐゴシック" charset="0"/>
              </a:rPr>
              <a:t>’</a:t>
            </a:r>
            <a:r>
              <a:rPr kumimoji="0" lang="en-US" sz="2800" b="1" i="0" u="none" strike="noStrike" cap="none" normalizeH="0" baseline="0" dirty="0">
                <a:ln>
                  <a:noFill/>
                </a:ln>
                <a:solidFill>
                  <a:schemeClr val="tx1"/>
                </a:solidFill>
                <a:effectLst/>
                <a:latin typeface="Times New Roman" charset="0"/>
                <a:ea typeface="ＭＳ Ｐゴシック" charset="0"/>
              </a:rPr>
              <a:t>t obtain elsewhere?</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charset="0"/>
              <a:ea typeface="ＭＳ Ｐゴシック"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charset="0"/>
                <a:ea typeface="Times New Roman" charset="0"/>
              </a:rPr>
              <a:t>2</a:t>
            </a:r>
            <a:r>
              <a:rPr kumimoji="0" lang="en-US" sz="2800" b="1" i="0" u="none" strike="noStrike" cap="none" normalizeH="0" baseline="0" dirty="0" smtClean="0">
                <a:ln>
                  <a:noFill/>
                </a:ln>
                <a:solidFill>
                  <a:schemeClr val="tx1"/>
                </a:solidFill>
                <a:effectLst/>
                <a:latin typeface="Times New Roman" charset="0"/>
                <a:ea typeface="Times New Roman" charset="0"/>
              </a:rPr>
              <a:t>.	</a:t>
            </a:r>
            <a:r>
              <a:rPr kumimoji="0" lang="en-US" sz="2800" b="1" i="0" u="none" strike="noStrike" cap="none" normalizeH="0" baseline="0" dirty="0" smtClean="0">
                <a:ln>
                  <a:noFill/>
                </a:ln>
                <a:solidFill>
                  <a:schemeClr val="tx1"/>
                </a:solidFill>
                <a:effectLst/>
                <a:latin typeface="Times New Roman" charset="0"/>
                <a:ea typeface="ＭＳ Ｐゴシック" charset="0"/>
              </a:rPr>
              <a:t>Is </a:t>
            </a:r>
            <a:r>
              <a:rPr kumimoji="0" lang="en-US" sz="2800" b="1" i="0" u="none" strike="noStrike" cap="none" normalizeH="0" baseline="0" dirty="0">
                <a:ln>
                  <a:noFill/>
                </a:ln>
                <a:solidFill>
                  <a:schemeClr val="tx1"/>
                </a:solidFill>
                <a:effectLst/>
                <a:latin typeface="Times New Roman" charset="0"/>
                <a:ea typeface="ＭＳ Ｐゴシック" charset="0"/>
              </a:rPr>
              <a:t>this an issue that can be resolved by full communication between all the parties?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charset="0"/>
              <a:ea typeface="ＭＳ Ｐゴシック"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charset="0"/>
                <a:ea typeface="Times New Roman" charset="0"/>
              </a:rPr>
              <a:t>3</a:t>
            </a:r>
            <a:r>
              <a:rPr kumimoji="0" lang="en-US" sz="2800" b="1" i="0" u="none" strike="noStrike" cap="none" normalizeH="0" baseline="0" dirty="0" smtClean="0">
                <a:ln>
                  <a:noFill/>
                </a:ln>
                <a:solidFill>
                  <a:schemeClr val="tx1"/>
                </a:solidFill>
                <a:effectLst/>
                <a:latin typeface="Times New Roman" charset="0"/>
                <a:ea typeface="Times New Roman" charset="0"/>
              </a:rPr>
              <a:t>.	</a:t>
            </a:r>
            <a:r>
              <a:rPr kumimoji="0" lang="en-US" sz="2800" b="1" i="0" u="none" strike="noStrike" cap="none" normalizeH="0" baseline="0" dirty="0" smtClean="0">
                <a:ln>
                  <a:noFill/>
                </a:ln>
                <a:solidFill>
                  <a:schemeClr val="tx1"/>
                </a:solidFill>
                <a:effectLst/>
                <a:latin typeface="Times New Roman" charset="0"/>
                <a:ea typeface="ＭＳ Ｐゴシック" charset="0"/>
              </a:rPr>
              <a:t>Does </a:t>
            </a:r>
            <a:r>
              <a:rPr kumimoji="0" lang="en-US" sz="2800" b="1" i="0" u="none" strike="noStrike" cap="none" normalizeH="0" baseline="0" dirty="0">
                <a:ln>
                  <a:noFill/>
                </a:ln>
                <a:solidFill>
                  <a:schemeClr val="tx1"/>
                </a:solidFill>
                <a:effectLst/>
                <a:latin typeface="Times New Roman" charset="0"/>
                <a:ea typeface="ＭＳ Ｐゴシック" charset="0"/>
              </a:rPr>
              <a:t>the employer have the ability to make concessions or changes that could resolve the issue?</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charset="0"/>
              <a:ea typeface="ＭＳ Ｐゴシック"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charset="0"/>
                <a:ea typeface="Times New Roman" charset="0"/>
              </a:rPr>
              <a:t>4</a:t>
            </a:r>
            <a:r>
              <a:rPr lang="en-US" sz="2800" b="1" dirty="0" smtClean="0">
                <a:solidFill>
                  <a:schemeClr val="tx1"/>
                </a:solidFill>
                <a:latin typeface="Times New Roman" charset="0"/>
                <a:ea typeface="Times New Roman" charset="0"/>
              </a:rPr>
              <a:t>.	</a:t>
            </a:r>
            <a:r>
              <a:rPr kumimoji="0" lang="en-US" sz="2800" b="1" i="0" u="none" strike="noStrike" cap="none" normalizeH="0" baseline="0" dirty="0" smtClean="0">
                <a:ln>
                  <a:noFill/>
                </a:ln>
                <a:solidFill>
                  <a:schemeClr val="tx1"/>
                </a:solidFill>
                <a:effectLst/>
                <a:latin typeface="Times New Roman" charset="0"/>
                <a:ea typeface="ＭＳ Ｐゴシック" charset="0"/>
              </a:rPr>
              <a:t>Is </a:t>
            </a:r>
            <a:r>
              <a:rPr kumimoji="0" lang="en-US" sz="2800" b="1" i="0" u="none" strike="noStrike" cap="none" normalizeH="0" baseline="0" dirty="0">
                <a:ln>
                  <a:noFill/>
                </a:ln>
                <a:solidFill>
                  <a:schemeClr val="tx1"/>
                </a:solidFill>
                <a:effectLst/>
                <a:latin typeface="Times New Roman" charset="0"/>
                <a:ea typeface="ＭＳ Ｐゴシック" charset="0"/>
              </a:rPr>
              <a:t>the employee likely to change </a:t>
            </a:r>
            <a:r>
              <a:rPr kumimoji="0" lang="en-US" sz="2800" b="1" i="0" u="none" strike="noStrike" cap="none" normalizeH="0" baseline="0" dirty="0" smtClean="0">
                <a:ln>
                  <a:noFill/>
                </a:ln>
                <a:solidFill>
                  <a:schemeClr val="tx1"/>
                </a:solidFill>
                <a:effectLst/>
                <a:latin typeface="Times New Roman" charset="0"/>
                <a:ea typeface="ＭＳ Ｐゴシック" charset="0"/>
              </a:rPr>
              <a:t>his position </a:t>
            </a:r>
            <a:r>
              <a:rPr kumimoji="0" lang="en-US" sz="2800" b="1" i="0" u="none" strike="noStrike" cap="none" normalizeH="0" baseline="0" dirty="0">
                <a:ln>
                  <a:noFill/>
                </a:ln>
                <a:solidFill>
                  <a:schemeClr val="tx1"/>
                </a:solidFill>
                <a:effectLst/>
                <a:latin typeface="Times New Roman" charset="0"/>
                <a:ea typeface="ＭＳ Ｐゴシック" charset="0"/>
              </a:rPr>
              <a:t>with further understanding of the facts?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charset="0"/>
              <a:ea typeface="ＭＳ Ｐゴシック"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charset="0"/>
                <a:ea typeface="Times New Roman" charset="0"/>
              </a:rPr>
              <a:t>5</a:t>
            </a:r>
            <a:r>
              <a:rPr lang="en-US" sz="2800" b="1" dirty="0" smtClean="0">
                <a:solidFill>
                  <a:schemeClr val="tx1"/>
                </a:solidFill>
                <a:latin typeface="Times New Roman" charset="0"/>
                <a:ea typeface="Times New Roman" charset="0"/>
              </a:rPr>
              <a:t>.	</a:t>
            </a:r>
            <a:r>
              <a:rPr kumimoji="0" lang="en-US" sz="2800" b="1" i="0" u="none" strike="noStrike" cap="none" normalizeH="0" baseline="0" dirty="0" smtClean="0">
                <a:ln>
                  <a:noFill/>
                </a:ln>
                <a:solidFill>
                  <a:schemeClr val="tx1"/>
                </a:solidFill>
                <a:effectLst/>
                <a:latin typeface="Times New Roman" charset="0"/>
                <a:ea typeface="ＭＳ Ｐゴシック" charset="0"/>
              </a:rPr>
              <a:t>Is </a:t>
            </a:r>
            <a:r>
              <a:rPr kumimoji="0" lang="en-US" sz="2800" b="1" i="0" u="none" strike="noStrike" cap="none" normalizeH="0" baseline="0" dirty="0">
                <a:ln>
                  <a:noFill/>
                </a:ln>
                <a:solidFill>
                  <a:schemeClr val="tx1"/>
                </a:solidFill>
                <a:effectLst/>
                <a:latin typeface="Times New Roman" charset="0"/>
                <a:ea typeface="ＭＳ Ｐゴシック" charset="0"/>
              </a:rPr>
              <a:t>the issue more likely to be resolved if the parties mediate a resolution rather than a </a:t>
            </a:r>
            <a:r>
              <a:rPr kumimoji="0" lang="en-US" altLang="en-US" sz="2800" b="1" i="0" u="none" strike="noStrike" cap="none" normalizeH="0" baseline="0" dirty="0">
                <a:ln>
                  <a:noFill/>
                </a:ln>
                <a:solidFill>
                  <a:schemeClr val="tx1"/>
                </a:solidFill>
                <a:effectLst/>
                <a:latin typeface="Arial"/>
                <a:ea typeface="ＭＳ Ｐゴシック" charset="0"/>
              </a:rPr>
              <a:t>“</a:t>
            </a:r>
            <a:r>
              <a:rPr kumimoji="0" lang="en-US" sz="2800" b="1" i="0" u="none" strike="noStrike" cap="none" normalizeH="0" baseline="0" dirty="0">
                <a:ln>
                  <a:noFill/>
                </a:ln>
                <a:solidFill>
                  <a:schemeClr val="tx1"/>
                </a:solidFill>
                <a:effectLst/>
                <a:latin typeface="Times New Roman" charset="0"/>
                <a:ea typeface="ＭＳ Ｐゴシック" charset="0"/>
              </a:rPr>
              <a:t>resolution</a:t>
            </a:r>
            <a:r>
              <a:rPr kumimoji="0" lang="en-US" altLang="en-US" sz="2800" b="1" i="0" u="none" strike="noStrike" cap="none" normalizeH="0" baseline="0" dirty="0">
                <a:ln>
                  <a:noFill/>
                </a:ln>
                <a:solidFill>
                  <a:schemeClr val="tx1"/>
                </a:solidFill>
                <a:effectLst/>
                <a:latin typeface="Arial"/>
                <a:ea typeface="ＭＳ Ｐゴシック" charset="0"/>
              </a:rPr>
              <a:t>”</a:t>
            </a:r>
            <a:r>
              <a:rPr kumimoji="0" lang="en-US" sz="2800" b="1" i="0" u="none" strike="noStrike" cap="none" normalizeH="0" baseline="0" dirty="0">
                <a:ln>
                  <a:noFill/>
                </a:ln>
                <a:solidFill>
                  <a:schemeClr val="tx1"/>
                </a:solidFill>
                <a:effectLst/>
                <a:latin typeface="Times New Roman" charset="0"/>
                <a:ea typeface="ＭＳ Ｐゴシック" charset="0"/>
              </a:rPr>
              <a:t> being dictated to the parties?</a:t>
            </a:r>
            <a:endParaRPr kumimoji="0" lang="en-US" sz="2800" b="0" i="0" u="none" strike="noStrike" cap="none" normalizeH="0" baseline="0" dirty="0">
              <a:ln>
                <a:noFill/>
              </a:ln>
              <a:solidFill>
                <a:schemeClr val="tx1"/>
              </a:solidFill>
              <a:effectLst/>
              <a:latin typeface="Arial" charset="0"/>
              <a:ea typeface="ＭＳ Ｐゴシック" charset="0"/>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als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5400"/>
            <a:ext cx="13258800" cy="9753600"/>
          </a:xfrm>
          <a:prstGeom prst="rect">
            <a:avLst/>
          </a:prstGeom>
        </p:spPr>
      </p:pic>
    </p:spTree>
    <p:extLst>
      <p:ext uri="{BB962C8B-B14F-4D97-AF65-F5344CB8AC3E}">
        <p14:creationId xmlns:p14="http://schemas.microsoft.com/office/powerpoint/2010/main" val="1187069976"/>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p:cNvSpPr>
          <p:nvPr>
            <p:ph type="title"/>
          </p:nvPr>
        </p:nvSpPr>
        <p:spPr>
          <a:xfrm>
            <a:off x="1473200" y="556605"/>
            <a:ext cx="10109200" cy="2090126"/>
          </a:xfrm>
          <a:prstGeom prst="rect">
            <a:avLst/>
          </a:prstGeom>
        </p:spPr>
        <p:txBody>
          <a:bodyPr>
            <a:normAutofit fontScale="90000"/>
          </a:bodyPr>
          <a:lstStyle/>
          <a:p>
            <a:r>
              <a:rPr dirty="0" smtClean="0"/>
              <a:t>Parties</a:t>
            </a:r>
            <a:r>
              <a:rPr lang="en-US" dirty="0" smtClean="0"/>
              <a:t/>
            </a:r>
            <a:br>
              <a:rPr lang="en-US" dirty="0" smtClean="0"/>
            </a:br>
            <a:r>
              <a:rPr lang="en-US" dirty="0" smtClean="0"/>
              <a:t>(Who needs to attend?)</a:t>
            </a:r>
            <a:endParaRPr dirty="0"/>
          </a:p>
        </p:txBody>
      </p:sp>
      <p:pic>
        <p:nvPicPr>
          <p:cNvPr id="3" name="Picture 2" descr="conference-c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300" y="3219450"/>
            <a:ext cx="8267700" cy="5506354"/>
          </a:xfrm>
          <a:prstGeom prst="rect">
            <a:avLst/>
          </a:prstGeom>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prepar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791" y="1758396"/>
            <a:ext cx="6398606" cy="6398606"/>
          </a:xfrm>
          <a:prstGeom prst="rect">
            <a:avLst/>
          </a:prstGeom>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_stage_curtain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132420" cy="9753600"/>
          </a:xfrm>
          <a:prstGeom prst="rect">
            <a:avLst/>
          </a:prstGeom>
        </p:spPr>
      </p:pic>
      <p:sp>
        <p:nvSpPr>
          <p:cNvPr id="3" name="Rectangle 2"/>
          <p:cNvSpPr/>
          <p:nvPr/>
        </p:nvSpPr>
        <p:spPr>
          <a:xfrm>
            <a:off x="0" y="4235679"/>
            <a:ext cx="13004800" cy="1938992"/>
          </a:xfrm>
          <a:prstGeom prst="rect">
            <a:avLst/>
          </a:prstGeom>
        </p:spPr>
        <p:txBody>
          <a:bodyPr wrap="square">
            <a:spAutoFit/>
          </a:bodyPr>
          <a:lstStyle/>
          <a:p>
            <a:r>
              <a:rPr lang="en-US" sz="6000" b="1" dirty="0">
                <a:solidFill>
                  <a:schemeClr val="bg1"/>
                </a:solidFill>
              </a:rPr>
              <a:t>SETTING THE STAGE FOR A SUCCESSFUL </a:t>
            </a:r>
            <a:r>
              <a:rPr lang="en-US" sz="6000" b="1" dirty="0" smtClean="0">
                <a:solidFill>
                  <a:schemeClr val="bg1"/>
                </a:solidFill>
              </a:rPr>
              <a:t>MEDIATION</a:t>
            </a:r>
            <a:r>
              <a:rPr lang="en-US" sz="6000" dirty="0">
                <a:solidFill>
                  <a:schemeClr val="bg1"/>
                </a:solidFill>
              </a:rPr>
              <a:t> </a:t>
            </a:r>
          </a:p>
        </p:txBody>
      </p:sp>
    </p:spTree>
    <p:extLst>
      <p:ext uri="{BB962C8B-B14F-4D97-AF65-F5344CB8AC3E}">
        <p14:creationId xmlns:p14="http://schemas.microsoft.com/office/powerpoint/2010/main" val="1691740861"/>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_stage_curtain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132420" cy="9753600"/>
          </a:xfrm>
          <a:prstGeom prst="rect">
            <a:avLst/>
          </a:prstGeom>
        </p:spPr>
      </p:pic>
      <p:sp>
        <p:nvSpPr>
          <p:cNvPr id="3" name="Rectangle 2"/>
          <p:cNvSpPr/>
          <p:nvPr/>
        </p:nvSpPr>
        <p:spPr>
          <a:xfrm>
            <a:off x="0" y="4235679"/>
            <a:ext cx="13004800" cy="2308324"/>
          </a:xfrm>
          <a:prstGeom prst="rect">
            <a:avLst/>
          </a:prstGeom>
        </p:spPr>
        <p:txBody>
          <a:bodyPr wrap="square">
            <a:spAutoFit/>
          </a:bodyPr>
          <a:lstStyle/>
          <a:p>
            <a:r>
              <a:rPr lang="en-US" sz="7200" b="1" dirty="0">
                <a:solidFill>
                  <a:schemeClr val="bg1"/>
                </a:solidFill>
              </a:rPr>
              <a:t>Questions to ask when </a:t>
            </a:r>
            <a:endParaRPr lang="en-US" sz="7200" b="1" dirty="0" smtClean="0">
              <a:solidFill>
                <a:schemeClr val="bg1"/>
              </a:solidFill>
            </a:endParaRPr>
          </a:p>
          <a:p>
            <a:r>
              <a:rPr lang="en-US" sz="7200" b="1" dirty="0" smtClean="0">
                <a:solidFill>
                  <a:schemeClr val="bg1"/>
                </a:solidFill>
              </a:rPr>
              <a:t>setting </a:t>
            </a:r>
            <a:r>
              <a:rPr lang="en-US" sz="7200" b="1" dirty="0">
                <a:solidFill>
                  <a:schemeClr val="bg1"/>
                </a:solidFill>
              </a:rPr>
              <a:t>up </a:t>
            </a:r>
            <a:r>
              <a:rPr lang="en-US" sz="7200" b="1" dirty="0" smtClean="0">
                <a:solidFill>
                  <a:schemeClr val="bg1"/>
                </a:solidFill>
              </a:rPr>
              <a:t>mediation.</a:t>
            </a:r>
            <a:r>
              <a:rPr lang="en-US" sz="7200" dirty="0">
                <a:solidFill>
                  <a:schemeClr val="bg1"/>
                </a:solidFill>
              </a:rPr>
              <a:t> </a:t>
            </a:r>
          </a:p>
        </p:txBody>
      </p:sp>
    </p:spTree>
    <p:extLst>
      <p:ext uri="{BB962C8B-B14F-4D97-AF65-F5344CB8AC3E}">
        <p14:creationId xmlns:p14="http://schemas.microsoft.com/office/powerpoint/2010/main" val="3511504952"/>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_stage_curtain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132420" cy="9753600"/>
          </a:xfrm>
          <a:prstGeom prst="rect">
            <a:avLst/>
          </a:prstGeom>
        </p:spPr>
      </p:pic>
      <p:sp>
        <p:nvSpPr>
          <p:cNvPr id="3" name="Rectangle 2"/>
          <p:cNvSpPr/>
          <p:nvPr/>
        </p:nvSpPr>
        <p:spPr>
          <a:xfrm>
            <a:off x="0" y="4235679"/>
            <a:ext cx="13004800" cy="1015663"/>
          </a:xfrm>
          <a:prstGeom prst="rect">
            <a:avLst/>
          </a:prstGeom>
        </p:spPr>
        <p:txBody>
          <a:bodyPr wrap="square">
            <a:spAutoFit/>
          </a:bodyPr>
          <a:lstStyle/>
          <a:p>
            <a:r>
              <a:rPr lang="en-US" sz="6000" dirty="0">
                <a:solidFill>
                  <a:schemeClr val="bg1"/>
                </a:solidFill>
              </a:rPr>
              <a:t> </a:t>
            </a:r>
          </a:p>
        </p:txBody>
      </p:sp>
      <p:sp>
        <p:nvSpPr>
          <p:cNvPr id="4" name="Rectangle 3"/>
          <p:cNvSpPr/>
          <p:nvPr/>
        </p:nvSpPr>
        <p:spPr>
          <a:xfrm>
            <a:off x="170955" y="994282"/>
            <a:ext cx="13651987" cy="8697766"/>
          </a:xfrm>
          <a:prstGeom prst="rect">
            <a:avLst/>
          </a:prstGeom>
        </p:spPr>
        <p:txBody>
          <a:bodyPr wrap="square">
            <a:spAutoFit/>
          </a:bodyPr>
          <a:lstStyle/>
          <a:p>
            <a:pPr marL="685800" lvl="0" indent="-685800" algn="l">
              <a:lnSpc>
                <a:spcPct val="130000"/>
              </a:lnSpc>
              <a:buFont typeface="Wingdings" charset="2"/>
              <a:buChar char="Ø"/>
            </a:pPr>
            <a:r>
              <a:rPr lang="en-US" sz="4800" dirty="0">
                <a:solidFill>
                  <a:schemeClr val="bg1"/>
                </a:solidFill>
              </a:rPr>
              <a:t>How much time will you need?</a:t>
            </a:r>
          </a:p>
          <a:p>
            <a:pPr marL="685800" lvl="0" indent="-685800" algn="l">
              <a:lnSpc>
                <a:spcPct val="130000"/>
              </a:lnSpc>
              <a:buFont typeface="Wingdings" charset="2"/>
              <a:buChar char="Ø"/>
            </a:pPr>
            <a:r>
              <a:rPr lang="en-US" sz="4800" dirty="0">
                <a:solidFill>
                  <a:schemeClr val="bg1"/>
                </a:solidFill>
              </a:rPr>
              <a:t>Where should you mediate?</a:t>
            </a:r>
          </a:p>
          <a:p>
            <a:pPr marL="685800" lvl="0" indent="-685800" algn="l">
              <a:lnSpc>
                <a:spcPct val="130000"/>
              </a:lnSpc>
              <a:buFont typeface="Wingdings" charset="2"/>
              <a:buChar char="Ø"/>
            </a:pPr>
            <a:r>
              <a:rPr lang="en-US" sz="4800" dirty="0">
                <a:solidFill>
                  <a:schemeClr val="bg1"/>
                </a:solidFill>
              </a:rPr>
              <a:t>Who are the decision makers?</a:t>
            </a:r>
          </a:p>
          <a:p>
            <a:pPr marL="685800" lvl="0" indent="-685800" algn="l">
              <a:lnSpc>
                <a:spcPct val="130000"/>
              </a:lnSpc>
              <a:buFont typeface="Wingdings" charset="2"/>
              <a:buChar char="Ø"/>
            </a:pPr>
            <a:r>
              <a:rPr lang="en-US" sz="4800" dirty="0">
                <a:solidFill>
                  <a:schemeClr val="bg1"/>
                </a:solidFill>
              </a:rPr>
              <a:t>How will they attend (live or by phone/video)?</a:t>
            </a:r>
          </a:p>
          <a:p>
            <a:pPr marL="685800" lvl="0" indent="-685800" algn="l">
              <a:lnSpc>
                <a:spcPct val="130000"/>
              </a:lnSpc>
              <a:buFont typeface="Wingdings" charset="2"/>
              <a:buChar char="Ø"/>
            </a:pPr>
            <a:r>
              <a:rPr lang="en-US" sz="4800" dirty="0">
                <a:solidFill>
                  <a:schemeClr val="bg1"/>
                </a:solidFill>
              </a:rPr>
              <a:t>Do they have enough information?</a:t>
            </a:r>
          </a:p>
          <a:p>
            <a:pPr marL="685800" lvl="0" indent="-685800" algn="l">
              <a:lnSpc>
                <a:spcPct val="130000"/>
              </a:lnSpc>
              <a:buFont typeface="Wingdings" charset="2"/>
              <a:buChar char="Ø"/>
            </a:pPr>
            <a:r>
              <a:rPr lang="en-US" sz="4800" dirty="0">
                <a:solidFill>
                  <a:schemeClr val="bg1"/>
                </a:solidFill>
              </a:rPr>
              <a:t>Do they have enough authority?</a:t>
            </a:r>
          </a:p>
          <a:p>
            <a:pPr marL="685800" lvl="0" indent="-685800" algn="l">
              <a:lnSpc>
                <a:spcPct val="130000"/>
              </a:lnSpc>
              <a:buFont typeface="Wingdings" charset="2"/>
              <a:buChar char="Ø"/>
            </a:pPr>
            <a:r>
              <a:rPr lang="en-US" sz="4800" dirty="0">
                <a:solidFill>
                  <a:schemeClr val="bg1"/>
                </a:solidFill>
              </a:rPr>
              <a:t>Should you negotiate before the mediation?</a:t>
            </a:r>
          </a:p>
          <a:p>
            <a:pPr marL="685800" lvl="0" indent="-685800" algn="l">
              <a:lnSpc>
                <a:spcPct val="130000"/>
              </a:lnSpc>
              <a:buFont typeface="Wingdings" charset="2"/>
              <a:buChar char="Ø"/>
            </a:pPr>
            <a:r>
              <a:rPr lang="en-US" sz="4800" dirty="0">
                <a:solidFill>
                  <a:srgbClr val="FFFFFF"/>
                </a:solidFill>
              </a:rPr>
              <a:t>What type of mediator do you need?</a:t>
            </a:r>
          </a:p>
          <a:p>
            <a:pPr marL="685800" lvl="0" indent="-685800" algn="l">
              <a:lnSpc>
                <a:spcPct val="130000"/>
              </a:lnSpc>
              <a:buFont typeface="Wingdings" charset="2"/>
              <a:buChar char="Ø"/>
            </a:pPr>
            <a:r>
              <a:rPr lang="en-US" sz="4800" dirty="0">
                <a:solidFill>
                  <a:srgbClr val="FFFFFF"/>
                </a:solidFill>
              </a:rPr>
              <a:t>Who will present your side at the mediation?</a:t>
            </a:r>
          </a:p>
        </p:txBody>
      </p:sp>
    </p:spTree>
    <p:extLst>
      <p:ext uri="{BB962C8B-B14F-4D97-AF65-F5344CB8AC3E}">
        <p14:creationId xmlns:p14="http://schemas.microsoft.com/office/powerpoint/2010/main" val="3511504952"/>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3097-513x3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9700" y="5421719"/>
            <a:ext cx="6515100" cy="4318000"/>
          </a:xfrm>
          <a:prstGeom prst="rect">
            <a:avLst/>
          </a:prstGeom>
        </p:spPr>
      </p:pic>
      <p:sp>
        <p:nvSpPr>
          <p:cNvPr id="227" name="Shape 227"/>
          <p:cNvSpPr/>
          <p:nvPr/>
        </p:nvSpPr>
        <p:spPr>
          <a:xfrm>
            <a:off x="170955" y="85227"/>
            <a:ext cx="12650679" cy="509370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4000">
                <a:solidFill>
                  <a:srgbClr val="FFFFFF"/>
                </a:solidFill>
              </a:defRPr>
            </a:pPr>
            <a:r>
              <a:rPr sz="4500" b="1" dirty="0">
                <a:latin typeface="+mn-lt"/>
                <a:ea typeface="+mn-ea"/>
                <a:cs typeface="+mn-cs"/>
                <a:sym typeface="Helvetica"/>
              </a:rPr>
              <a:t>Prepare your </a:t>
            </a:r>
            <a:r>
              <a:rPr sz="4500" b="1" dirty="0" smtClean="0">
                <a:latin typeface="+mn-lt"/>
                <a:ea typeface="+mn-ea"/>
                <a:cs typeface="+mn-cs"/>
                <a:sym typeface="Helvetica"/>
              </a:rPr>
              <a:t>side</a:t>
            </a:r>
            <a:r>
              <a:rPr dirty="0" smtClean="0"/>
              <a:t>.  </a:t>
            </a:r>
            <a:endParaRPr dirty="0"/>
          </a:p>
          <a:p>
            <a:pPr algn="just">
              <a:defRPr sz="4000">
                <a:solidFill>
                  <a:srgbClr val="FFFFFF"/>
                </a:solidFill>
              </a:defRPr>
            </a:pPr>
            <a:r>
              <a:rPr dirty="0"/>
              <a:t> </a:t>
            </a:r>
          </a:p>
          <a:p>
            <a:pPr marL="571500" indent="-571500" algn="just">
              <a:buFont typeface="Wingdings" charset="2"/>
              <a:buChar char="Ø"/>
              <a:defRPr sz="4000">
                <a:solidFill>
                  <a:srgbClr val="FFFFFF"/>
                </a:solidFill>
              </a:defRPr>
            </a:pPr>
            <a:r>
              <a:rPr sz="4000" dirty="0" smtClean="0"/>
              <a:t>Explain the mediation process to the participants so they know what to expect and can prepare.</a:t>
            </a:r>
          </a:p>
          <a:p>
            <a:pPr algn="just">
              <a:defRPr sz="4000">
                <a:solidFill>
                  <a:srgbClr val="FFFFFF"/>
                </a:solidFill>
              </a:defRPr>
            </a:pPr>
            <a:endParaRPr lang="en-US" sz="4000" dirty="0" smtClean="0"/>
          </a:p>
          <a:p>
            <a:pPr marL="571500" indent="-571500" algn="just">
              <a:buFont typeface="Wingdings" charset="2"/>
              <a:buChar char="Ø"/>
              <a:defRPr sz="4000">
                <a:solidFill>
                  <a:srgbClr val="FFFFFF"/>
                </a:solidFill>
              </a:defRPr>
            </a:pPr>
            <a:r>
              <a:rPr sz="4000" dirty="0" smtClean="0"/>
              <a:t>Explain </a:t>
            </a:r>
            <a:r>
              <a:rPr sz="4000" dirty="0"/>
              <a:t>ALL the facts and law to your side. The Good, Bad &amp; Ugly.  (You don’t want them to hear it for the first time from the other side or the mediator!</a:t>
            </a:r>
            <a:r>
              <a:rPr sz="4000" dirty="0" smtClean="0"/>
              <a:t>)</a:t>
            </a:r>
            <a:endParaRPr sz="4000" dirty="0"/>
          </a:p>
        </p:txBody>
      </p:sp>
      <p:sp>
        <p:nvSpPr>
          <p:cNvPr id="4" name="TextBox 3"/>
          <p:cNvSpPr txBox="1"/>
          <p:nvPr/>
        </p:nvSpPr>
        <p:spPr>
          <a:xfrm>
            <a:off x="170955" y="5709548"/>
            <a:ext cx="6129962"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algn="just">
              <a:buFont typeface="Wingdings" charset="2"/>
              <a:buChar char="Ø"/>
              <a:defRPr sz="4000">
                <a:solidFill>
                  <a:srgbClr val="FFFFFF"/>
                </a:solidFill>
              </a:defRPr>
            </a:pPr>
            <a:r>
              <a:rPr lang="en-US" sz="4000" dirty="0"/>
              <a:t>Discuss your side's </a:t>
            </a:r>
            <a:r>
              <a:rPr lang="en-US" sz="4000" dirty="0" smtClean="0"/>
              <a:t>expectations </a:t>
            </a:r>
            <a:r>
              <a:rPr lang="en-US" sz="4000" dirty="0"/>
              <a:t>before the </a:t>
            </a:r>
            <a:r>
              <a:rPr lang="en-US" sz="4000" dirty="0" smtClean="0"/>
              <a:t>mediation</a:t>
            </a:r>
            <a:r>
              <a:rPr lang="en-US" sz="4000" dirty="0"/>
              <a:t>. But be </a:t>
            </a:r>
            <a:r>
              <a:rPr lang="en-US" sz="4000" dirty="0" smtClean="0"/>
              <a:t>realistic</a:t>
            </a:r>
            <a:r>
              <a:rPr lang="en-US" sz="4000" dirty="0"/>
              <a:t>. You need to </a:t>
            </a:r>
            <a:r>
              <a:rPr lang="en-US" sz="4000" dirty="0" smtClean="0"/>
              <a:t>retain </a:t>
            </a:r>
            <a:r>
              <a:rPr lang="en-US" sz="4000" dirty="0"/>
              <a:t>flexibility at </a:t>
            </a:r>
            <a:r>
              <a:rPr lang="en-US" sz="4000" dirty="0" smtClean="0"/>
              <a:t>mediation</a:t>
            </a:r>
            <a:r>
              <a:rPr lang="en-US" sz="4000" dirty="0"/>
              <a:t>.</a:t>
            </a: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p:cNvSpPr>
          <p:nvPr>
            <p:ph type="title"/>
          </p:nvPr>
        </p:nvSpPr>
        <p:spPr>
          <a:xfrm>
            <a:off x="3512118" y="685759"/>
            <a:ext cx="5334001" cy="1085864"/>
          </a:xfrm>
          <a:prstGeom prst="rect">
            <a:avLst/>
          </a:prstGeom>
        </p:spPr>
        <p:txBody>
          <a:bodyPr/>
          <a:lstStyle/>
          <a:p>
            <a:r>
              <a:t>Presented by:</a:t>
            </a:r>
          </a:p>
        </p:txBody>
      </p:sp>
      <p:sp>
        <p:nvSpPr>
          <p:cNvPr id="125" name="Shape 125"/>
          <p:cNvSpPr>
            <a:spLocks noGrp="1"/>
          </p:cNvSpPr>
          <p:nvPr>
            <p:ph type="body" sz="quarter" idx="1"/>
          </p:nvPr>
        </p:nvSpPr>
        <p:spPr>
          <a:xfrm>
            <a:off x="512901" y="4613044"/>
            <a:ext cx="5334000" cy="3438756"/>
          </a:xfrm>
          <a:prstGeom prst="rect">
            <a:avLst/>
          </a:prstGeom>
        </p:spPr>
        <p:txBody>
          <a:bodyPr>
            <a:normAutofit fontScale="92500" lnSpcReduction="10000"/>
          </a:bodyPr>
          <a:lstStyle>
            <a:lvl1pPr>
              <a:defRPr sz="6000"/>
            </a:lvl1pPr>
          </a:lstStyle>
          <a:p>
            <a:r>
              <a:rPr b="1" dirty="0"/>
              <a:t>David W. </a:t>
            </a:r>
            <a:r>
              <a:rPr b="1" dirty="0" smtClean="0"/>
              <a:t>Hiers</a:t>
            </a:r>
            <a:endParaRPr lang="en-US" b="1" dirty="0" smtClean="0"/>
          </a:p>
          <a:p>
            <a:endParaRPr lang="en-US" b="1" dirty="0" smtClean="0"/>
          </a:p>
          <a:p>
            <a:r>
              <a:rPr lang="en-US" dirty="0" smtClean="0"/>
              <a:t>Trial Attorney</a:t>
            </a:r>
          </a:p>
          <a:p>
            <a:r>
              <a:rPr lang="en-US" dirty="0" smtClean="0"/>
              <a:t>Mediator</a:t>
            </a:r>
            <a:endParaRPr dirty="0"/>
          </a:p>
        </p:txBody>
      </p:sp>
      <p:pic>
        <p:nvPicPr>
          <p:cNvPr id="126" name="image8.png"/>
          <p:cNvPicPr>
            <a:picLocks noChangeAspect="1"/>
          </p:cNvPicPr>
          <p:nvPr/>
        </p:nvPicPr>
        <p:blipFill>
          <a:blip r:embed="rId2">
            <a:extLst/>
          </a:blip>
          <a:stretch>
            <a:fillRect/>
          </a:stretch>
        </p:blipFill>
        <p:spPr>
          <a:xfrm>
            <a:off x="6193922" y="2238342"/>
            <a:ext cx="6337944" cy="7166578"/>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3097-513x3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21719"/>
            <a:ext cx="6515100" cy="4318000"/>
          </a:xfrm>
          <a:prstGeom prst="rect">
            <a:avLst/>
          </a:prstGeom>
        </p:spPr>
      </p:pic>
      <p:sp>
        <p:nvSpPr>
          <p:cNvPr id="229" name="Shape 229"/>
          <p:cNvSpPr/>
          <p:nvPr/>
        </p:nvSpPr>
        <p:spPr>
          <a:xfrm>
            <a:off x="237107" y="65954"/>
            <a:ext cx="12530585" cy="595547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4000">
                <a:solidFill>
                  <a:srgbClr val="FFFFFF"/>
                </a:solidFill>
              </a:defRPr>
            </a:pPr>
            <a:r>
              <a:rPr sz="4500" b="1" dirty="0">
                <a:latin typeface="+mn-lt"/>
                <a:ea typeface="+mn-ea"/>
                <a:cs typeface="+mn-cs"/>
                <a:sym typeface="Helvetica"/>
              </a:rPr>
              <a:t>Prepare the other </a:t>
            </a:r>
            <a:r>
              <a:rPr sz="4500" b="1" dirty="0" smtClean="0">
                <a:latin typeface="+mn-lt"/>
                <a:ea typeface="+mn-ea"/>
                <a:cs typeface="+mn-cs"/>
                <a:sym typeface="Helvetica"/>
              </a:rPr>
              <a:t>side</a:t>
            </a:r>
            <a:r>
              <a:rPr dirty="0" smtClean="0"/>
              <a:t>.  </a:t>
            </a:r>
            <a:endParaRPr dirty="0"/>
          </a:p>
          <a:p>
            <a:pPr algn="just">
              <a:defRPr sz="4200">
                <a:solidFill>
                  <a:srgbClr val="FFFFFF"/>
                </a:solidFill>
              </a:defRPr>
            </a:pPr>
            <a:r>
              <a:rPr dirty="0"/>
              <a:t> </a:t>
            </a:r>
          </a:p>
          <a:p>
            <a:pPr marL="571500" indent="-571500" algn="just">
              <a:buFont typeface="Wingdings" charset="2"/>
              <a:buChar char="Ø"/>
              <a:defRPr sz="4200">
                <a:solidFill>
                  <a:srgbClr val="FFFFFF"/>
                </a:solidFill>
              </a:defRPr>
            </a:pPr>
            <a:r>
              <a:rPr dirty="0"/>
              <a:t>Make sure they understand the process so they can adequately prepare.</a:t>
            </a:r>
          </a:p>
          <a:p>
            <a:pPr algn="just">
              <a:defRPr sz="4200">
                <a:solidFill>
                  <a:srgbClr val="FFFFFF"/>
                </a:solidFill>
              </a:defRPr>
            </a:pPr>
            <a:endParaRPr dirty="0"/>
          </a:p>
          <a:p>
            <a:pPr marL="571500" indent="-571500" algn="just">
              <a:buFont typeface="Wingdings" charset="2"/>
              <a:buChar char="Ø"/>
              <a:defRPr sz="4200">
                <a:solidFill>
                  <a:srgbClr val="FFFFFF"/>
                </a:solidFill>
              </a:defRPr>
            </a:pPr>
            <a:r>
              <a:rPr dirty="0"/>
              <a:t>What information/evidence do they have that you need to properly analyze the case?  Make sure they bring it.</a:t>
            </a:r>
          </a:p>
          <a:p>
            <a:pPr algn="just">
              <a:defRPr sz="4200">
                <a:solidFill>
                  <a:srgbClr val="FFFFFF"/>
                </a:solidFill>
              </a:defRPr>
            </a:pPr>
            <a:r>
              <a:rPr dirty="0"/>
              <a:t> </a:t>
            </a:r>
          </a:p>
        </p:txBody>
      </p:sp>
      <p:sp>
        <p:nvSpPr>
          <p:cNvPr id="4" name="TextBox 3"/>
          <p:cNvSpPr txBox="1"/>
          <p:nvPr/>
        </p:nvSpPr>
        <p:spPr>
          <a:xfrm>
            <a:off x="6642100" y="5956272"/>
            <a:ext cx="6129962"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algn="just">
              <a:buFont typeface="Wingdings" charset="2"/>
              <a:buChar char="Ø"/>
              <a:defRPr sz="4000">
                <a:solidFill>
                  <a:srgbClr val="FFFFFF"/>
                </a:solidFill>
              </a:defRPr>
            </a:pPr>
            <a:r>
              <a:rPr lang="en-US" sz="4000" dirty="0" smtClean="0"/>
              <a:t>Documents are more effective than mere speech.</a:t>
            </a:r>
            <a:endParaRPr lang="en-US" sz="4000" dirty="0"/>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8.png"/>
          <p:cNvPicPr>
            <a:picLocks noChangeAspect="1"/>
          </p:cNvPicPr>
          <p:nvPr/>
        </p:nvPicPr>
        <p:blipFill>
          <a:blip r:embed="rId2">
            <a:extLst/>
          </a:blip>
          <a:stretch>
            <a:fillRect/>
          </a:stretch>
        </p:blipFill>
        <p:spPr>
          <a:xfrm>
            <a:off x="7863936" y="3940611"/>
            <a:ext cx="5140864" cy="5812989"/>
          </a:xfrm>
          <a:prstGeom prst="rect">
            <a:avLst/>
          </a:prstGeom>
          <a:ln w="12700">
            <a:miter lim="400000"/>
          </a:ln>
        </p:spPr>
      </p:pic>
      <p:sp>
        <p:nvSpPr>
          <p:cNvPr id="231" name="Shape 231"/>
          <p:cNvSpPr/>
          <p:nvPr/>
        </p:nvSpPr>
        <p:spPr>
          <a:xfrm>
            <a:off x="454285" y="150814"/>
            <a:ext cx="12096228" cy="418576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4000">
                <a:solidFill>
                  <a:srgbClr val="FFFFFF"/>
                </a:solidFill>
              </a:defRPr>
            </a:pPr>
            <a:r>
              <a:rPr sz="4800" b="1" dirty="0">
                <a:latin typeface="+mn-lt"/>
                <a:ea typeface="+mn-ea"/>
                <a:cs typeface="+mn-cs"/>
                <a:sym typeface="Helvetica"/>
              </a:rPr>
              <a:t>Prepare the </a:t>
            </a:r>
            <a:r>
              <a:rPr sz="4800" b="1" dirty="0" smtClean="0">
                <a:latin typeface="+mn-lt"/>
                <a:ea typeface="+mn-ea"/>
                <a:cs typeface="+mn-cs"/>
                <a:sym typeface="Helvetica"/>
              </a:rPr>
              <a:t>mediator</a:t>
            </a:r>
            <a:r>
              <a:rPr sz="4800" dirty="0" smtClean="0"/>
              <a:t>.  </a:t>
            </a:r>
            <a:endParaRPr sz="4800" dirty="0"/>
          </a:p>
          <a:p>
            <a:pPr algn="just">
              <a:defRPr sz="3700">
                <a:solidFill>
                  <a:srgbClr val="FFFFFF"/>
                </a:solidFill>
              </a:defRPr>
            </a:pPr>
            <a:r>
              <a:rPr sz="4800" dirty="0"/>
              <a:t> </a:t>
            </a:r>
          </a:p>
          <a:p>
            <a:pPr algn="just">
              <a:defRPr sz="3700">
                <a:solidFill>
                  <a:srgbClr val="FFFFFF"/>
                </a:solidFill>
              </a:defRPr>
            </a:pPr>
            <a:r>
              <a:rPr sz="4800" dirty="0"/>
              <a:t>Any special issues that you need to tell the mediator?  </a:t>
            </a:r>
            <a:endParaRPr lang="en-US" sz="4800" dirty="0" smtClean="0"/>
          </a:p>
          <a:p>
            <a:pPr algn="just">
              <a:defRPr sz="3700">
                <a:solidFill>
                  <a:srgbClr val="FFFFFF"/>
                </a:solidFill>
              </a:defRPr>
            </a:pPr>
            <a:r>
              <a:rPr dirty="0"/>
              <a:t> </a:t>
            </a:r>
          </a:p>
          <a:p>
            <a:pPr algn="just">
              <a:defRPr sz="3700">
                <a:solidFill>
                  <a:srgbClr val="FFFFFF"/>
                </a:solidFill>
              </a:defRPr>
            </a:pPr>
            <a:endParaRPr dirty="0"/>
          </a:p>
        </p:txBody>
      </p:sp>
      <p:sp>
        <p:nvSpPr>
          <p:cNvPr id="2" name="TextBox 1"/>
          <p:cNvSpPr txBox="1"/>
          <p:nvPr/>
        </p:nvSpPr>
        <p:spPr>
          <a:xfrm>
            <a:off x="454285" y="4827897"/>
            <a:ext cx="6970052"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defRPr sz="3700">
                <a:solidFill>
                  <a:srgbClr val="FFFFFF"/>
                </a:solidFill>
              </a:defRPr>
            </a:pPr>
            <a:r>
              <a:rPr lang="en-US" sz="4000" dirty="0"/>
              <a:t>(emotional issues; time constraints; client control/expectations issues)</a:t>
            </a:r>
          </a:p>
        </p:txBody>
      </p:sp>
    </p:spTree>
    <p:extLst>
      <p:ext uri="{BB962C8B-B14F-4D97-AF65-F5344CB8AC3E}">
        <p14:creationId xmlns:p14="http://schemas.microsoft.com/office/powerpoint/2010/main" val="1508460163"/>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p:nvPr/>
        </p:nvSpPr>
        <p:spPr>
          <a:xfrm>
            <a:off x="478707" y="24422"/>
            <a:ext cx="12096228" cy="964417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just">
              <a:lnSpc>
                <a:spcPct val="110000"/>
              </a:lnSpc>
              <a:defRPr sz="3700">
                <a:solidFill>
                  <a:srgbClr val="FFFFFF"/>
                </a:solidFill>
              </a:defRPr>
            </a:pPr>
            <a:r>
              <a:rPr sz="4800" dirty="0" smtClean="0"/>
              <a:t>Six </a:t>
            </a:r>
            <a:r>
              <a:rPr sz="4800" dirty="0"/>
              <a:t>key points for a mediation summary:</a:t>
            </a:r>
          </a:p>
          <a:p>
            <a:pPr algn="just">
              <a:lnSpc>
                <a:spcPct val="110000"/>
              </a:lnSpc>
              <a:defRPr sz="3700">
                <a:solidFill>
                  <a:srgbClr val="FFFFFF"/>
                </a:solidFill>
              </a:defRPr>
            </a:pPr>
            <a:r>
              <a:rPr dirty="0"/>
              <a:t> </a:t>
            </a:r>
          </a:p>
          <a:p>
            <a:pPr marL="742950" indent="-742950" algn="just">
              <a:lnSpc>
                <a:spcPct val="110000"/>
              </a:lnSpc>
              <a:buFont typeface="+mj-lt"/>
              <a:buAutoNum type="arabicPeriod"/>
              <a:defRPr sz="3700">
                <a:solidFill>
                  <a:srgbClr val="FFFFFF"/>
                </a:solidFill>
              </a:defRPr>
            </a:pPr>
            <a:r>
              <a:rPr sz="4800" dirty="0"/>
              <a:t>Who you represent (particularly important in multi-party mediations).</a:t>
            </a:r>
          </a:p>
          <a:p>
            <a:pPr marL="742950" indent="-742950" algn="just">
              <a:lnSpc>
                <a:spcPct val="110000"/>
              </a:lnSpc>
              <a:buFont typeface="+mj-lt"/>
              <a:buAutoNum type="arabicPeriod"/>
              <a:defRPr sz="3700">
                <a:solidFill>
                  <a:srgbClr val="FFFFFF"/>
                </a:solidFill>
              </a:defRPr>
            </a:pPr>
            <a:r>
              <a:rPr sz="4800" dirty="0"/>
              <a:t>Who will be attending the mediation (and what role they have if not otherwise obvious).</a:t>
            </a:r>
          </a:p>
          <a:p>
            <a:pPr marL="742950" indent="-742950" algn="just">
              <a:lnSpc>
                <a:spcPct val="110000"/>
              </a:lnSpc>
              <a:buFont typeface="+mj-lt"/>
              <a:buAutoNum type="arabicPeriod"/>
              <a:defRPr sz="3700">
                <a:solidFill>
                  <a:srgbClr val="FFFFFF"/>
                </a:solidFill>
              </a:defRPr>
            </a:pPr>
            <a:r>
              <a:rPr sz="4800" dirty="0"/>
              <a:t>A brief summary of the underlying facts.</a:t>
            </a:r>
          </a:p>
          <a:p>
            <a:pPr marL="742950" indent="-742950" algn="just">
              <a:lnSpc>
                <a:spcPct val="110000"/>
              </a:lnSpc>
              <a:buFont typeface="+mj-lt"/>
              <a:buAutoNum type="arabicPeriod"/>
              <a:defRPr sz="3700">
                <a:solidFill>
                  <a:srgbClr val="FFFFFF"/>
                </a:solidFill>
              </a:defRPr>
            </a:pPr>
            <a:r>
              <a:rPr sz="4800" dirty="0"/>
              <a:t>The key issues.</a:t>
            </a:r>
          </a:p>
          <a:p>
            <a:pPr marL="742950" indent="-742950" algn="just">
              <a:lnSpc>
                <a:spcPct val="110000"/>
              </a:lnSpc>
              <a:buFont typeface="+mj-lt"/>
              <a:buAutoNum type="arabicPeriod"/>
              <a:defRPr sz="3700">
                <a:solidFill>
                  <a:srgbClr val="FFFFFF"/>
                </a:solidFill>
              </a:defRPr>
            </a:pPr>
            <a:r>
              <a:rPr sz="4800" dirty="0"/>
              <a:t>The strengths and weaknesses of the case (risk factors).</a:t>
            </a:r>
          </a:p>
          <a:p>
            <a:pPr marL="742950" indent="-742950" algn="just">
              <a:lnSpc>
                <a:spcPct val="110000"/>
              </a:lnSpc>
              <a:buFont typeface="+mj-lt"/>
              <a:buAutoNum type="arabicPeriod"/>
              <a:defRPr sz="3700">
                <a:solidFill>
                  <a:srgbClr val="FFFFFF"/>
                </a:solidFill>
              </a:defRPr>
            </a:pPr>
            <a:r>
              <a:rPr sz="4800" dirty="0"/>
              <a:t>The settlement negotiations to date.</a:t>
            </a: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 name="Group 237"/>
          <p:cNvGrpSpPr/>
          <p:nvPr/>
        </p:nvGrpSpPr>
        <p:grpSpPr>
          <a:xfrm>
            <a:off x="271884" y="2717799"/>
            <a:ext cx="12334032" cy="4267200"/>
            <a:chOff x="-127000" y="-266463"/>
            <a:chExt cx="12334032" cy="3505200"/>
          </a:xfrm>
        </p:grpSpPr>
        <p:pic>
          <p:nvPicPr>
            <p:cNvPr id="233" name="image26.jpeg" descr="DWH%20photo%20014"/>
            <p:cNvPicPr>
              <a:picLocks noChangeAspect="1"/>
            </p:cNvPicPr>
            <p:nvPr/>
          </p:nvPicPr>
          <p:blipFill>
            <a:blip r:embed="rId2">
              <a:extLst/>
            </a:blip>
            <a:srcRect l="4868" t="9236" r="17386" b="22274"/>
            <a:stretch>
              <a:fillRect/>
            </a:stretch>
          </p:blipFill>
          <p:spPr>
            <a:xfrm>
              <a:off x="-127000" y="-187778"/>
              <a:ext cx="2522116" cy="2842457"/>
            </a:xfrm>
            <a:prstGeom prst="rect">
              <a:avLst/>
            </a:prstGeom>
            <a:ln w="12700" cap="flat">
              <a:noFill/>
              <a:miter lim="400000"/>
            </a:ln>
            <a:effectLst/>
          </p:spPr>
        </p:pic>
        <p:grpSp>
          <p:nvGrpSpPr>
            <p:cNvPr id="236" name="Group 236"/>
            <p:cNvGrpSpPr/>
            <p:nvPr/>
          </p:nvGrpSpPr>
          <p:grpSpPr>
            <a:xfrm>
              <a:off x="1317826" y="-266463"/>
              <a:ext cx="10889206" cy="3505200"/>
              <a:chOff x="0" y="-492050"/>
              <a:chExt cx="10889206" cy="3505196"/>
            </a:xfrm>
          </p:grpSpPr>
          <p:sp>
            <p:nvSpPr>
              <p:cNvPr id="234" name="Shape 234"/>
              <p:cNvSpPr/>
              <p:nvPr/>
            </p:nvSpPr>
            <p:spPr>
              <a:xfrm>
                <a:off x="0" y="0"/>
                <a:ext cx="10889206" cy="1804707"/>
              </a:xfrm>
              <a:custGeom>
                <a:avLst/>
                <a:gdLst/>
                <a:ahLst/>
                <a:cxnLst>
                  <a:cxn ang="0">
                    <a:pos x="wd2" y="hd2"/>
                  </a:cxn>
                  <a:cxn ang="5400000">
                    <a:pos x="wd2" y="hd2"/>
                  </a:cxn>
                  <a:cxn ang="10800000">
                    <a:pos x="wd2" y="hd2"/>
                  </a:cxn>
                  <a:cxn ang="16200000">
                    <a:pos x="wd2" y="hd2"/>
                  </a:cxn>
                </a:cxnLst>
                <a:rect l="0" t="0" r="r" b="b"/>
                <a:pathLst>
                  <a:path w="21600" h="21600" extrusionOk="0">
                    <a:moveTo>
                      <a:pt x="3654" y="0"/>
                    </a:moveTo>
                    <a:lnTo>
                      <a:pt x="21600" y="0"/>
                    </a:lnTo>
                    <a:lnTo>
                      <a:pt x="21600" y="21600"/>
                    </a:lnTo>
                    <a:lnTo>
                      <a:pt x="3654" y="21600"/>
                    </a:lnTo>
                    <a:lnTo>
                      <a:pt x="3654" y="9000"/>
                    </a:lnTo>
                    <a:lnTo>
                      <a:pt x="0" y="6090"/>
                    </a:lnTo>
                    <a:lnTo>
                      <a:pt x="3654" y="3600"/>
                    </a:lnTo>
                    <a:close/>
                  </a:path>
                </a:pathLst>
              </a:custGeom>
              <a:solidFill>
                <a:srgbClr val="FFFFFF"/>
              </a:solidFill>
              <a:ln w="9525" cap="flat">
                <a:solidFill>
                  <a:srgbClr val="000000"/>
                </a:solidFill>
                <a:prstDash val="solid"/>
                <a:miter lim="800000"/>
              </a:ln>
              <a:effectLst/>
            </p:spPr>
            <p:txBody>
              <a:bodyPr wrap="square" lIns="50800" tIns="50800" rIns="50800" bIns="50800" numCol="1" anchor="t">
                <a:noAutofit/>
              </a:bodyPr>
              <a:lstStyle/>
              <a:p>
                <a:pPr algn="l" defTabSz="914400">
                  <a:defRPr sz="2400">
                    <a:solidFill>
                      <a:srgbClr val="FFFFFF"/>
                    </a:solidFill>
                    <a:latin typeface="Arial"/>
                    <a:ea typeface="Arial"/>
                    <a:cs typeface="Arial"/>
                    <a:sym typeface="Arial"/>
                  </a:defRPr>
                </a:pPr>
                <a:endParaRPr/>
              </a:p>
            </p:txBody>
          </p:sp>
          <p:sp>
            <p:nvSpPr>
              <p:cNvPr id="235" name="Shape 235"/>
              <p:cNvSpPr/>
              <p:nvPr/>
            </p:nvSpPr>
            <p:spPr>
              <a:xfrm>
                <a:off x="1864689" y="-492050"/>
                <a:ext cx="9024517" cy="35051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p>
                <a:pPr defTabSz="914400">
                  <a:defRPr sz="3400" b="1">
                    <a:latin typeface="Times New Roman"/>
                    <a:ea typeface="Times New Roman"/>
                    <a:cs typeface="Times New Roman"/>
                    <a:sym typeface="Times New Roman"/>
                  </a:defRPr>
                </a:pPr>
                <a:endParaRPr dirty="0"/>
              </a:p>
              <a:p>
                <a:pPr defTabSz="914400">
                  <a:defRPr sz="3400" b="1">
                    <a:latin typeface="Times New Roman"/>
                    <a:ea typeface="Times New Roman"/>
                    <a:cs typeface="Times New Roman"/>
                    <a:sym typeface="Times New Roman"/>
                  </a:defRPr>
                </a:pPr>
                <a:r>
                  <a:rPr sz="4000" dirty="0" smtClean="0"/>
                  <a:t>Warn the </a:t>
                </a:r>
                <a:r>
                  <a:rPr sz="4000" dirty="0"/>
                  <a:t>mediator about any safety issues.</a:t>
                </a:r>
              </a:p>
              <a:p>
                <a:pPr defTabSz="914400">
                  <a:defRPr sz="3400" b="1">
                    <a:latin typeface="Arial"/>
                    <a:ea typeface="Arial"/>
                    <a:cs typeface="Arial"/>
                    <a:sym typeface="Arial"/>
                  </a:defRPr>
                </a:pPr>
                <a:r>
                  <a:rPr sz="4000" dirty="0"/>
                  <a:t>“</a:t>
                </a:r>
                <a:r>
                  <a:rPr sz="4000" dirty="0">
                    <a:latin typeface="Times New Roman"/>
                    <a:ea typeface="Times New Roman"/>
                    <a:cs typeface="Times New Roman"/>
                    <a:sym typeface="Times New Roman"/>
                  </a:rPr>
                  <a:t>My client is armed and dangerous!</a:t>
                </a:r>
                <a:r>
                  <a:rPr sz="4000" dirty="0"/>
                  <a:t>”</a:t>
                </a:r>
                <a:endParaRPr sz="4000" dirty="0">
                  <a:latin typeface="Times New Roman"/>
                  <a:ea typeface="Times New Roman"/>
                  <a:cs typeface="Times New Roman"/>
                  <a:sym typeface="Times New Roman"/>
                </a:endParaRPr>
              </a:p>
            </p:txBody>
          </p:sp>
        </p:grpSp>
      </p:gr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p:cNvSpPr>
          <p:nvPr>
            <p:ph type="title"/>
          </p:nvPr>
        </p:nvSpPr>
        <p:spPr>
          <a:xfrm>
            <a:off x="3578697" y="771371"/>
            <a:ext cx="5847405" cy="1323116"/>
          </a:xfrm>
          <a:prstGeom prst="rect">
            <a:avLst/>
          </a:prstGeom>
        </p:spPr>
        <p:txBody>
          <a:bodyPr/>
          <a:lstStyle/>
          <a:p>
            <a:r>
              <a:rPr dirty="0"/>
              <a:t>Opening</a:t>
            </a:r>
          </a:p>
        </p:txBody>
      </p:sp>
      <p:pic>
        <p:nvPicPr>
          <p:cNvPr id="5" name="Picture 4" descr="patton_speech_in_front_of_giant_flag_george_c_scot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6442"/>
            <a:ext cx="13004800" cy="7315200"/>
          </a:xfrm>
          <a:prstGeom prst="rect">
            <a:avLst/>
          </a:prstGeom>
        </p:spPr>
      </p:pic>
      <p:sp>
        <p:nvSpPr>
          <p:cNvPr id="6" name="TextBox 5"/>
          <p:cNvSpPr txBox="1"/>
          <p:nvPr/>
        </p:nvSpPr>
        <p:spPr>
          <a:xfrm>
            <a:off x="143648" y="2376616"/>
            <a:ext cx="1276137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defRPr sz="4000">
                <a:solidFill>
                  <a:srgbClr val="FFFFFF"/>
                </a:solidFill>
              </a:defRPr>
            </a:pPr>
            <a:r>
              <a:rPr lang="en-US" sz="4800" b="1" dirty="0">
                <a:solidFill>
                  <a:srgbClr val="FFFFFF"/>
                </a:solidFill>
                <a:sym typeface="Helvetica"/>
              </a:rPr>
              <a:t>What tone do you want to set during opening?</a:t>
            </a: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p:nvPr/>
        </p:nvSpPr>
        <p:spPr>
          <a:xfrm>
            <a:off x="215431" y="89118"/>
            <a:ext cx="12573937" cy="969496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571500" indent="-571500" algn="just">
              <a:buFont typeface="Wingdings" charset="2"/>
              <a:buChar char="Ø"/>
              <a:defRPr sz="3600">
                <a:solidFill>
                  <a:srgbClr val="FFFFFF"/>
                </a:solidFill>
              </a:defRPr>
            </a:pPr>
            <a:r>
              <a:rPr lang="en-US" sz="4800" dirty="0" smtClean="0"/>
              <a:t>Need to present your position </a:t>
            </a:r>
            <a:r>
              <a:rPr sz="4800" dirty="0" smtClean="0"/>
              <a:t>without </a:t>
            </a:r>
            <a:r>
              <a:rPr sz="4800" dirty="0"/>
              <a:t>unduly antagonizing the other side.</a:t>
            </a:r>
          </a:p>
          <a:p>
            <a:pPr algn="just">
              <a:defRPr sz="3600">
                <a:solidFill>
                  <a:srgbClr val="FFFFFF"/>
                </a:solidFill>
              </a:defRPr>
            </a:pPr>
            <a:r>
              <a:rPr sz="4800" dirty="0"/>
              <a:t> </a:t>
            </a:r>
          </a:p>
          <a:p>
            <a:pPr marL="571500" indent="-571500" algn="just">
              <a:buFont typeface="Wingdings" charset="2"/>
              <a:buChar char="Ø"/>
              <a:defRPr sz="3600">
                <a:solidFill>
                  <a:srgbClr val="FFFFFF"/>
                </a:solidFill>
              </a:defRPr>
            </a:pPr>
            <a:r>
              <a:rPr sz="4800" dirty="0"/>
              <a:t>If the other side gets too mad, they may decide to try the case "just to show you."</a:t>
            </a:r>
          </a:p>
          <a:p>
            <a:pPr algn="just">
              <a:defRPr sz="3600">
                <a:solidFill>
                  <a:srgbClr val="FFFFFF"/>
                </a:solidFill>
              </a:defRPr>
            </a:pPr>
            <a:r>
              <a:rPr sz="4800" dirty="0"/>
              <a:t> </a:t>
            </a:r>
          </a:p>
          <a:p>
            <a:pPr marL="571500" indent="-571500" algn="just">
              <a:buFont typeface="Wingdings" charset="2"/>
              <a:buChar char="Ø"/>
              <a:defRPr sz="3600">
                <a:solidFill>
                  <a:srgbClr val="FFFFFF"/>
                </a:solidFill>
              </a:defRPr>
            </a:pPr>
            <a:r>
              <a:rPr sz="4800" dirty="0"/>
              <a:t>The foundation for your settlement is set in the opening.</a:t>
            </a:r>
          </a:p>
          <a:p>
            <a:pPr algn="just">
              <a:defRPr sz="3600">
                <a:solidFill>
                  <a:srgbClr val="FFFFFF"/>
                </a:solidFill>
              </a:defRPr>
            </a:pPr>
            <a:r>
              <a:rPr sz="4800" dirty="0"/>
              <a:t> </a:t>
            </a:r>
          </a:p>
          <a:p>
            <a:pPr marL="571500" indent="-571500" algn="just">
              <a:buFont typeface="Wingdings" charset="2"/>
              <a:buChar char="Ø"/>
              <a:defRPr sz="3600">
                <a:solidFill>
                  <a:srgbClr val="FFFFFF"/>
                </a:solidFill>
              </a:defRPr>
            </a:pPr>
            <a:r>
              <a:rPr sz="4800" dirty="0"/>
              <a:t>LISTEN to the other side's opening.  </a:t>
            </a:r>
            <a:endParaRPr lang="en-US" sz="4800" dirty="0" smtClean="0"/>
          </a:p>
          <a:p>
            <a:pPr algn="just">
              <a:defRPr sz="3600">
                <a:solidFill>
                  <a:srgbClr val="FFFFFF"/>
                </a:solidFill>
              </a:defRPr>
            </a:pPr>
            <a:r>
              <a:rPr lang="en-US" sz="4800" dirty="0" smtClean="0"/>
              <a:t>(</a:t>
            </a:r>
            <a:r>
              <a:rPr sz="4800" dirty="0" smtClean="0"/>
              <a:t>These </a:t>
            </a:r>
            <a:r>
              <a:rPr sz="4800" dirty="0"/>
              <a:t>are their perceived strengths and the points that you will have to rebut in mediation or trial</a:t>
            </a:r>
            <a:r>
              <a:rPr sz="4800" dirty="0" smtClean="0"/>
              <a:t>.</a:t>
            </a:r>
            <a:r>
              <a:rPr lang="en-US" sz="4800" dirty="0" smtClean="0"/>
              <a:t>)</a:t>
            </a:r>
            <a:endParaRPr sz="4800" dirty="0"/>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image4.jpeg" descr="Macintosh HD:Users:DavidMacAir:Downloads:04.23.07.bad.mediation.jpg"/>
          <p:cNvPicPr>
            <a:picLocks noChangeAspect="1"/>
          </p:cNvPicPr>
          <p:nvPr/>
        </p:nvPicPr>
        <p:blipFill>
          <a:blip r:embed="rId2">
            <a:extLst/>
          </a:blip>
          <a:stretch>
            <a:fillRect/>
          </a:stretch>
        </p:blipFill>
        <p:spPr>
          <a:xfrm>
            <a:off x="512863" y="317488"/>
            <a:ext cx="11991282" cy="9158309"/>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image27.png"/>
          <p:cNvPicPr>
            <a:picLocks noChangeAspect="1"/>
          </p:cNvPicPr>
          <p:nvPr/>
        </p:nvPicPr>
        <p:blipFill>
          <a:blip r:embed="rId2">
            <a:extLst/>
          </a:blip>
          <a:stretch>
            <a:fillRect/>
          </a:stretch>
        </p:blipFill>
        <p:spPr>
          <a:xfrm>
            <a:off x="57703" y="192151"/>
            <a:ext cx="12889397" cy="9369297"/>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p:cNvSpPr>
          <p:nvPr>
            <p:ph type="title"/>
          </p:nvPr>
        </p:nvSpPr>
        <p:spPr>
          <a:xfrm>
            <a:off x="2149150" y="633307"/>
            <a:ext cx="8474489" cy="2120807"/>
          </a:xfrm>
          <a:prstGeom prst="rect">
            <a:avLst/>
          </a:prstGeom>
        </p:spPr>
        <p:txBody>
          <a:bodyPr>
            <a:normAutofit/>
          </a:bodyPr>
          <a:lstStyle/>
          <a:p>
            <a:r>
              <a:rPr lang="en-US" dirty="0" smtClean="0"/>
              <a:t>Private Caucus</a:t>
            </a:r>
            <a:endParaRPr dirty="0"/>
          </a:p>
        </p:txBody>
      </p:sp>
      <p:pic>
        <p:nvPicPr>
          <p:cNvPr id="2" name="Picture 1" descr="private-meet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60463"/>
            <a:ext cx="13004800" cy="6693137"/>
          </a:xfrm>
          <a:prstGeom prst="rect">
            <a:avLst/>
          </a:prstGeom>
        </p:spPr>
      </p:pic>
    </p:spTree>
    <p:extLst>
      <p:ext uri="{BB962C8B-B14F-4D97-AF65-F5344CB8AC3E}">
        <p14:creationId xmlns:p14="http://schemas.microsoft.com/office/powerpoint/2010/main" val="1187069976"/>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p:nvPr/>
        </p:nvSpPr>
        <p:spPr>
          <a:xfrm>
            <a:off x="269366" y="500379"/>
            <a:ext cx="12466067" cy="25545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5200">
                <a:solidFill>
                  <a:srgbClr val="FFFFFF"/>
                </a:solidFill>
              </a:defRPr>
            </a:pPr>
            <a:r>
              <a:rPr sz="5400" dirty="0"/>
              <a:t>Understand the mediator’s </a:t>
            </a:r>
            <a:endParaRPr lang="en-US" sz="5400" dirty="0" smtClean="0"/>
          </a:p>
          <a:p>
            <a:pPr>
              <a:defRPr sz="5200">
                <a:solidFill>
                  <a:srgbClr val="FFFFFF"/>
                </a:solidFill>
              </a:defRPr>
            </a:pPr>
            <a:r>
              <a:rPr lang="en-US" sz="5400" dirty="0"/>
              <a:t>a</a:t>
            </a:r>
            <a:r>
              <a:rPr sz="5400" dirty="0" smtClean="0"/>
              <a:t>bilities and </a:t>
            </a:r>
            <a:r>
              <a:rPr sz="5400" dirty="0"/>
              <a:t>limitations.</a:t>
            </a:r>
          </a:p>
          <a:p>
            <a:pPr algn="l">
              <a:defRPr sz="5200">
                <a:solidFill>
                  <a:srgbClr val="FFFFFF"/>
                </a:solidFill>
              </a:defRPr>
            </a:pPr>
            <a:r>
              <a:rPr dirty="0"/>
              <a:t> </a:t>
            </a:r>
          </a:p>
        </p:txBody>
      </p:sp>
      <p:pic>
        <p:nvPicPr>
          <p:cNvPr id="3" name="image8.png"/>
          <p:cNvPicPr>
            <a:picLocks noChangeAspect="1"/>
          </p:cNvPicPr>
          <p:nvPr/>
        </p:nvPicPr>
        <p:blipFill>
          <a:blip r:embed="rId2">
            <a:extLst/>
          </a:blip>
          <a:stretch>
            <a:fillRect/>
          </a:stretch>
        </p:blipFill>
        <p:spPr>
          <a:xfrm>
            <a:off x="6451683" y="2330813"/>
            <a:ext cx="6283750" cy="7105299"/>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9.jpeg"/>
          <p:cNvPicPr>
            <a:picLocks noGrp="1" noChangeAspect="1"/>
          </p:cNvPicPr>
          <p:nvPr>
            <p:ph type="pic" idx="13"/>
          </p:nvPr>
        </p:nvPicPr>
        <p:blipFill>
          <a:blip r:embed="rId2">
            <a:extLst/>
          </a:blip>
          <a:srcRect l="16878" r="16878"/>
          <a:stretch>
            <a:fillRect/>
          </a:stretch>
        </p:blipFill>
        <p:spPr>
          <a:xfrm>
            <a:off x="9111363" y="644525"/>
            <a:ext cx="2740907" cy="4235354"/>
          </a:xfrm>
          <a:prstGeom prst="rect">
            <a:avLst/>
          </a:prstGeom>
        </p:spPr>
      </p:pic>
      <p:sp>
        <p:nvSpPr>
          <p:cNvPr id="129" name="Shape 129"/>
          <p:cNvSpPr>
            <a:spLocks noGrp="1"/>
          </p:cNvSpPr>
          <p:nvPr>
            <p:ph type="title"/>
          </p:nvPr>
        </p:nvSpPr>
        <p:spPr>
          <a:xfrm>
            <a:off x="78110" y="731319"/>
            <a:ext cx="6775979" cy="2435801"/>
          </a:xfrm>
          <a:prstGeom prst="rect">
            <a:avLst/>
          </a:prstGeom>
        </p:spPr>
        <p:txBody>
          <a:bodyPr/>
          <a:lstStyle>
            <a:lvl1pPr defTabSz="560830">
              <a:defRPr sz="5100"/>
            </a:lvl1pPr>
          </a:lstStyle>
          <a:p>
            <a:r>
              <a:t>If only every employee was the same...</a:t>
            </a:r>
          </a:p>
        </p:txBody>
      </p:sp>
      <p:pic>
        <p:nvPicPr>
          <p:cNvPr id="130" name="image9.jpeg"/>
          <p:cNvPicPr>
            <a:picLocks noChangeAspect="1"/>
          </p:cNvPicPr>
          <p:nvPr/>
        </p:nvPicPr>
        <p:blipFill>
          <a:blip r:embed="rId2">
            <a:extLst/>
          </a:blip>
          <a:srcRect l="16878" r="16878"/>
          <a:stretch>
            <a:fillRect/>
          </a:stretch>
        </p:blipFill>
        <p:spPr>
          <a:xfrm>
            <a:off x="6805866" y="1272503"/>
            <a:ext cx="2740908" cy="4235356"/>
          </a:xfrm>
          <a:prstGeom prst="rect">
            <a:avLst/>
          </a:prstGeom>
          <a:ln w="12700">
            <a:miter lim="400000"/>
          </a:ln>
        </p:spPr>
      </p:pic>
      <p:pic>
        <p:nvPicPr>
          <p:cNvPr id="131" name="image9.jpeg"/>
          <p:cNvPicPr>
            <a:picLocks noChangeAspect="1"/>
          </p:cNvPicPr>
          <p:nvPr/>
        </p:nvPicPr>
        <p:blipFill>
          <a:blip r:embed="rId2">
            <a:extLst/>
          </a:blip>
          <a:srcRect l="16878" r="16878"/>
          <a:stretch>
            <a:fillRect/>
          </a:stretch>
        </p:blipFill>
        <p:spPr>
          <a:xfrm>
            <a:off x="9336999" y="3818975"/>
            <a:ext cx="2740907" cy="4235356"/>
          </a:xfrm>
          <a:prstGeom prst="rect">
            <a:avLst/>
          </a:prstGeom>
          <a:ln w="12700">
            <a:miter lim="400000"/>
          </a:ln>
        </p:spPr>
      </p:pic>
      <p:pic>
        <p:nvPicPr>
          <p:cNvPr id="132" name="image9.jpeg"/>
          <p:cNvPicPr>
            <a:picLocks noChangeAspect="1"/>
          </p:cNvPicPr>
          <p:nvPr/>
        </p:nvPicPr>
        <p:blipFill>
          <a:blip r:embed="rId2">
            <a:extLst/>
          </a:blip>
          <a:srcRect l="16878" r="16877"/>
          <a:stretch>
            <a:fillRect/>
          </a:stretch>
        </p:blipFill>
        <p:spPr>
          <a:xfrm>
            <a:off x="7051310" y="4033739"/>
            <a:ext cx="2740908" cy="4235354"/>
          </a:xfrm>
          <a:prstGeom prst="rect">
            <a:avLst/>
          </a:prstGeom>
          <a:ln w="12700">
            <a:miter lim="400000"/>
          </a:ln>
        </p:spPr>
      </p:pic>
      <p:pic>
        <p:nvPicPr>
          <p:cNvPr id="133" name="image9.jpeg"/>
          <p:cNvPicPr>
            <a:picLocks noChangeAspect="1"/>
          </p:cNvPicPr>
          <p:nvPr/>
        </p:nvPicPr>
        <p:blipFill>
          <a:blip r:embed="rId2">
            <a:extLst/>
          </a:blip>
          <a:srcRect l="16878" r="16877"/>
          <a:stretch>
            <a:fillRect/>
          </a:stretch>
        </p:blipFill>
        <p:spPr>
          <a:xfrm>
            <a:off x="5532630" y="4886325"/>
            <a:ext cx="2740908" cy="4235354"/>
          </a:xfrm>
          <a:prstGeom prst="rect">
            <a:avLst/>
          </a:prstGeom>
          <a:ln w="12700">
            <a:miter lim="400000"/>
          </a:ln>
        </p:spPr>
      </p:pic>
      <p:pic>
        <p:nvPicPr>
          <p:cNvPr id="134" name="image9.jpeg"/>
          <p:cNvPicPr>
            <a:picLocks noChangeAspect="1"/>
          </p:cNvPicPr>
          <p:nvPr/>
        </p:nvPicPr>
        <p:blipFill>
          <a:blip r:embed="rId2">
            <a:extLst/>
          </a:blip>
          <a:srcRect l="16878" r="16878"/>
          <a:stretch>
            <a:fillRect/>
          </a:stretch>
        </p:blipFill>
        <p:spPr>
          <a:xfrm>
            <a:off x="3385003" y="5306974"/>
            <a:ext cx="2740908" cy="4235356"/>
          </a:xfrm>
          <a:prstGeom prst="rect">
            <a:avLst/>
          </a:prstGeom>
          <a:ln w="12700">
            <a:miter lim="400000"/>
          </a:ln>
        </p:spPr>
      </p:pic>
      <p:pic>
        <p:nvPicPr>
          <p:cNvPr id="135" name="image9.jpeg"/>
          <p:cNvPicPr>
            <a:picLocks noChangeAspect="1"/>
          </p:cNvPicPr>
          <p:nvPr/>
        </p:nvPicPr>
        <p:blipFill>
          <a:blip r:embed="rId2">
            <a:extLst/>
          </a:blip>
          <a:srcRect l="16878" r="16877"/>
          <a:stretch>
            <a:fillRect/>
          </a:stretch>
        </p:blipFill>
        <p:spPr>
          <a:xfrm>
            <a:off x="1268058" y="4432583"/>
            <a:ext cx="2740908" cy="4235355"/>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1000"/>
                                  </p:stCondLst>
                                  <p:iterate>
                                    <p:tmAbs val="0"/>
                                  </p:iterate>
                                  <p:childTnLst>
                                    <p:set>
                                      <p:cBhvr>
                                        <p:cTn id="6" fill="hold"/>
                                        <p:tgtEl>
                                          <p:spTgt spid="13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2" nodeType="afterEffect">
                                  <p:stCondLst>
                                    <p:cond delay="0"/>
                                  </p:stCondLst>
                                  <p:iterate>
                                    <p:tmAbs val="0"/>
                                  </p:iterate>
                                  <p:childTnLst>
                                    <p:set>
                                      <p:cBhvr>
                                        <p:cTn id="9" fill="hold"/>
                                        <p:tgtEl>
                                          <p:spTgt spid="13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3" nodeType="afterEffect">
                                  <p:stCondLst>
                                    <p:cond delay="0"/>
                                  </p:stCondLst>
                                  <p:iterate>
                                    <p:tmAbs val="0"/>
                                  </p:iterate>
                                  <p:childTnLst>
                                    <p:set>
                                      <p:cBhvr>
                                        <p:cTn id="12" fill="hold"/>
                                        <p:tgtEl>
                                          <p:spTgt spid="13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4" nodeType="afterEffect">
                                  <p:stCondLst>
                                    <p:cond delay="0"/>
                                  </p:stCondLst>
                                  <p:iterate>
                                    <p:tmAbs val="0"/>
                                  </p:iterate>
                                  <p:childTnLst>
                                    <p:set>
                                      <p:cBhvr>
                                        <p:cTn id="15" fill="hold"/>
                                        <p:tgtEl>
                                          <p:spTgt spid="132"/>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5" nodeType="afterEffect">
                                  <p:stCondLst>
                                    <p:cond delay="0"/>
                                  </p:stCondLst>
                                  <p:iterate>
                                    <p:tmAbs val="0"/>
                                  </p:iterate>
                                  <p:childTnLst>
                                    <p:set>
                                      <p:cBhvr>
                                        <p:cTn id="18" fill="hold"/>
                                        <p:tgtEl>
                                          <p:spTgt spid="131"/>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6" nodeType="afterEffect">
                                  <p:stCondLst>
                                    <p:cond delay="0"/>
                                  </p:stCondLst>
                                  <p:iterate>
                                    <p:tmAbs val="0"/>
                                  </p:iterate>
                                  <p:childTnLst>
                                    <p:set>
                                      <p:cBhvr>
                                        <p:cTn id="21" fill="hold"/>
                                        <p:tgtEl>
                                          <p:spTgt spid="130"/>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7" nodeType="afterEffect">
                                  <p:stCondLst>
                                    <p:cond delay="0"/>
                                  </p:stCondLst>
                                  <p:iterate>
                                    <p:tmAbs val="0"/>
                                  </p:iterate>
                                  <p:childTnLst>
                                    <p:set>
                                      <p:cBhvr>
                                        <p:cTn id="24" fill="hold"/>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7" animBg="1" advAuto="0"/>
      <p:bldP spid="130" grpId="6" animBg="1" advAuto="0"/>
      <p:bldP spid="131" grpId="5" animBg="1" advAuto="0"/>
      <p:bldP spid="132" grpId="4" animBg="1" advAuto="0"/>
      <p:bldP spid="133" grpId="3" animBg="1" advAuto="0"/>
      <p:bldP spid="134" grpId="2" animBg="1" advAuto="0"/>
      <p:bldP spid="135" grpId="1"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
          </p:nvPr>
        </p:nvSpPr>
        <p:spPr>
          <a:xfrm>
            <a:off x="170955" y="671145"/>
            <a:ext cx="12601834" cy="8462744"/>
          </a:xfrm>
        </p:spPr>
        <p:txBody>
          <a:bodyPr>
            <a:normAutofit/>
          </a:bodyPr>
          <a:lstStyle/>
          <a:p>
            <a:pPr marL="685800" indent="-685800" algn="l">
              <a:buFont typeface="Wingdings" charset="2"/>
              <a:buChar char="Ø"/>
              <a:defRPr sz="5200">
                <a:solidFill>
                  <a:srgbClr val="FFFFFF"/>
                </a:solidFill>
              </a:defRPr>
            </a:pPr>
            <a:r>
              <a:rPr lang="en-US" dirty="0"/>
              <a:t>Mediator </a:t>
            </a:r>
            <a:r>
              <a:rPr lang="en-US" dirty="0" smtClean="0"/>
              <a:t>will LISTEN</a:t>
            </a:r>
          </a:p>
          <a:p>
            <a:pPr algn="l">
              <a:defRPr sz="5200">
                <a:solidFill>
                  <a:srgbClr val="FFFFFF"/>
                </a:solidFill>
              </a:defRPr>
            </a:pPr>
            <a:r>
              <a:rPr lang="en-US" dirty="0" smtClean="0"/>
              <a:t>			(Allows both sides to vent)</a:t>
            </a:r>
          </a:p>
          <a:p>
            <a:pPr algn="l">
              <a:defRPr sz="5200">
                <a:solidFill>
                  <a:srgbClr val="FFFFFF"/>
                </a:solidFill>
              </a:defRPr>
            </a:pPr>
            <a:r>
              <a:rPr lang="en-US" dirty="0" smtClean="0"/>
              <a:t>			(I.D. important points/concerns)</a:t>
            </a:r>
          </a:p>
          <a:p>
            <a:pPr algn="l">
              <a:defRPr sz="5200">
                <a:solidFill>
                  <a:srgbClr val="FFFFFF"/>
                </a:solidFill>
              </a:defRPr>
            </a:pPr>
            <a:endParaRPr lang="en-US" dirty="0"/>
          </a:p>
          <a:p>
            <a:pPr marL="685800" indent="-685800" algn="l">
              <a:buFont typeface="Wingdings" charset="2"/>
              <a:buChar char="Ø"/>
              <a:defRPr sz="5200">
                <a:solidFill>
                  <a:srgbClr val="FFFFFF"/>
                </a:solidFill>
              </a:defRPr>
            </a:pPr>
            <a:r>
              <a:rPr lang="en-US" dirty="0" smtClean="0"/>
              <a:t>Mediator will ADVOCATE</a:t>
            </a:r>
          </a:p>
          <a:p>
            <a:pPr algn="l">
              <a:defRPr sz="5200">
                <a:solidFill>
                  <a:srgbClr val="FFFFFF"/>
                </a:solidFill>
              </a:defRPr>
            </a:pPr>
            <a:r>
              <a:rPr lang="en-US" dirty="0" smtClean="0"/>
              <a:t>			(Explain your position to other side)	</a:t>
            </a:r>
          </a:p>
          <a:p>
            <a:pPr algn="l">
              <a:defRPr sz="5200">
                <a:solidFill>
                  <a:srgbClr val="FFFFFF"/>
                </a:solidFill>
              </a:defRPr>
            </a:pPr>
            <a:r>
              <a:rPr lang="en-US" dirty="0" smtClean="0"/>
              <a:t>			(Explain other side’s position to you)</a:t>
            </a:r>
          </a:p>
          <a:p>
            <a:pPr algn="l">
              <a:defRPr sz="5200">
                <a:solidFill>
                  <a:srgbClr val="FFFFFF"/>
                </a:solidFill>
              </a:defRPr>
            </a:pPr>
            <a:endParaRPr lang="en-US" dirty="0" smtClean="0"/>
          </a:p>
          <a:p>
            <a:pPr marL="685800" indent="-685800" algn="l">
              <a:buFont typeface="Wingdings" charset="2"/>
              <a:buChar char="Ø"/>
              <a:defRPr sz="5200">
                <a:solidFill>
                  <a:srgbClr val="FFFFFF"/>
                </a:solidFill>
              </a:defRPr>
            </a:pPr>
            <a:r>
              <a:rPr lang="en-US" dirty="0" smtClean="0"/>
              <a:t>Mediator will help RESOLVE</a:t>
            </a:r>
          </a:p>
          <a:p>
            <a:pPr algn="l">
              <a:defRPr sz="5200">
                <a:solidFill>
                  <a:srgbClr val="FFFFFF"/>
                </a:solidFill>
              </a:defRPr>
            </a:pPr>
            <a:r>
              <a:rPr lang="en-US" dirty="0" smtClean="0"/>
              <a:t>			(Help find common ground)</a:t>
            </a:r>
          </a:p>
        </p:txBody>
      </p:sp>
    </p:spTree>
    <p:extLst>
      <p:ext uri="{BB962C8B-B14F-4D97-AF65-F5344CB8AC3E}">
        <p14:creationId xmlns:p14="http://schemas.microsoft.com/office/powerpoint/2010/main" val="469089125"/>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
          </p:nvPr>
        </p:nvSpPr>
        <p:spPr>
          <a:xfrm>
            <a:off x="195377" y="1050153"/>
            <a:ext cx="12577412" cy="7937202"/>
          </a:xfrm>
        </p:spPr>
        <p:txBody>
          <a:bodyPr>
            <a:normAutofit/>
          </a:bodyPr>
          <a:lstStyle/>
          <a:p>
            <a:pPr marL="685800" indent="-685800" algn="l">
              <a:buFont typeface="Wingdings" charset="2"/>
              <a:buChar char="Ø"/>
              <a:defRPr sz="5200">
                <a:solidFill>
                  <a:srgbClr val="FFFFFF"/>
                </a:solidFill>
              </a:defRPr>
            </a:pPr>
            <a:r>
              <a:rPr lang="en-US" dirty="0"/>
              <a:t>Mediator </a:t>
            </a:r>
            <a:r>
              <a:rPr lang="en-US" dirty="0" smtClean="0"/>
              <a:t>can NOT give personal evaluation (on facts or law).</a:t>
            </a:r>
          </a:p>
          <a:p>
            <a:pPr algn="l">
              <a:defRPr sz="5200">
                <a:solidFill>
                  <a:srgbClr val="FFFFFF"/>
                </a:solidFill>
              </a:defRPr>
            </a:pPr>
            <a:endParaRPr lang="en-US" dirty="0"/>
          </a:p>
          <a:p>
            <a:pPr marL="685800" indent="-685800" algn="l">
              <a:buFont typeface="Wingdings" charset="2"/>
              <a:buChar char="Ø"/>
              <a:defRPr sz="5200">
                <a:solidFill>
                  <a:srgbClr val="FFFFFF"/>
                </a:solidFill>
              </a:defRPr>
            </a:pPr>
            <a:r>
              <a:rPr lang="en-US" dirty="0"/>
              <a:t>Mediator </a:t>
            </a:r>
            <a:r>
              <a:rPr lang="en-US" dirty="0" smtClean="0"/>
              <a:t>can NOT force party to settle.</a:t>
            </a:r>
          </a:p>
          <a:p>
            <a:pPr algn="l">
              <a:defRPr sz="5200">
                <a:solidFill>
                  <a:srgbClr val="FFFFFF"/>
                </a:solidFill>
              </a:defRPr>
            </a:pPr>
            <a:endParaRPr lang="en-US" dirty="0"/>
          </a:p>
          <a:p>
            <a:pPr marL="685800" indent="-685800" algn="l">
              <a:buFont typeface="Wingdings" charset="2"/>
              <a:buChar char="Ø"/>
              <a:defRPr sz="5200">
                <a:solidFill>
                  <a:srgbClr val="FFFFFF"/>
                </a:solidFill>
              </a:defRPr>
            </a:pPr>
            <a:r>
              <a:rPr lang="en-US" dirty="0" smtClean="0"/>
              <a:t>But </a:t>
            </a:r>
            <a:r>
              <a:rPr lang="en-US" dirty="0"/>
              <a:t>mediator CAN give client reasons they should settle</a:t>
            </a:r>
            <a:r>
              <a:rPr lang="en-US" dirty="0" smtClean="0"/>
              <a:t>.</a:t>
            </a:r>
          </a:p>
          <a:p>
            <a:pPr algn="l">
              <a:defRPr sz="5200">
                <a:solidFill>
                  <a:srgbClr val="FFFFFF"/>
                </a:solidFill>
              </a:defRPr>
            </a:pPr>
            <a:endParaRPr lang="en-US" dirty="0"/>
          </a:p>
          <a:p>
            <a:pPr marL="685800" indent="-685800" algn="l">
              <a:buFont typeface="Wingdings" charset="2"/>
              <a:buChar char="Ø"/>
              <a:defRPr sz="5200">
                <a:solidFill>
                  <a:srgbClr val="FFFFFF"/>
                </a:solidFill>
              </a:defRPr>
            </a:pPr>
            <a:r>
              <a:rPr lang="en-US" dirty="0" smtClean="0"/>
              <a:t>Mediator CAN help fashion settlement.</a:t>
            </a:r>
            <a:endParaRPr lang="en-US" dirty="0"/>
          </a:p>
          <a:p>
            <a:endParaRPr lang="en-US" dirty="0"/>
          </a:p>
        </p:txBody>
      </p:sp>
    </p:spTree>
    <p:extLst>
      <p:ext uri="{BB962C8B-B14F-4D97-AF65-F5344CB8AC3E}">
        <p14:creationId xmlns:p14="http://schemas.microsoft.com/office/powerpoint/2010/main" val="3010532438"/>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5" name="Group 255"/>
          <p:cNvGrpSpPr/>
          <p:nvPr/>
        </p:nvGrpSpPr>
        <p:grpSpPr>
          <a:xfrm>
            <a:off x="127368" y="890678"/>
            <a:ext cx="12750063" cy="3071866"/>
            <a:chOff x="0" y="0"/>
            <a:chExt cx="12750062" cy="3071865"/>
          </a:xfrm>
        </p:grpSpPr>
        <p:grpSp>
          <p:nvGrpSpPr>
            <p:cNvPr id="253" name="Group 253"/>
            <p:cNvGrpSpPr/>
            <p:nvPr/>
          </p:nvGrpSpPr>
          <p:grpSpPr>
            <a:xfrm>
              <a:off x="0" y="-1"/>
              <a:ext cx="12750062" cy="3071867"/>
              <a:chOff x="0" y="1"/>
              <a:chExt cx="12750062" cy="3071865"/>
            </a:xfrm>
          </p:grpSpPr>
          <p:pic>
            <p:nvPicPr>
              <p:cNvPr id="249" name="image26.jpeg" descr="DWH%20photo%20014"/>
              <p:cNvPicPr>
                <a:picLocks noChangeAspect="1"/>
              </p:cNvPicPr>
              <p:nvPr/>
            </p:nvPicPr>
            <p:blipFill>
              <a:blip r:embed="rId2">
                <a:extLst/>
              </a:blip>
              <a:srcRect l="4868" t="9236" r="17385" b="22274"/>
              <a:stretch>
                <a:fillRect/>
              </a:stretch>
            </p:blipFill>
            <p:spPr>
              <a:xfrm>
                <a:off x="0" y="1"/>
                <a:ext cx="2722416" cy="3071866"/>
              </a:xfrm>
              <a:prstGeom prst="rect">
                <a:avLst/>
              </a:prstGeom>
              <a:ln w="12700" cap="flat">
                <a:noFill/>
                <a:miter lim="400000"/>
              </a:ln>
              <a:effectLst/>
            </p:spPr>
          </p:pic>
          <p:grpSp>
            <p:nvGrpSpPr>
              <p:cNvPr id="252" name="Group 252"/>
              <p:cNvGrpSpPr/>
              <p:nvPr/>
            </p:nvGrpSpPr>
            <p:grpSpPr>
              <a:xfrm>
                <a:off x="1706032" y="292404"/>
                <a:ext cx="11044030" cy="1604183"/>
                <a:chOff x="0" y="0"/>
                <a:chExt cx="11044030" cy="1604181"/>
              </a:xfrm>
            </p:grpSpPr>
            <p:sp>
              <p:nvSpPr>
                <p:cNvPr id="250" name="Shape 250"/>
                <p:cNvSpPr/>
                <p:nvPr/>
              </p:nvSpPr>
              <p:spPr>
                <a:xfrm>
                  <a:off x="0" y="0"/>
                  <a:ext cx="11044030" cy="963306"/>
                </a:xfrm>
                <a:custGeom>
                  <a:avLst/>
                  <a:gdLst/>
                  <a:ahLst/>
                  <a:cxnLst>
                    <a:cxn ang="0">
                      <a:pos x="wd2" y="hd2"/>
                    </a:cxn>
                    <a:cxn ang="5400000">
                      <a:pos x="wd2" y="hd2"/>
                    </a:cxn>
                    <a:cxn ang="10800000">
                      <a:pos x="wd2" y="hd2"/>
                    </a:cxn>
                    <a:cxn ang="16200000">
                      <a:pos x="wd2" y="hd2"/>
                    </a:cxn>
                  </a:cxnLst>
                  <a:rect l="0" t="0" r="r" b="b"/>
                  <a:pathLst>
                    <a:path w="21600" h="21600" extrusionOk="0">
                      <a:moveTo>
                        <a:pt x="4664" y="0"/>
                      </a:moveTo>
                      <a:lnTo>
                        <a:pt x="21600" y="0"/>
                      </a:lnTo>
                      <a:lnTo>
                        <a:pt x="21600" y="21600"/>
                      </a:lnTo>
                      <a:lnTo>
                        <a:pt x="4664" y="21600"/>
                      </a:lnTo>
                      <a:lnTo>
                        <a:pt x="4664" y="18000"/>
                      </a:lnTo>
                      <a:lnTo>
                        <a:pt x="0" y="14789"/>
                      </a:lnTo>
                      <a:lnTo>
                        <a:pt x="4664" y="12600"/>
                      </a:lnTo>
                      <a:close/>
                    </a:path>
                  </a:pathLst>
                </a:custGeom>
                <a:solidFill>
                  <a:srgbClr val="FFFFFF"/>
                </a:solidFill>
                <a:ln w="9525" cap="flat">
                  <a:solidFill>
                    <a:srgbClr val="000000"/>
                  </a:solidFill>
                  <a:prstDash val="solid"/>
                  <a:miter lim="800000"/>
                </a:ln>
                <a:effectLst/>
              </p:spPr>
              <p:txBody>
                <a:bodyPr wrap="square" lIns="50800" tIns="50800" rIns="50800" bIns="50800" numCol="1" anchor="t">
                  <a:noAutofit/>
                </a:bodyPr>
                <a:lstStyle/>
                <a:p>
                  <a:pPr algn="l" defTabSz="914400">
                    <a:defRPr sz="2400">
                      <a:solidFill>
                        <a:srgbClr val="FFFFFF"/>
                      </a:solidFill>
                      <a:latin typeface="Arial"/>
                      <a:ea typeface="Arial"/>
                      <a:cs typeface="Arial"/>
                      <a:sym typeface="Arial"/>
                    </a:defRPr>
                  </a:pPr>
                  <a:endParaRPr/>
                </a:p>
              </p:txBody>
            </p:sp>
            <p:sp>
              <p:nvSpPr>
                <p:cNvPr id="251" name="Shape 251"/>
                <p:cNvSpPr/>
                <p:nvPr/>
              </p:nvSpPr>
              <p:spPr>
                <a:xfrm>
                  <a:off x="2384896" y="0"/>
                  <a:ext cx="8659130" cy="16041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lgn="l" defTabSz="914400">
                    <a:defRPr sz="1200" b="1">
                      <a:solidFill>
                        <a:srgbClr val="FFFFFF"/>
                      </a:solidFill>
                      <a:latin typeface="Times New Roman"/>
                      <a:ea typeface="Times New Roman"/>
                      <a:cs typeface="Times New Roman"/>
                      <a:sym typeface="Times New Roman"/>
                    </a:defRPr>
                  </a:lvl1pPr>
                </a:lstStyle>
                <a:p>
                  <a:r>
                    <a:t>Use the mediator to your advantage.</a:t>
                  </a:r>
                </a:p>
              </p:txBody>
            </p:sp>
          </p:grpSp>
        </p:grpSp>
        <p:sp>
          <p:nvSpPr>
            <p:cNvPr id="254" name="Shape 254"/>
            <p:cNvSpPr/>
            <p:nvPr/>
          </p:nvSpPr>
          <p:spPr>
            <a:xfrm>
              <a:off x="3996370" y="418638"/>
              <a:ext cx="8726729" cy="6756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b="1">
                  <a:solidFill>
                    <a:srgbClr val="000000"/>
                  </a:solidFill>
                  <a:latin typeface="+mn-lt"/>
                  <a:ea typeface="+mn-ea"/>
                  <a:cs typeface="+mn-cs"/>
                  <a:sym typeface="Helvetica"/>
                </a:defRPr>
              </a:lvl1pPr>
            </a:lstStyle>
            <a:p>
              <a:r>
                <a:t>Use the mediator to your advantage.</a:t>
              </a:r>
            </a:p>
          </p:txBody>
        </p:sp>
      </p:grpSp>
      <p:pic>
        <p:nvPicPr>
          <p:cNvPr id="256" name="image25.gif" descr="Macintosh HD:Users:DavidMacAir:Downloads:7b1d629c1dc5c0bf37b553e5191313c6.jpg.gif"/>
          <p:cNvPicPr>
            <a:picLocks noChangeAspect="1"/>
          </p:cNvPicPr>
          <p:nvPr/>
        </p:nvPicPr>
        <p:blipFill>
          <a:blip r:embed="rId3">
            <a:extLst/>
          </a:blip>
          <a:stretch>
            <a:fillRect/>
          </a:stretch>
        </p:blipFill>
        <p:spPr>
          <a:xfrm>
            <a:off x="1816213" y="5078776"/>
            <a:ext cx="9372373" cy="3332398"/>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1000"/>
                                  </p:stCondLst>
                                  <p:iterate>
                                    <p:tmAbs val="0"/>
                                  </p:iterate>
                                  <p:childTnLst>
                                    <p:set>
                                      <p:cBhvr>
                                        <p:cTn id="6" fill="hold"/>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image26.jpeg" descr="DWH%20photo%20014"/>
          <p:cNvPicPr>
            <a:picLocks noChangeAspect="1"/>
          </p:cNvPicPr>
          <p:nvPr/>
        </p:nvPicPr>
        <p:blipFill>
          <a:blip r:embed="rId2">
            <a:extLst/>
          </a:blip>
          <a:srcRect l="4868" t="9236" r="17386" b="22274"/>
          <a:stretch>
            <a:fillRect/>
          </a:stretch>
        </p:blipFill>
        <p:spPr>
          <a:xfrm>
            <a:off x="174964" y="2636969"/>
            <a:ext cx="3056435" cy="3448168"/>
          </a:xfrm>
          <a:prstGeom prst="rect">
            <a:avLst/>
          </a:prstGeom>
          <a:ln w="12700">
            <a:miter lim="400000"/>
          </a:ln>
        </p:spPr>
      </p:pic>
      <p:sp>
        <p:nvSpPr>
          <p:cNvPr id="259" name="Shape 259"/>
          <p:cNvSpPr/>
          <p:nvPr/>
        </p:nvSpPr>
        <p:spPr>
          <a:xfrm>
            <a:off x="1867758" y="2212511"/>
            <a:ext cx="10930182" cy="4924889"/>
          </a:xfrm>
          <a:custGeom>
            <a:avLst/>
            <a:gdLst/>
            <a:ahLst/>
            <a:cxnLst>
              <a:cxn ang="0">
                <a:pos x="wd2" y="hd2"/>
              </a:cxn>
              <a:cxn ang="5400000">
                <a:pos x="wd2" y="hd2"/>
              </a:cxn>
              <a:cxn ang="10800000">
                <a:pos x="wd2" y="hd2"/>
              </a:cxn>
              <a:cxn ang="16200000">
                <a:pos x="wd2" y="hd2"/>
              </a:cxn>
            </a:cxnLst>
            <a:rect l="0" t="0" r="r" b="b"/>
            <a:pathLst>
              <a:path w="21600" h="21600" extrusionOk="0">
                <a:moveTo>
                  <a:pt x="3541" y="0"/>
                </a:moveTo>
                <a:lnTo>
                  <a:pt x="21600" y="0"/>
                </a:lnTo>
                <a:lnTo>
                  <a:pt x="21600" y="21600"/>
                </a:lnTo>
                <a:lnTo>
                  <a:pt x="3541" y="21600"/>
                </a:lnTo>
                <a:lnTo>
                  <a:pt x="3541" y="9000"/>
                </a:lnTo>
                <a:lnTo>
                  <a:pt x="0" y="6877"/>
                </a:lnTo>
                <a:lnTo>
                  <a:pt x="3541" y="3600"/>
                </a:lnTo>
                <a:close/>
              </a:path>
            </a:pathLst>
          </a:custGeom>
          <a:solidFill>
            <a:srgbClr val="FFFFFF"/>
          </a:solidFill>
          <a:ln>
            <a:solidFill>
              <a:srgbClr val="000000"/>
            </a:solidFill>
            <a:miter/>
          </a:ln>
        </p:spPr>
        <p:txBody>
          <a:bodyPr lIns="50800" tIns="50800" rIns="50800" bIns="50800"/>
          <a:lstStyle/>
          <a:p>
            <a:pPr defTabSz="914400">
              <a:defRPr sz="2400">
                <a:solidFill>
                  <a:srgbClr val="FFFFFF"/>
                </a:solidFill>
                <a:latin typeface="Arial"/>
                <a:ea typeface="Arial"/>
                <a:cs typeface="Arial"/>
                <a:sym typeface="Arial"/>
              </a:defRPr>
            </a:pPr>
            <a:endParaRPr/>
          </a:p>
        </p:txBody>
      </p:sp>
      <p:sp>
        <p:nvSpPr>
          <p:cNvPr id="260" name="Shape 260"/>
          <p:cNvSpPr/>
          <p:nvPr/>
        </p:nvSpPr>
        <p:spPr>
          <a:xfrm>
            <a:off x="4330974" y="2189822"/>
            <a:ext cx="8190843" cy="4642778"/>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pPr defTabSz="914400">
              <a:defRPr sz="1200" b="1">
                <a:solidFill>
                  <a:srgbClr val="000000"/>
                </a:solidFill>
                <a:latin typeface="Cambria"/>
                <a:ea typeface="Cambria"/>
                <a:cs typeface="Cambria"/>
                <a:sym typeface="Cambria"/>
              </a:defRPr>
            </a:pPr>
            <a:endParaRPr dirty="0"/>
          </a:p>
          <a:p>
            <a:pPr algn="just">
              <a:defRPr sz="3500" b="1">
                <a:solidFill>
                  <a:srgbClr val="000000"/>
                </a:solidFill>
                <a:latin typeface="+mn-lt"/>
                <a:ea typeface="+mn-ea"/>
                <a:cs typeface="+mn-cs"/>
                <a:sym typeface="Helvetica"/>
              </a:defRPr>
            </a:pPr>
            <a:r>
              <a:rPr dirty="0"/>
              <a:t>If you have any questions/concerns about the mediation, ask the mediator.  </a:t>
            </a:r>
            <a:r>
              <a:rPr lang="en-US" dirty="0" smtClean="0"/>
              <a:t>The </a:t>
            </a:r>
            <a:r>
              <a:rPr dirty="0" smtClean="0"/>
              <a:t>mediator </a:t>
            </a:r>
            <a:r>
              <a:rPr dirty="0"/>
              <a:t>can </a:t>
            </a:r>
            <a:r>
              <a:rPr lang="en-US" dirty="0" smtClean="0"/>
              <a:t>even </a:t>
            </a:r>
            <a:r>
              <a:rPr dirty="0" smtClean="0"/>
              <a:t>start </a:t>
            </a:r>
            <a:r>
              <a:rPr dirty="0"/>
              <a:t>working before the opening session and has probably come across your particular problem before.  </a:t>
            </a:r>
            <a:endParaRPr lang="en-US" dirty="0" smtClean="0"/>
          </a:p>
          <a:p>
            <a:pPr algn="just">
              <a:defRPr sz="3500" b="1">
                <a:solidFill>
                  <a:srgbClr val="000000"/>
                </a:solidFill>
                <a:latin typeface="+mn-lt"/>
                <a:ea typeface="+mn-ea"/>
                <a:cs typeface="+mn-cs"/>
                <a:sym typeface="Helvetica"/>
              </a:defRPr>
            </a:pPr>
            <a:r>
              <a:rPr lang="en-US" dirty="0"/>
              <a:t>	</a:t>
            </a:r>
            <a:r>
              <a:rPr lang="en-US" dirty="0" smtClean="0"/>
              <a:t>			</a:t>
            </a:r>
            <a:r>
              <a:rPr dirty="0" smtClean="0"/>
              <a:t>ASK </a:t>
            </a:r>
            <a:r>
              <a:rPr dirty="0"/>
              <a:t>FOR ADVICE!</a:t>
            </a:r>
          </a:p>
          <a:p>
            <a:pPr defTabSz="914400">
              <a:defRPr sz="1200" b="1">
                <a:solidFill>
                  <a:srgbClr val="000000"/>
                </a:solidFill>
                <a:latin typeface="Cambria"/>
                <a:ea typeface="Cambria"/>
                <a:cs typeface="Cambria"/>
                <a:sym typeface="Cambria"/>
              </a:defRPr>
            </a:pPr>
            <a:endParaRPr dirty="0"/>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p:nvPr/>
        </p:nvSpPr>
        <p:spPr>
          <a:xfrm>
            <a:off x="1839118" y="340843"/>
            <a:ext cx="9590453" cy="184665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3000">
                <a:solidFill>
                  <a:srgbClr val="FFFFFF"/>
                </a:solidFill>
              </a:defRPr>
            </a:pPr>
            <a:r>
              <a:rPr sz="5400" dirty="0"/>
              <a:t>Do’s &amp; Don’ts for </a:t>
            </a:r>
            <a:r>
              <a:rPr sz="5400" dirty="0" smtClean="0"/>
              <a:t>Negotiating</a:t>
            </a:r>
            <a:endParaRPr sz="5400" dirty="0"/>
          </a:p>
          <a:p>
            <a:pPr algn="just">
              <a:defRPr sz="3000">
                <a:solidFill>
                  <a:srgbClr val="FFFFFF"/>
                </a:solidFill>
              </a:defRPr>
            </a:pPr>
            <a:r>
              <a:rPr dirty="0"/>
              <a:t> </a:t>
            </a:r>
          </a:p>
          <a:p>
            <a:pPr>
              <a:defRPr sz="3000">
                <a:solidFill>
                  <a:srgbClr val="FFFFFF"/>
                </a:solidFill>
              </a:defRPr>
            </a:pPr>
            <a:r>
              <a:rPr dirty="0"/>
              <a:t> </a:t>
            </a:r>
          </a:p>
        </p:txBody>
      </p:sp>
      <p:sp>
        <p:nvSpPr>
          <p:cNvPr id="2" name="TextBox 1"/>
          <p:cNvSpPr txBox="1"/>
          <p:nvPr/>
        </p:nvSpPr>
        <p:spPr>
          <a:xfrm>
            <a:off x="0" y="2187502"/>
            <a:ext cx="1280160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marR="0" indent="-685800" algn="just" defTabSz="584200" rtl="0" fontAlgn="auto" latinLnBrk="0" hangingPunct="0">
              <a:lnSpc>
                <a:spcPct val="100000"/>
              </a:lnSpc>
              <a:spcBef>
                <a:spcPts val="0"/>
              </a:spcBef>
              <a:spcAft>
                <a:spcPts val="0"/>
              </a:spcAft>
              <a:buClrTx/>
              <a:buSzTx/>
              <a:buFont typeface="Wingdings" charset="2"/>
              <a:buChar char="Ø"/>
              <a:tabLst/>
            </a:pPr>
            <a:r>
              <a:rPr kumimoji="0" lang="en-US" sz="4800" b="0" i="0" u="none" strike="noStrike" cap="none" spc="0" normalizeH="0" baseline="0" dirty="0" smtClean="0">
                <a:ln>
                  <a:noFill/>
                </a:ln>
                <a:solidFill>
                  <a:schemeClr val="bg1"/>
                </a:solidFill>
                <a:effectLst/>
                <a:uFillTx/>
                <a:latin typeface="Helvetica Light"/>
                <a:ea typeface="Helvetica Light"/>
                <a:cs typeface="Helvetica Light"/>
                <a:sym typeface="Helvetica Light"/>
              </a:rPr>
              <a:t>Do have the mediator advocate your position with the other side.</a:t>
            </a:r>
            <a:endParaRPr kumimoji="0" lang="en-US" sz="4800" b="0" i="0" u="none" strike="noStrike" cap="none" spc="0" normalizeH="0" baseline="0" dirty="0">
              <a:ln>
                <a:noFill/>
              </a:ln>
              <a:solidFill>
                <a:schemeClr val="bg1"/>
              </a:solidFill>
              <a:effectLst/>
              <a:uFillTx/>
              <a:latin typeface="Helvetica Light"/>
              <a:ea typeface="Helvetica Light"/>
              <a:cs typeface="Helvetica Light"/>
              <a:sym typeface="Helvetica Light"/>
            </a:endParaRPr>
          </a:p>
        </p:txBody>
      </p:sp>
      <p:sp>
        <p:nvSpPr>
          <p:cNvPr id="4" name="TextBox 3"/>
          <p:cNvSpPr txBox="1"/>
          <p:nvPr/>
        </p:nvSpPr>
        <p:spPr>
          <a:xfrm>
            <a:off x="76200" y="3835056"/>
            <a:ext cx="128016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marR="0" indent="-685800" algn="just" defTabSz="584200" rtl="0" fontAlgn="auto" latinLnBrk="0" hangingPunct="0">
              <a:lnSpc>
                <a:spcPct val="100000"/>
              </a:lnSpc>
              <a:spcBef>
                <a:spcPts val="0"/>
              </a:spcBef>
              <a:spcAft>
                <a:spcPts val="0"/>
              </a:spcAft>
              <a:buClrTx/>
              <a:buSzTx/>
              <a:buFont typeface="Wingdings" charset="2"/>
              <a:buChar char="Ø"/>
              <a:tabLst/>
            </a:pPr>
            <a:r>
              <a:rPr kumimoji="0" lang="en-US" sz="4800" b="0" i="0" u="none" strike="noStrike" cap="none" spc="0" normalizeH="0" baseline="0" dirty="0" smtClean="0">
                <a:ln>
                  <a:noFill/>
                </a:ln>
                <a:solidFill>
                  <a:schemeClr val="bg1"/>
                </a:solidFill>
                <a:effectLst/>
                <a:uFillTx/>
                <a:latin typeface="Helvetica Light"/>
                <a:ea typeface="Helvetica Light"/>
                <a:cs typeface="Helvetica Light"/>
                <a:sym typeface="Helvetica Light"/>
              </a:rPr>
              <a:t>Do listen to mediator’s critique of your case.</a:t>
            </a:r>
            <a:endParaRPr kumimoji="0" lang="en-US" sz="4800" b="0" i="0" u="none" strike="noStrike" cap="none" spc="0" normalizeH="0" baseline="0" dirty="0">
              <a:ln>
                <a:noFill/>
              </a:ln>
              <a:solidFill>
                <a:schemeClr val="bg1"/>
              </a:solidFill>
              <a:effectLst/>
              <a:uFillTx/>
              <a:latin typeface="Helvetica Light"/>
              <a:ea typeface="Helvetica Light"/>
              <a:cs typeface="Helvetica Light"/>
              <a:sym typeface="Helvetica Light"/>
            </a:endParaRPr>
          </a:p>
        </p:txBody>
      </p:sp>
      <p:sp>
        <p:nvSpPr>
          <p:cNvPr id="5" name="TextBox 4"/>
          <p:cNvSpPr txBox="1"/>
          <p:nvPr/>
        </p:nvSpPr>
        <p:spPr>
          <a:xfrm>
            <a:off x="76200" y="8627434"/>
            <a:ext cx="128016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marR="0" indent="-685800" algn="just" defTabSz="584200" rtl="0" fontAlgn="auto" latinLnBrk="0" hangingPunct="0">
              <a:lnSpc>
                <a:spcPct val="100000"/>
              </a:lnSpc>
              <a:spcBef>
                <a:spcPts val="0"/>
              </a:spcBef>
              <a:spcAft>
                <a:spcPts val="0"/>
              </a:spcAft>
              <a:buClrTx/>
              <a:buSzTx/>
              <a:buFont typeface="Wingdings" charset="2"/>
              <a:buChar char="Ø"/>
              <a:tabLst/>
            </a:pPr>
            <a:r>
              <a:rPr kumimoji="0" lang="en-US" sz="4800" b="0" i="0" u="none" strike="noStrike" cap="none" spc="0" normalizeH="0" baseline="0" dirty="0" smtClean="0">
                <a:ln>
                  <a:noFill/>
                </a:ln>
                <a:solidFill>
                  <a:schemeClr val="bg1"/>
                </a:solidFill>
                <a:effectLst/>
                <a:uFillTx/>
                <a:latin typeface="Helvetica Light"/>
                <a:ea typeface="Helvetica Light"/>
                <a:cs typeface="Helvetica Light"/>
                <a:sym typeface="Helvetica Light"/>
              </a:rPr>
              <a:t>Don’t get impatient.</a:t>
            </a:r>
            <a:r>
              <a:rPr kumimoji="0" lang="en-US" sz="4800" b="0" i="0" u="none" strike="noStrike" cap="none" spc="0" normalizeH="0" dirty="0" smtClean="0">
                <a:ln>
                  <a:noFill/>
                </a:ln>
                <a:solidFill>
                  <a:schemeClr val="bg1"/>
                </a:solidFill>
                <a:effectLst/>
                <a:uFillTx/>
                <a:latin typeface="Helvetica Light"/>
                <a:ea typeface="Helvetica Light"/>
                <a:cs typeface="Helvetica Light"/>
                <a:sym typeface="Helvetica Light"/>
              </a:rPr>
              <a:t> Mediation takes time.</a:t>
            </a:r>
            <a:endParaRPr kumimoji="0" lang="en-US" sz="4800" b="0" i="0" u="none" strike="noStrike" cap="none" spc="0" normalizeH="0" baseline="0" dirty="0">
              <a:ln>
                <a:noFill/>
              </a:ln>
              <a:solidFill>
                <a:schemeClr val="bg1"/>
              </a:solidFill>
              <a:effectLst/>
              <a:uFillTx/>
              <a:latin typeface="Helvetica Light"/>
              <a:ea typeface="Helvetica Light"/>
              <a:cs typeface="Helvetica Light"/>
              <a:sym typeface="Helvetica Light"/>
            </a:endParaRPr>
          </a:p>
        </p:txBody>
      </p:sp>
      <p:sp>
        <p:nvSpPr>
          <p:cNvPr id="6" name="TextBox 5"/>
          <p:cNvSpPr txBox="1"/>
          <p:nvPr/>
        </p:nvSpPr>
        <p:spPr>
          <a:xfrm>
            <a:off x="76200" y="5080046"/>
            <a:ext cx="128016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marR="0" indent="-685800" algn="just" defTabSz="584200" rtl="0" fontAlgn="auto" latinLnBrk="0" hangingPunct="0">
              <a:lnSpc>
                <a:spcPct val="100000"/>
              </a:lnSpc>
              <a:spcBef>
                <a:spcPts val="0"/>
              </a:spcBef>
              <a:spcAft>
                <a:spcPts val="0"/>
              </a:spcAft>
              <a:buClrTx/>
              <a:buSzTx/>
              <a:buFont typeface="Wingdings" charset="2"/>
              <a:buChar char="Ø"/>
              <a:tabLst/>
            </a:pPr>
            <a:r>
              <a:rPr kumimoji="0" lang="en-US" sz="4800" b="0" i="0" u="none" strike="noStrike" cap="none" spc="0" normalizeH="0" baseline="0" dirty="0" smtClean="0">
                <a:ln>
                  <a:noFill/>
                </a:ln>
                <a:solidFill>
                  <a:schemeClr val="bg1"/>
                </a:solidFill>
                <a:effectLst/>
                <a:uFillTx/>
                <a:latin typeface="Helvetica Light"/>
                <a:ea typeface="Helvetica Light"/>
                <a:cs typeface="Helvetica Light"/>
                <a:sym typeface="Helvetica Light"/>
              </a:rPr>
              <a:t>Don’t take unrealistic</a:t>
            </a:r>
            <a:r>
              <a:rPr kumimoji="0" lang="en-US" sz="4800" b="0" i="0" u="none" strike="noStrike" cap="none" spc="0" normalizeH="0" dirty="0" smtClean="0">
                <a:ln>
                  <a:noFill/>
                </a:ln>
                <a:solidFill>
                  <a:schemeClr val="bg1"/>
                </a:solidFill>
                <a:effectLst/>
                <a:uFillTx/>
                <a:latin typeface="Helvetica Light"/>
                <a:ea typeface="Helvetica Light"/>
                <a:cs typeface="Helvetica Light"/>
                <a:sym typeface="Helvetica Light"/>
              </a:rPr>
              <a:t> positions.</a:t>
            </a:r>
            <a:endParaRPr kumimoji="0" lang="en-US" sz="4800" b="0" i="0" u="none" strike="noStrike" cap="none" spc="0" normalizeH="0" baseline="0" dirty="0">
              <a:ln>
                <a:noFill/>
              </a:ln>
              <a:solidFill>
                <a:schemeClr val="bg1"/>
              </a:solidFill>
              <a:effectLst/>
              <a:uFillTx/>
              <a:latin typeface="Helvetica Light"/>
              <a:ea typeface="Helvetica Light"/>
              <a:cs typeface="Helvetica Light"/>
              <a:sym typeface="Helvetica Light"/>
            </a:endParaRPr>
          </a:p>
        </p:txBody>
      </p:sp>
      <p:sp>
        <p:nvSpPr>
          <p:cNvPr id="7" name="TextBox 6"/>
          <p:cNvSpPr txBox="1"/>
          <p:nvPr/>
        </p:nvSpPr>
        <p:spPr>
          <a:xfrm>
            <a:off x="76200" y="6251502"/>
            <a:ext cx="1280160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marR="0" indent="-685800" algn="just" defTabSz="584200" rtl="0" fontAlgn="auto" latinLnBrk="0" hangingPunct="0">
              <a:lnSpc>
                <a:spcPct val="100000"/>
              </a:lnSpc>
              <a:spcBef>
                <a:spcPts val="0"/>
              </a:spcBef>
              <a:spcAft>
                <a:spcPts val="0"/>
              </a:spcAft>
              <a:buClrTx/>
              <a:buSzTx/>
              <a:buFont typeface="Wingdings" charset="2"/>
              <a:buChar char="Ø"/>
              <a:tabLst/>
            </a:pPr>
            <a:r>
              <a:rPr kumimoji="0" lang="en-US" sz="4800" b="0" i="0" u="none" strike="noStrike" cap="none" spc="0" normalizeH="0" baseline="0" dirty="0" smtClean="0">
                <a:ln>
                  <a:noFill/>
                </a:ln>
                <a:solidFill>
                  <a:schemeClr val="bg1"/>
                </a:solidFill>
                <a:effectLst/>
                <a:uFillTx/>
                <a:latin typeface="Helvetica Light"/>
                <a:ea typeface="Helvetica Light"/>
                <a:cs typeface="Helvetica Light"/>
                <a:sym typeface="Helvetica Light"/>
              </a:rPr>
              <a:t>Don’t get frustrated by small moves. </a:t>
            </a:r>
          </a:p>
          <a:p>
            <a:pPr marR="0" algn="just" defTabSz="584200" rtl="0" fontAlgn="auto" latinLnBrk="0" hangingPunct="0">
              <a:lnSpc>
                <a:spcPct val="100000"/>
              </a:lnSpc>
              <a:spcBef>
                <a:spcPts val="0"/>
              </a:spcBef>
              <a:spcAft>
                <a:spcPts val="0"/>
              </a:spcAft>
              <a:buClrTx/>
              <a:buSzTx/>
              <a:tabLst/>
            </a:pPr>
            <a:r>
              <a:rPr kumimoji="0" lang="en-US" sz="4800" b="0" i="0" u="none" strike="noStrike" cap="none" spc="0" normalizeH="0" baseline="0" dirty="0" smtClean="0">
                <a:ln>
                  <a:noFill/>
                </a:ln>
                <a:solidFill>
                  <a:schemeClr val="bg1"/>
                </a:solidFill>
                <a:effectLst/>
                <a:uFillTx/>
                <a:latin typeface="Helvetica Light"/>
                <a:ea typeface="Helvetica Light"/>
                <a:cs typeface="Helvetica Light"/>
                <a:sym typeface="Helvetica Light"/>
              </a:rPr>
              <a:t>	(The only important move</a:t>
            </a:r>
            <a:r>
              <a:rPr kumimoji="0" lang="en-US" sz="4800" b="0" i="0" u="none" strike="noStrike" cap="none" spc="0" normalizeH="0" dirty="0" smtClean="0">
                <a:ln>
                  <a:noFill/>
                </a:ln>
                <a:solidFill>
                  <a:schemeClr val="bg1"/>
                </a:solidFill>
                <a:effectLst/>
                <a:uFillTx/>
                <a:latin typeface="Helvetica Light"/>
                <a:ea typeface="Helvetica Light"/>
                <a:cs typeface="Helvetica Light"/>
                <a:sym typeface="Helvetica Light"/>
              </a:rPr>
              <a:t> is the last one.)</a:t>
            </a:r>
            <a:endParaRPr kumimoji="0" lang="en-US" sz="4800" b="0" i="0" u="none" strike="noStrike" cap="none" spc="0" normalizeH="0" baseline="0" dirty="0">
              <a:ln>
                <a:noFill/>
              </a:ln>
              <a:solidFill>
                <a:schemeClr val="bg1"/>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3511598906"/>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ck_PNG66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32" y="339222"/>
            <a:ext cx="7807055" cy="9753600"/>
          </a:xfrm>
          <a:prstGeom prst="rect">
            <a:avLst/>
          </a:prstGeom>
        </p:spPr>
      </p:pic>
      <p:sp>
        <p:nvSpPr>
          <p:cNvPr id="265" name="Shape 265"/>
          <p:cNvSpPr/>
          <p:nvPr/>
        </p:nvSpPr>
        <p:spPr>
          <a:xfrm>
            <a:off x="3382543" y="5216022"/>
            <a:ext cx="9397688" cy="4027942"/>
          </a:xfrm>
          <a:custGeom>
            <a:avLst/>
            <a:gdLst/>
            <a:ahLst/>
            <a:cxnLst>
              <a:cxn ang="0">
                <a:pos x="wd2" y="hd2"/>
              </a:cxn>
              <a:cxn ang="5400000">
                <a:pos x="wd2" y="hd2"/>
              </a:cxn>
              <a:cxn ang="10800000">
                <a:pos x="wd2" y="hd2"/>
              </a:cxn>
              <a:cxn ang="16200000">
                <a:pos x="wd2" y="hd2"/>
              </a:cxn>
            </a:cxnLst>
            <a:rect l="0" t="0" r="r" b="b"/>
            <a:pathLst>
              <a:path w="21600" h="21600" extrusionOk="0">
                <a:moveTo>
                  <a:pt x="3654" y="0"/>
                </a:moveTo>
                <a:lnTo>
                  <a:pt x="21600" y="0"/>
                </a:lnTo>
                <a:lnTo>
                  <a:pt x="21600" y="21600"/>
                </a:lnTo>
                <a:lnTo>
                  <a:pt x="3654" y="21600"/>
                </a:lnTo>
                <a:lnTo>
                  <a:pt x="3654" y="9000"/>
                </a:lnTo>
                <a:lnTo>
                  <a:pt x="0" y="6090"/>
                </a:lnTo>
                <a:lnTo>
                  <a:pt x="3654" y="3600"/>
                </a:lnTo>
                <a:close/>
              </a:path>
            </a:pathLst>
          </a:custGeom>
          <a:solidFill>
            <a:srgbClr val="FFFFFF"/>
          </a:solidFill>
          <a:ln>
            <a:solidFill>
              <a:srgbClr val="000000"/>
            </a:solidFill>
            <a:miter/>
          </a:ln>
        </p:spPr>
        <p:txBody>
          <a:bodyPr lIns="50800" tIns="50800" rIns="50800" bIns="50800"/>
          <a:lstStyle/>
          <a:p>
            <a:pPr algn="l" defTabSz="914400">
              <a:defRPr sz="2400">
                <a:solidFill>
                  <a:srgbClr val="FFFFFF"/>
                </a:solidFill>
                <a:latin typeface="Arial"/>
                <a:ea typeface="Arial"/>
                <a:cs typeface="Arial"/>
                <a:sym typeface="Arial"/>
              </a:defRPr>
            </a:pPr>
            <a:endParaRPr/>
          </a:p>
        </p:txBody>
      </p:sp>
      <p:sp>
        <p:nvSpPr>
          <p:cNvPr id="266" name="Shape 266"/>
          <p:cNvSpPr/>
          <p:nvPr/>
        </p:nvSpPr>
        <p:spPr>
          <a:xfrm>
            <a:off x="5139156" y="5227587"/>
            <a:ext cx="7447784" cy="413655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defTabSz="914400">
              <a:defRPr sz="3500" b="1">
                <a:solidFill>
                  <a:srgbClr val="000000"/>
                </a:solidFill>
                <a:latin typeface="Times New Roman"/>
                <a:ea typeface="Times New Roman"/>
                <a:cs typeface="Times New Roman"/>
                <a:sym typeface="Times New Roman"/>
              </a:defRPr>
            </a:lvl1pPr>
          </a:lstStyle>
          <a:p>
            <a:r>
              <a:rPr dirty="0"/>
              <a:t>Analyze your case before scheduling mediation.  There is nothing more frustrating than making progress during a mediation only to run out of time because a party (or the mediator) must leave due to other commitments or an early flight.</a:t>
            </a:r>
          </a:p>
        </p:txBody>
      </p:sp>
      <p:sp>
        <p:nvSpPr>
          <p:cNvPr id="267" name="Shape 267"/>
          <p:cNvSpPr>
            <a:spLocks noGrp="1"/>
          </p:cNvSpPr>
          <p:nvPr>
            <p:ph type="title"/>
          </p:nvPr>
        </p:nvSpPr>
        <p:spPr>
          <a:xfrm>
            <a:off x="6502400" y="907657"/>
            <a:ext cx="5663320" cy="2151488"/>
          </a:xfrm>
          <a:prstGeom prst="rect">
            <a:avLst/>
          </a:prstGeom>
        </p:spPr>
        <p:txBody>
          <a:bodyPr anchor="ctr"/>
          <a:lstStyle/>
          <a:p>
            <a:r>
              <a:rPr dirty="0"/>
              <a:t>Time-Frame</a:t>
            </a:r>
          </a:p>
        </p:txBody>
      </p:sp>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image26.jpeg" descr="DWH%20photo%20014"/>
          <p:cNvPicPr>
            <a:picLocks noChangeAspect="1"/>
          </p:cNvPicPr>
          <p:nvPr/>
        </p:nvPicPr>
        <p:blipFill>
          <a:blip r:embed="rId2">
            <a:extLst/>
          </a:blip>
          <a:srcRect l="4867" t="9235" r="17386" b="22274"/>
          <a:stretch>
            <a:fillRect/>
          </a:stretch>
        </p:blipFill>
        <p:spPr>
          <a:xfrm>
            <a:off x="122110" y="972418"/>
            <a:ext cx="2958307" cy="3334050"/>
          </a:xfrm>
          <a:prstGeom prst="rect">
            <a:avLst/>
          </a:prstGeom>
          <a:ln w="12700">
            <a:miter lim="400000"/>
          </a:ln>
        </p:spPr>
      </p:pic>
      <p:sp>
        <p:nvSpPr>
          <p:cNvPr id="274" name="Shape 274"/>
          <p:cNvSpPr/>
          <p:nvPr/>
        </p:nvSpPr>
        <p:spPr>
          <a:xfrm>
            <a:off x="1747703" y="947563"/>
            <a:ext cx="10594222" cy="4027943"/>
          </a:xfrm>
          <a:custGeom>
            <a:avLst/>
            <a:gdLst/>
            <a:ahLst/>
            <a:cxnLst>
              <a:cxn ang="0">
                <a:pos x="wd2" y="hd2"/>
              </a:cxn>
              <a:cxn ang="5400000">
                <a:pos x="wd2" y="hd2"/>
              </a:cxn>
              <a:cxn ang="10800000">
                <a:pos x="wd2" y="hd2"/>
              </a:cxn>
              <a:cxn ang="16200000">
                <a:pos x="wd2" y="hd2"/>
              </a:cxn>
            </a:cxnLst>
            <a:rect l="0" t="0" r="r" b="b"/>
            <a:pathLst>
              <a:path w="21600" h="21600" extrusionOk="0">
                <a:moveTo>
                  <a:pt x="3654" y="0"/>
                </a:moveTo>
                <a:lnTo>
                  <a:pt x="21600" y="0"/>
                </a:lnTo>
                <a:lnTo>
                  <a:pt x="21600" y="21600"/>
                </a:lnTo>
                <a:lnTo>
                  <a:pt x="3654" y="21600"/>
                </a:lnTo>
                <a:lnTo>
                  <a:pt x="3654" y="9000"/>
                </a:lnTo>
                <a:lnTo>
                  <a:pt x="0" y="6090"/>
                </a:lnTo>
                <a:lnTo>
                  <a:pt x="3654" y="3600"/>
                </a:lnTo>
                <a:close/>
              </a:path>
            </a:pathLst>
          </a:custGeom>
          <a:solidFill>
            <a:srgbClr val="FFFFFF"/>
          </a:solidFill>
          <a:ln>
            <a:solidFill>
              <a:srgbClr val="000000"/>
            </a:solidFill>
            <a:miter/>
          </a:ln>
        </p:spPr>
        <p:txBody>
          <a:bodyPr lIns="50800" tIns="50800" rIns="50800" bIns="50800"/>
          <a:lstStyle/>
          <a:p>
            <a:pPr algn="l" defTabSz="914400">
              <a:defRPr sz="2400">
                <a:solidFill>
                  <a:srgbClr val="FFFFFF"/>
                </a:solidFill>
                <a:latin typeface="Arial"/>
                <a:ea typeface="Arial"/>
                <a:cs typeface="Arial"/>
                <a:sym typeface="Arial"/>
              </a:defRPr>
            </a:pPr>
            <a:endParaRPr/>
          </a:p>
        </p:txBody>
      </p:sp>
      <p:sp>
        <p:nvSpPr>
          <p:cNvPr id="275" name="Shape 275"/>
          <p:cNvSpPr/>
          <p:nvPr/>
        </p:nvSpPr>
        <p:spPr>
          <a:xfrm>
            <a:off x="3818439" y="1150218"/>
            <a:ext cx="8297202" cy="3596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just">
              <a:defRPr b="1">
                <a:solidFill>
                  <a:srgbClr val="000000"/>
                </a:solidFill>
                <a:latin typeface="+mn-lt"/>
                <a:ea typeface="+mn-ea"/>
                <a:cs typeface="+mn-cs"/>
                <a:sym typeface="Helvetica"/>
              </a:defRPr>
            </a:pPr>
            <a:r>
              <a:rPr dirty="0"/>
              <a:t>If your case involves facts that could also be criminal, be very careful not to use words such as “</a:t>
            </a:r>
            <a:r>
              <a:rPr i="1" dirty="0"/>
              <a:t>and I won’t go to the State Attorney with this…</a:t>
            </a:r>
            <a:r>
              <a:rPr dirty="0"/>
              <a:t>” as part of your negotiations.</a:t>
            </a:r>
          </a:p>
        </p:txBody>
      </p:sp>
      <p:pic>
        <p:nvPicPr>
          <p:cNvPr id="2" name="Picture 1" descr="handcuff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5610458"/>
            <a:ext cx="5486052" cy="3685941"/>
          </a:xfrm>
          <a:prstGeom prst="rect">
            <a:avLst/>
          </a:prstGeom>
        </p:spPr>
      </p:pic>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p:nvPr/>
        </p:nvSpPr>
        <p:spPr>
          <a:xfrm>
            <a:off x="321223" y="528772"/>
            <a:ext cx="12362353" cy="660180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4700">
                <a:solidFill>
                  <a:srgbClr val="FFFFFF"/>
                </a:solidFill>
              </a:defRPr>
            </a:pPr>
            <a:r>
              <a:rPr dirty="0"/>
              <a:t>SETTLEMENT AGREEMENT</a:t>
            </a:r>
          </a:p>
          <a:p>
            <a:pPr>
              <a:defRPr sz="4700">
                <a:solidFill>
                  <a:srgbClr val="FFFFFF"/>
                </a:solidFill>
              </a:defRPr>
            </a:pPr>
            <a:r>
              <a:rPr dirty="0"/>
              <a:t> </a:t>
            </a:r>
          </a:p>
          <a:p>
            <a:pPr algn="l">
              <a:defRPr sz="4700">
                <a:solidFill>
                  <a:srgbClr val="FFFFFF"/>
                </a:solidFill>
              </a:defRPr>
            </a:pPr>
            <a:endParaRPr lang="en-US" dirty="0" smtClean="0"/>
          </a:p>
          <a:p>
            <a:pPr algn="l">
              <a:defRPr sz="4700">
                <a:solidFill>
                  <a:srgbClr val="FFFFFF"/>
                </a:solidFill>
              </a:defRPr>
            </a:pPr>
            <a:endParaRPr lang="en-US" dirty="0"/>
          </a:p>
          <a:p>
            <a:pPr algn="l">
              <a:defRPr sz="4700">
                <a:solidFill>
                  <a:srgbClr val="FFFFFF"/>
                </a:solidFill>
              </a:defRPr>
            </a:pPr>
            <a:endParaRPr lang="en-US" dirty="0" smtClean="0"/>
          </a:p>
          <a:p>
            <a:pPr marL="685800" indent="-685800" algn="l">
              <a:buFont typeface="Wingdings" charset="2"/>
              <a:buChar char="Ø"/>
              <a:defRPr sz="4700">
                <a:solidFill>
                  <a:srgbClr val="FFFFFF"/>
                </a:solidFill>
              </a:defRPr>
            </a:pPr>
            <a:r>
              <a:rPr lang="en-US" dirty="0" smtClean="0"/>
              <a:t>M</a:t>
            </a:r>
            <a:r>
              <a:rPr dirty="0" smtClean="0"/>
              <a:t>ust </a:t>
            </a:r>
            <a:r>
              <a:rPr dirty="0"/>
              <a:t>be in Writing</a:t>
            </a:r>
          </a:p>
          <a:p>
            <a:pPr>
              <a:defRPr sz="4700">
                <a:solidFill>
                  <a:srgbClr val="FFFFFF"/>
                </a:solidFill>
              </a:defRPr>
            </a:pPr>
            <a:r>
              <a:rPr dirty="0"/>
              <a:t> </a:t>
            </a:r>
          </a:p>
          <a:p>
            <a:pPr algn="l">
              <a:defRPr sz="4700">
                <a:solidFill>
                  <a:srgbClr val="FFFFFF"/>
                </a:solidFill>
              </a:defRPr>
            </a:pPr>
            <a:endParaRPr lang="en-US" dirty="0" smtClean="0"/>
          </a:p>
          <a:p>
            <a:pPr marL="685800" indent="-685800" algn="l">
              <a:buFont typeface="Wingdings" charset="2"/>
              <a:buChar char="Ø"/>
              <a:defRPr sz="4700">
                <a:solidFill>
                  <a:srgbClr val="FFFFFF"/>
                </a:solidFill>
              </a:defRPr>
            </a:pPr>
            <a:r>
              <a:rPr lang="en-US" dirty="0"/>
              <a:t>S</a:t>
            </a:r>
            <a:r>
              <a:rPr dirty="0" smtClean="0"/>
              <a:t>igned </a:t>
            </a:r>
            <a:r>
              <a:rPr dirty="0"/>
              <a:t>by all </a:t>
            </a:r>
            <a:r>
              <a:rPr dirty="0" smtClean="0"/>
              <a:t>parties</a:t>
            </a:r>
            <a:endParaRPr dirty="0"/>
          </a:p>
        </p:txBody>
      </p:sp>
      <p:pic>
        <p:nvPicPr>
          <p:cNvPr id="3" name="Picture 2" descr="Mediation Settlement Agreement.2016.pdf"/>
          <p:cNvPicPr>
            <a:picLocks noChangeAspect="1"/>
          </p:cNvPicPr>
          <p:nvPr/>
        </p:nvPicPr>
        <p:blipFill>
          <a:blip r:embed="rId2">
            <a:alphaModFix/>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106688" y="2708093"/>
            <a:ext cx="5085311" cy="6580989"/>
          </a:xfrm>
          <a:prstGeom prst="rect">
            <a:avLst/>
          </a:prstGeom>
          <a:solidFill>
            <a:schemeClr val="bg1"/>
          </a:solidFill>
        </p:spPr>
      </p:pic>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ediation Settlement Agreement.2016.pdf"/>
          <p:cNvPicPr>
            <a:picLocks noChangeAspect="1"/>
          </p:cNvPicPr>
          <p:nvPr/>
        </p:nvPicPr>
        <p:blipFill>
          <a:blip r:embed="rId2">
            <a:alphaModFix/>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106688" y="2708093"/>
            <a:ext cx="5085311" cy="6580989"/>
          </a:xfrm>
          <a:prstGeom prst="rect">
            <a:avLst/>
          </a:prstGeom>
          <a:solidFill>
            <a:schemeClr val="bg1"/>
          </a:solidFill>
        </p:spPr>
      </p:pic>
      <p:grpSp>
        <p:nvGrpSpPr>
          <p:cNvPr id="285" name="Group 285"/>
          <p:cNvGrpSpPr/>
          <p:nvPr/>
        </p:nvGrpSpPr>
        <p:grpSpPr>
          <a:xfrm>
            <a:off x="385413" y="1048554"/>
            <a:ext cx="12619386" cy="5751378"/>
            <a:chOff x="345959" y="0"/>
            <a:chExt cx="11327555" cy="2480039"/>
          </a:xfrm>
        </p:grpSpPr>
        <p:pic>
          <p:nvPicPr>
            <p:cNvPr id="281" name="image26.jpeg" descr="DWH%20photo%20014"/>
            <p:cNvPicPr>
              <a:picLocks noChangeAspect="1"/>
            </p:cNvPicPr>
            <p:nvPr/>
          </p:nvPicPr>
          <p:blipFill>
            <a:blip r:embed="rId3">
              <a:extLst/>
            </a:blip>
            <a:srcRect l="4867" t="9235" r="17386" b="22274"/>
            <a:stretch>
              <a:fillRect/>
            </a:stretch>
          </p:blipFill>
          <p:spPr>
            <a:xfrm>
              <a:off x="345959" y="155596"/>
              <a:ext cx="1637342" cy="1177548"/>
            </a:xfrm>
            <a:prstGeom prst="rect">
              <a:avLst/>
            </a:prstGeom>
            <a:ln w="12700" cap="flat">
              <a:noFill/>
              <a:miter lim="400000"/>
            </a:ln>
            <a:effectLst/>
          </p:spPr>
        </p:pic>
        <p:grpSp>
          <p:nvGrpSpPr>
            <p:cNvPr id="284" name="Group 284"/>
            <p:cNvGrpSpPr/>
            <p:nvPr/>
          </p:nvGrpSpPr>
          <p:grpSpPr>
            <a:xfrm>
              <a:off x="1260228" y="0"/>
              <a:ext cx="10413286" cy="2480039"/>
              <a:chOff x="0" y="-215728"/>
              <a:chExt cx="10413285" cy="2480038"/>
            </a:xfrm>
          </p:grpSpPr>
          <p:sp>
            <p:nvSpPr>
              <p:cNvPr id="282" name="Shape 282"/>
              <p:cNvSpPr/>
              <p:nvPr/>
            </p:nvSpPr>
            <p:spPr>
              <a:xfrm>
                <a:off x="0" y="-215728"/>
                <a:ext cx="10413285" cy="1941559"/>
              </a:xfrm>
              <a:custGeom>
                <a:avLst/>
                <a:gdLst/>
                <a:ahLst/>
                <a:cxnLst>
                  <a:cxn ang="0">
                    <a:pos x="wd2" y="hd2"/>
                  </a:cxn>
                  <a:cxn ang="5400000">
                    <a:pos x="wd2" y="hd2"/>
                  </a:cxn>
                  <a:cxn ang="10800000">
                    <a:pos x="wd2" y="hd2"/>
                  </a:cxn>
                  <a:cxn ang="16200000">
                    <a:pos x="wd2" y="hd2"/>
                  </a:cxn>
                </a:cxnLst>
                <a:rect l="0" t="0" r="r" b="b"/>
                <a:pathLst>
                  <a:path w="21600" h="21600" extrusionOk="0">
                    <a:moveTo>
                      <a:pt x="3654" y="0"/>
                    </a:moveTo>
                    <a:lnTo>
                      <a:pt x="21600" y="0"/>
                    </a:lnTo>
                    <a:lnTo>
                      <a:pt x="21600" y="21600"/>
                    </a:lnTo>
                    <a:lnTo>
                      <a:pt x="3654" y="21600"/>
                    </a:lnTo>
                    <a:lnTo>
                      <a:pt x="3654" y="9000"/>
                    </a:lnTo>
                    <a:lnTo>
                      <a:pt x="0" y="6090"/>
                    </a:lnTo>
                    <a:lnTo>
                      <a:pt x="3654" y="3600"/>
                    </a:lnTo>
                    <a:close/>
                  </a:path>
                </a:pathLst>
              </a:custGeom>
              <a:solidFill>
                <a:srgbClr val="FFFFFF"/>
              </a:solidFill>
              <a:ln w="9525" cap="flat">
                <a:solidFill>
                  <a:srgbClr val="000000"/>
                </a:solidFill>
                <a:prstDash val="solid"/>
                <a:miter lim="800000"/>
              </a:ln>
              <a:effectLst/>
            </p:spPr>
            <p:txBody>
              <a:bodyPr wrap="square" lIns="50800" tIns="50800" rIns="50800" bIns="50800" numCol="1" anchor="t">
                <a:noAutofit/>
              </a:bodyPr>
              <a:lstStyle/>
              <a:p>
                <a:pPr algn="l" defTabSz="914400">
                  <a:defRPr sz="2400">
                    <a:solidFill>
                      <a:srgbClr val="FFFFFF"/>
                    </a:solidFill>
                    <a:latin typeface="Arial"/>
                    <a:ea typeface="Arial"/>
                    <a:cs typeface="Arial"/>
                    <a:sym typeface="Arial"/>
                  </a:defRPr>
                </a:pPr>
                <a:endParaRPr/>
              </a:p>
            </p:txBody>
          </p:sp>
          <p:sp>
            <p:nvSpPr>
              <p:cNvPr id="283" name="Shape 283"/>
              <p:cNvSpPr/>
              <p:nvPr/>
            </p:nvSpPr>
            <p:spPr>
              <a:xfrm>
                <a:off x="1761574" y="0"/>
                <a:ext cx="8651710" cy="22643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p>
                <a:pPr defTabSz="914400">
                  <a:defRPr sz="1200" b="1">
                    <a:solidFill>
                      <a:srgbClr val="FFFFFF"/>
                    </a:solidFill>
                    <a:latin typeface="Times New Roman"/>
                    <a:ea typeface="Times New Roman"/>
                    <a:cs typeface="Times New Roman"/>
                    <a:sym typeface="Times New Roman"/>
                  </a:defRPr>
                </a:pPr>
                <a:r>
                  <a:t>Don</a:t>
                </a:r>
                <a:r>
                  <a:rPr>
                    <a:latin typeface="Arial"/>
                    <a:ea typeface="Arial"/>
                    <a:cs typeface="Arial"/>
                    <a:sym typeface="Arial"/>
                  </a:rPr>
                  <a:t>’</a:t>
                </a:r>
                <a:r>
                  <a:t>t get sloppy at the end of the mediation.</a:t>
                </a:r>
              </a:p>
              <a:p>
                <a:pPr defTabSz="914400">
                  <a:defRPr sz="1200" b="1">
                    <a:solidFill>
                      <a:srgbClr val="FFFFFF"/>
                    </a:solidFill>
                    <a:latin typeface="Times New Roman"/>
                    <a:ea typeface="Times New Roman"/>
                    <a:cs typeface="Times New Roman"/>
                    <a:sym typeface="Times New Roman"/>
                  </a:defRPr>
                </a:pPr>
                <a:r>
                  <a:t>Carefully write/review the mediation settlement agreement </a:t>
                </a:r>
              </a:p>
              <a:p>
                <a:pPr defTabSz="914400">
                  <a:defRPr sz="1200" b="1">
                    <a:solidFill>
                      <a:srgbClr val="FFFFFF"/>
                    </a:solidFill>
                    <a:latin typeface="Times New Roman"/>
                    <a:ea typeface="Times New Roman"/>
                    <a:cs typeface="Times New Roman"/>
                    <a:sym typeface="Times New Roman"/>
                  </a:defRPr>
                </a:pPr>
                <a:r>
                  <a:t>AND GET IT SIGNED BY ALL PARTIES.</a:t>
                </a:r>
              </a:p>
              <a:p>
                <a:pPr algn="just" defTabSz="914400">
                  <a:defRPr sz="1200" b="1">
                    <a:solidFill>
                      <a:srgbClr val="FFFFFF"/>
                    </a:solidFill>
                    <a:latin typeface="Times New Roman"/>
                    <a:ea typeface="Times New Roman"/>
                    <a:cs typeface="Times New Roman"/>
                    <a:sym typeface="Times New Roman"/>
                  </a:defRPr>
                </a:pPr>
                <a:r>
                  <a:t>This is the document that you worked for all day!</a:t>
                </a:r>
              </a:p>
            </p:txBody>
          </p:sp>
        </p:grpSp>
      </p:grpSp>
      <p:sp>
        <p:nvSpPr>
          <p:cNvPr id="286" name="Shape 286"/>
          <p:cNvSpPr/>
          <p:nvPr/>
        </p:nvSpPr>
        <p:spPr>
          <a:xfrm>
            <a:off x="3687445" y="1236818"/>
            <a:ext cx="8651711" cy="418576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just">
              <a:defRPr>
                <a:solidFill>
                  <a:srgbClr val="FFFFFF"/>
                </a:solidFill>
              </a:defRPr>
            </a:pPr>
            <a:r>
              <a:rPr dirty="0">
                <a:solidFill>
                  <a:srgbClr val="000000"/>
                </a:solidFill>
              </a:rPr>
              <a:t>Don’t get </a:t>
            </a:r>
            <a:r>
              <a:rPr lang="en-US" dirty="0" smtClean="0">
                <a:solidFill>
                  <a:srgbClr val="000000"/>
                </a:solidFill>
              </a:rPr>
              <a:t>lazy </a:t>
            </a:r>
            <a:r>
              <a:rPr dirty="0" smtClean="0">
                <a:solidFill>
                  <a:srgbClr val="000000"/>
                </a:solidFill>
              </a:rPr>
              <a:t>at </a:t>
            </a:r>
            <a:r>
              <a:rPr dirty="0">
                <a:solidFill>
                  <a:srgbClr val="000000"/>
                </a:solidFill>
              </a:rPr>
              <a:t>the end of the mediation. Carefully write/review the mediation settlement agreement AND GET IT SIGNED BY ALL PARTIES.</a:t>
            </a:r>
          </a:p>
          <a:p>
            <a:pPr algn="just">
              <a:defRPr>
                <a:solidFill>
                  <a:srgbClr val="FFFFFF"/>
                </a:solidFill>
              </a:defRPr>
            </a:pPr>
            <a:endParaRPr dirty="0">
              <a:solidFill>
                <a:srgbClr val="000000"/>
              </a:solidFill>
            </a:endParaRPr>
          </a:p>
          <a:p>
            <a:pPr algn="just">
              <a:defRPr>
                <a:solidFill>
                  <a:srgbClr val="FFFFFF"/>
                </a:solidFill>
              </a:defRPr>
            </a:pPr>
            <a:r>
              <a:rPr dirty="0">
                <a:solidFill>
                  <a:srgbClr val="000000"/>
                </a:solidFill>
              </a:rPr>
              <a:t>This is the document that you worked for all day!</a:t>
            </a:r>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image26.jpeg" descr="DWH%20photo%20014"/>
          <p:cNvPicPr>
            <a:picLocks noChangeAspect="1"/>
          </p:cNvPicPr>
          <p:nvPr/>
        </p:nvPicPr>
        <p:blipFill>
          <a:blip r:embed="rId2">
            <a:extLst/>
          </a:blip>
          <a:srcRect l="4867" t="9235" r="17386" b="22274"/>
          <a:stretch>
            <a:fillRect/>
          </a:stretch>
        </p:blipFill>
        <p:spPr>
          <a:xfrm>
            <a:off x="122110" y="1683618"/>
            <a:ext cx="2958307" cy="3334050"/>
          </a:xfrm>
          <a:prstGeom prst="rect">
            <a:avLst/>
          </a:prstGeom>
          <a:ln w="12700">
            <a:miter lim="400000"/>
          </a:ln>
        </p:spPr>
      </p:pic>
      <p:sp>
        <p:nvSpPr>
          <p:cNvPr id="274" name="Shape 274"/>
          <p:cNvSpPr/>
          <p:nvPr/>
        </p:nvSpPr>
        <p:spPr>
          <a:xfrm>
            <a:off x="1747703" y="947563"/>
            <a:ext cx="10594222" cy="6977237"/>
          </a:xfrm>
          <a:custGeom>
            <a:avLst/>
            <a:gdLst/>
            <a:ahLst/>
            <a:cxnLst>
              <a:cxn ang="0">
                <a:pos x="wd2" y="hd2"/>
              </a:cxn>
              <a:cxn ang="5400000">
                <a:pos x="wd2" y="hd2"/>
              </a:cxn>
              <a:cxn ang="10800000">
                <a:pos x="wd2" y="hd2"/>
              </a:cxn>
              <a:cxn ang="16200000">
                <a:pos x="wd2" y="hd2"/>
              </a:cxn>
            </a:cxnLst>
            <a:rect l="0" t="0" r="r" b="b"/>
            <a:pathLst>
              <a:path w="21600" h="21600" extrusionOk="0">
                <a:moveTo>
                  <a:pt x="3654" y="0"/>
                </a:moveTo>
                <a:lnTo>
                  <a:pt x="21600" y="0"/>
                </a:lnTo>
                <a:lnTo>
                  <a:pt x="21600" y="21600"/>
                </a:lnTo>
                <a:lnTo>
                  <a:pt x="3654" y="21600"/>
                </a:lnTo>
                <a:lnTo>
                  <a:pt x="3654" y="9000"/>
                </a:lnTo>
                <a:lnTo>
                  <a:pt x="0" y="6090"/>
                </a:lnTo>
                <a:lnTo>
                  <a:pt x="3654" y="3600"/>
                </a:lnTo>
                <a:close/>
              </a:path>
            </a:pathLst>
          </a:custGeom>
          <a:solidFill>
            <a:srgbClr val="FFFFFF"/>
          </a:solidFill>
          <a:ln>
            <a:solidFill>
              <a:srgbClr val="000000"/>
            </a:solidFill>
            <a:miter/>
          </a:ln>
        </p:spPr>
        <p:txBody>
          <a:bodyPr lIns="50800" tIns="50800" rIns="50800" bIns="50800"/>
          <a:lstStyle/>
          <a:p>
            <a:pPr algn="l" defTabSz="914400">
              <a:defRPr sz="2400">
                <a:solidFill>
                  <a:srgbClr val="FFFFFF"/>
                </a:solidFill>
                <a:latin typeface="Arial"/>
                <a:ea typeface="Arial"/>
                <a:cs typeface="Arial"/>
                <a:sym typeface="Arial"/>
              </a:defRPr>
            </a:pPr>
            <a:endParaRPr/>
          </a:p>
        </p:txBody>
      </p:sp>
      <p:sp>
        <p:nvSpPr>
          <p:cNvPr id="275" name="Shape 275"/>
          <p:cNvSpPr/>
          <p:nvPr/>
        </p:nvSpPr>
        <p:spPr>
          <a:xfrm>
            <a:off x="3818439" y="1150218"/>
            <a:ext cx="8297202" cy="652486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just">
              <a:defRPr b="1">
                <a:solidFill>
                  <a:srgbClr val="000000"/>
                </a:solidFill>
                <a:latin typeface="+mn-lt"/>
                <a:ea typeface="+mn-ea"/>
                <a:cs typeface="+mn-cs"/>
                <a:sym typeface="Helvetica"/>
              </a:defRPr>
            </a:pPr>
            <a:r>
              <a:rPr lang="en-US" dirty="0" smtClean="0"/>
              <a:t>Your job is to resolve issues so your company can continue production without distraction from malcontent employees or the expense and disruption of litigation.</a:t>
            </a:r>
          </a:p>
          <a:p>
            <a:pPr algn="just">
              <a:defRPr b="1">
                <a:solidFill>
                  <a:srgbClr val="000000"/>
                </a:solidFill>
                <a:latin typeface="+mn-lt"/>
                <a:ea typeface="+mn-ea"/>
                <a:cs typeface="+mn-cs"/>
                <a:sym typeface="Helvetica"/>
              </a:defRPr>
            </a:pPr>
            <a:endParaRPr lang="en-US" dirty="0"/>
          </a:p>
          <a:p>
            <a:pPr algn="just">
              <a:defRPr b="1">
                <a:solidFill>
                  <a:srgbClr val="000000"/>
                </a:solidFill>
                <a:latin typeface="+mn-lt"/>
                <a:ea typeface="+mn-ea"/>
                <a:cs typeface="+mn-cs"/>
                <a:sym typeface="Helvetica"/>
              </a:defRPr>
            </a:pPr>
            <a:r>
              <a:rPr lang="en-US" dirty="0" smtClean="0"/>
              <a:t>Mediation is a powerful and versatile tool that when properly done can resolve most issues before they go to trial.</a:t>
            </a:r>
            <a:endParaRPr dirty="0"/>
          </a:p>
        </p:txBody>
      </p:sp>
    </p:spTree>
    <p:extLst>
      <p:ext uri="{BB962C8B-B14F-4D97-AF65-F5344CB8AC3E}">
        <p14:creationId xmlns:p14="http://schemas.microsoft.com/office/powerpoint/2010/main" val="1783904339"/>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title"/>
          </p:nvPr>
        </p:nvSpPr>
        <p:spPr>
          <a:xfrm>
            <a:off x="476954" y="777339"/>
            <a:ext cx="5334000" cy="1960256"/>
          </a:xfrm>
          <a:prstGeom prst="rect">
            <a:avLst/>
          </a:prstGeom>
        </p:spPr>
        <p:txBody>
          <a:bodyPr/>
          <a:lstStyle>
            <a:lvl1pPr defTabSz="560830">
              <a:defRPr sz="5100"/>
            </a:lvl1pPr>
          </a:lstStyle>
          <a:p>
            <a:r>
              <a:t>But employees are diverse...</a:t>
            </a:r>
          </a:p>
        </p:txBody>
      </p:sp>
      <p:pic>
        <p:nvPicPr>
          <p:cNvPr id="138" name="image10.jpeg"/>
          <p:cNvPicPr>
            <a:picLocks noChangeAspect="1"/>
          </p:cNvPicPr>
          <p:nvPr/>
        </p:nvPicPr>
        <p:blipFill>
          <a:blip r:embed="rId2">
            <a:extLst/>
          </a:blip>
          <a:stretch>
            <a:fillRect/>
          </a:stretch>
        </p:blipFill>
        <p:spPr>
          <a:xfrm>
            <a:off x="-22804" y="7226752"/>
            <a:ext cx="3869978" cy="2526848"/>
          </a:xfrm>
          <a:prstGeom prst="rect">
            <a:avLst/>
          </a:prstGeom>
          <a:ln w="12700">
            <a:miter lim="400000"/>
          </a:ln>
        </p:spPr>
      </p:pic>
      <p:pic>
        <p:nvPicPr>
          <p:cNvPr id="139" name="image11.jpeg"/>
          <p:cNvPicPr>
            <a:picLocks noChangeAspect="1"/>
          </p:cNvPicPr>
          <p:nvPr/>
        </p:nvPicPr>
        <p:blipFill>
          <a:blip r:embed="rId3">
            <a:extLst/>
          </a:blip>
          <a:stretch>
            <a:fillRect/>
          </a:stretch>
        </p:blipFill>
        <p:spPr>
          <a:xfrm>
            <a:off x="9966465" y="448581"/>
            <a:ext cx="2415569" cy="3214435"/>
          </a:xfrm>
          <a:prstGeom prst="rect">
            <a:avLst/>
          </a:prstGeom>
          <a:ln w="12700">
            <a:miter lim="400000"/>
          </a:ln>
        </p:spPr>
      </p:pic>
      <p:pic>
        <p:nvPicPr>
          <p:cNvPr id="140" name="image12.jpeg" descr="Macintosh HD:Users:DavidMacAir:Downloads:asianbusinesswoman.jpg"/>
          <p:cNvPicPr>
            <a:picLocks noChangeAspect="1"/>
          </p:cNvPicPr>
          <p:nvPr/>
        </p:nvPicPr>
        <p:blipFill>
          <a:blip r:embed="rId4">
            <a:extLst/>
          </a:blip>
          <a:stretch>
            <a:fillRect/>
          </a:stretch>
        </p:blipFill>
        <p:spPr>
          <a:xfrm>
            <a:off x="10537700" y="5754733"/>
            <a:ext cx="2241215" cy="3443525"/>
          </a:xfrm>
          <a:prstGeom prst="rect">
            <a:avLst/>
          </a:prstGeom>
          <a:ln w="12700">
            <a:miter lim="400000"/>
          </a:ln>
        </p:spPr>
      </p:pic>
      <p:pic>
        <p:nvPicPr>
          <p:cNvPr id="141" name="image13.jpeg"/>
          <p:cNvPicPr>
            <a:picLocks noChangeAspect="1"/>
          </p:cNvPicPr>
          <p:nvPr/>
        </p:nvPicPr>
        <p:blipFill>
          <a:blip r:embed="rId5">
            <a:extLst/>
          </a:blip>
          <a:stretch>
            <a:fillRect/>
          </a:stretch>
        </p:blipFill>
        <p:spPr>
          <a:xfrm>
            <a:off x="382749" y="4463305"/>
            <a:ext cx="3138087" cy="2582856"/>
          </a:xfrm>
          <a:prstGeom prst="rect">
            <a:avLst/>
          </a:prstGeom>
          <a:ln w="12700">
            <a:miter lim="400000"/>
          </a:ln>
        </p:spPr>
      </p:pic>
      <p:pic>
        <p:nvPicPr>
          <p:cNvPr id="142" name="image14.jpeg" descr="Macintosh HD:Users:DavidMacAir:Downloads:QirA1.jpg"/>
          <p:cNvPicPr>
            <a:picLocks noChangeAspect="1"/>
          </p:cNvPicPr>
          <p:nvPr/>
        </p:nvPicPr>
        <p:blipFill>
          <a:blip r:embed="rId6">
            <a:extLst/>
          </a:blip>
          <a:stretch>
            <a:fillRect/>
          </a:stretch>
        </p:blipFill>
        <p:spPr>
          <a:xfrm>
            <a:off x="7926954" y="4549553"/>
            <a:ext cx="2050227" cy="2410361"/>
          </a:xfrm>
          <a:prstGeom prst="rect">
            <a:avLst/>
          </a:prstGeom>
          <a:ln w="12700">
            <a:miter lim="400000"/>
          </a:ln>
        </p:spPr>
      </p:pic>
      <p:pic>
        <p:nvPicPr>
          <p:cNvPr id="143" name="image15.jpeg"/>
          <p:cNvPicPr>
            <a:picLocks noChangeAspect="1"/>
          </p:cNvPicPr>
          <p:nvPr/>
        </p:nvPicPr>
        <p:blipFill>
          <a:blip r:embed="rId7">
            <a:extLst/>
          </a:blip>
          <a:stretch>
            <a:fillRect/>
          </a:stretch>
        </p:blipFill>
        <p:spPr>
          <a:xfrm>
            <a:off x="4362045" y="3500868"/>
            <a:ext cx="2241215" cy="2748856"/>
          </a:xfrm>
          <a:prstGeom prst="rect">
            <a:avLst/>
          </a:prstGeom>
          <a:ln w="12700">
            <a:miter lim="400000"/>
          </a:ln>
        </p:spPr>
      </p:pic>
      <p:pic>
        <p:nvPicPr>
          <p:cNvPr id="144" name="image16.jpeg"/>
          <p:cNvPicPr>
            <a:picLocks noChangeAspect="1"/>
          </p:cNvPicPr>
          <p:nvPr/>
        </p:nvPicPr>
        <p:blipFill>
          <a:blip r:embed="rId8">
            <a:extLst/>
          </a:blip>
          <a:stretch>
            <a:fillRect/>
          </a:stretch>
        </p:blipFill>
        <p:spPr>
          <a:xfrm>
            <a:off x="3847174" y="7226752"/>
            <a:ext cx="6466652" cy="2526848"/>
          </a:xfrm>
          <a:prstGeom prst="rect">
            <a:avLst/>
          </a:prstGeom>
          <a:ln w="12700">
            <a:miter lim="400000"/>
          </a:ln>
        </p:spPr>
      </p:pic>
      <p:pic>
        <p:nvPicPr>
          <p:cNvPr id="145" name="image17.jpeg" descr="Macintosh HD:Users:DavidMacAir:Downloads:gay-celebrities-who-are-married-to-same-sex-partners-u2.jpg"/>
          <p:cNvPicPr>
            <a:picLocks noChangeAspect="1"/>
          </p:cNvPicPr>
          <p:nvPr/>
        </p:nvPicPr>
        <p:blipFill>
          <a:blip r:embed="rId9">
            <a:extLst/>
          </a:blip>
          <a:stretch>
            <a:fillRect/>
          </a:stretch>
        </p:blipFill>
        <p:spPr>
          <a:xfrm>
            <a:off x="6354720" y="403086"/>
            <a:ext cx="3067979" cy="3692690"/>
          </a:xfrm>
          <a:prstGeom prst="rect">
            <a:avLst/>
          </a:prstGeom>
          <a:ln w="12700">
            <a:miter lim="400000"/>
          </a:ln>
        </p:spPr>
      </p:pic>
      <p:pic>
        <p:nvPicPr>
          <p:cNvPr id="146" name="image18.jpeg" descr="Macintosh HD:Users:DavidMacAir:Downloads:Movie-Crossdressers-Mrs-Doubtfire.jpg"/>
          <p:cNvPicPr>
            <a:picLocks noChangeAspect="1"/>
          </p:cNvPicPr>
          <p:nvPr/>
        </p:nvPicPr>
        <p:blipFill>
          <a:blip r:embed="rId10">
            <a:extLst/>
          </a:blip>
          <a:stretch>
            <a:fillRect/>
          </a:stretch>
        </p:blipFill>
        <p:spPr>
          <a:xfrm>
            <a:off x="4693099" y="4978897"/>
            <a:ext cx="4541300" cy="4750631"/>
          </a:xfrm>
          <a:prstGeom prst="rect">
            <a:avLst/>
          </a:prstGeom>
          <a:ln w="12700">
            <a:miter lim="400000"/>
          </a:ln>
        </p:spPr>
      </p:pic>
      <p:pic>
        <p:nvPicPr>
          <p:cNvPr id="147" name="image19.jpeg" descr="Macintosh HD:Users:DavidMacAir:Downloads:1MASH.jpg"/>
          <p:cNvPicPr>
            <a:picLocks noChangeAspect="1"/>
          </p:cNvPicPr>
          <p:nvPr/>
        </p:nvPicPr>
        <p:blipFill>
          <a:blip r:embed="rId11">
            <a:extLst/>
          </a:blip>
          <a:stretch>
            <a:fillRect/>
          </a:stretch>
        </p:blipFill>
        <p:spPr>
          <a:xfrm>
            <a:off x="810476" y="3454848"/>
            <a:ext cx="4666956" cy="499842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1000"/>
                                  </p:stCondLst>
                                  <p:iterate>
                                    <p:tmAbs val="0"/>
                                  </p:iterate>
                                  <p:childTnLst>
                                    <p:set>
                                      <p:cBhvr>
                                        <p:cTn id="6" fill="hold"/>
                                        <p:tgtEl>
                                          <p:spTgt spid="138"/>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2" nodeType="afterEffect">
                                  <p:stCondLst>
                                    <p:cond delay="0"/>
                                  </p:stCondLst>
                                  <p:iterate>
                                    <p:tmAbs val="0"/>
                                  </p:iterate>
                                  <p:childTnLst>
                                    <p:set>
                                      <p:cBhvr>
                                        <p:cTn id="9" fill="hold"/>
                                        <p:tgtEl>
                                          <p:spTgt spid="14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3" nodeType="afterEffect">
                                  <p:stCondLst>
                                    <p:cond delay="0"/>
                                  </p:stCondLst>
                                  <p:iterate>
                                    <p:tmAbs val="0"/>
                                  </p:iterate>
                                  <p:childTnLst>
                                    <p:set>
                                      <p:cBhvr>
                                        <p:cTn id="12" fill="hold"/>
                                        <p:tgtEl>
                                          <p:spTgt spid="14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4" nodeType="afterEffect">
                                  <p:stCondLst>
                                    <p:cond delay="0"/>
                                  </p:stCondLst>
                                  <p:iterate>
                                    <p:tmAbs val="0"/>
                                  </p:iterate>
                                  <p:childTnLst>
                                    <p:set>
                                      <p:cBhvr>
                                        <p:cTn id="15" fill="hold"/>
                                        <p:tgtEl>
                                          <p:spTgt spid="142"/>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5" nodeType="afterEffect">
                                  <p:stCondLst>
                                    <p:cond delay="0"/>
                                  </p:stCondLst>
                                  <p:iterate>
                                    <p:tmAbs val="0"/>
                                  </p:iterate>
                                  <p:childTnLst>
                                    <p:set>
                                      <p:cBhvr>
                                        <p:cTn id="18" fill="hold"/>
                                        <p:tgtEl>
                                          <p:spTgt spid="143"/>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6" nodeType="afterEffect">
                                  <p:stCondLst>
                                    <p:cond delay="0"/>
                                  </p:stCondLst>
                                  <p:iterate>
                                    <p:tmAbs val="0"/>
                                  </p:iterate>
                                  <p:childTnLst>
                                    <p:set>
                                      <p:cBhvr>
                                        <p:cTn id="21" fill="hold"/>
                                        <p:tgtEl>
                                          <p:spTgt spid="141"/>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7" nodeType="afterEffect">
                                  <p:stCondLst>
                                    <p:cond delay="0"/>
                                  </p:stCondLst>
                                  <p:iterate>
                                    <p:tmAbs val="0"/>
                                  </p:iterate>
                                  <p:childTnLst>
                                    <p:set>
                                      <p:cBhvr>
                                        <p:cTn id="24" fill="hold"/>
                                        <p:tgtEl>
                                          <p:spTgt spid="139"/>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8" nodeType="afterEffect">
                                  <p:stCondLst>
                                    <p:cond delay="1000"/>
                                  </p:stCondLst>
                                  <p:iterate>
                                    <p:tmAbs val="0"/>
                                  </p:iterate>
                                  <p:childTnLst>
                                    <p:set>
                                      <p:cBhvr>
                                        <p:cTn id="27" fill="hold"/>
                                        <p:tgtEl>
                                          <p:spTgt spid="145"/>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grpId="9" nodeType="afterEffect">
                                  <p:stCondLst>
                                    <p:cond delay="1500"/>
                                  </p:stCondLst>
                                  <p:iterate>
                                    <p:tmAbs val="0"/>
                                  </p:iterate>
                                  <p:childTnLst>
                                    <p:set>
                                      <p:cBhvr>
                                        <p:cTn id="30" fill="hold"/>
                                        <p:tgtEl>
                                          <p:spTgt spid="146"/>
                                        </p:tgtEl>
                                        <p:attrNameLst>
                                          <p:attrName>style.visibility</p:attrName>
                                        </p:attrNameLst>
                                      </p:cBhvr>
                                      <p:to>
                                        <p:strVal val="visible"/>
                                      </p:to>
                                    </p:set>
                                  </p:childTnLst>
                                </p:cTn>
                              </p:par>
                            </p:childTnLst>
                          </p:cTn>
                        </p:par>
                        <p:par>
                          <p:cTn id="31" fill="hold">
                            <p:stCondLst>
                              <p:cond delay="3500"/>
                            </p:stCondLst>
                            <p:childTnLst>
                              <p:par>
                                <p:cTn id="32" presetID="9" presetClass="entr" fill="hold" grpId="10" nodeType="afterEffect">
                                  <p:stCondLst>
                                    <p:cond delay="1500"/>
                                  </p:stCondLst>
                                  <p:iterate>
                                    <p:tmAbs val="0"/>
                                  </p:iterate>
                                  <p:childTnLst>
                                    <p:set>
                                      <p:cBhvr>
                                        <p:cTn id="33" fill="hold"/>
                                        <p:tgtEl>
                                          <p:spTgt spid="147"/>
                                        </p:tgtEl>
                                        <p:attrNameLst>
                                          <p:attrName>style.visibility</p:attrName>
                                        </p:attrNameLst>
                                      </p:cBhvr>
                                      <p:to>
                                        <p:strVal val="visible"/>
                                      </p:to>
                                    </p:set>
                                    <p:animEffect transition="in" filter="dissolv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1" animBg="1" advAuto="0"/>
      <p:bldP spid="139" grpId="7" animBg="1" advAuto="0"/>
      <p:bldP spid="140" grpId="3" animBg="1" advAuto="0"/>
      <p:bldP spid="141" grpId="6" animBg="1" advAuto="0"/>
      <p:bldP spid="142" grpId="4" animBg="1" advAuto="0"/>
      <p:bldP spid="143" grpId="5" animBg="1" advAuto="0"/>
      <p:bldP spid="144" grpId="2" animBg="1" advAuto="0"/>
      <p:bldP spid="145" grpId="8" animBg="1" advAuto="0"/>
      <p:bldP spid="146" grpId="9" animBg="1" advAuto="0"/>
      <p:bldP spid="147" grpId="10"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ctrTitle"/>
          </p:nvPr>
        </p:nvSpPr>
        <p:spPr>
          <a:xfrm>
            <a:off x="1269999" y="194646"/>
            <a:ext cx="10464802" cy="1776412"/>
          </a:xfrm>
          <a:prstGeom prst="rect">
            <a:avLst/>
          </a:prstGeom>
        </p:spPr>
        <p:txBody>
          <a:bodyPr/>
          <a:lstStyle/>
          <a:p>
            <a:r>
              <a:t>For More Information</a:t>
            </a:r>
          </a:p>
        </p:txBody>
      </p:sp>
      <p:sp>
        <p:nvSpPr>
          <p:cNvPr id="295" name="Shape 295"/>
          <p:cNvSpPr>
            <a:spLocks noGrp="1"/>
          </p:cNvSpPr>
          <p:nvPr>
            <p:ph type="subTitle" sz="quarter" idx="1"/>
          </p:nvPr>
        </p:nvSpPr>
        <p:spPr>
          <a:xfrm>
            <a:off x="733225" y="3175535"/>
            <a:ext cx="5665642" cy="1815865"/>
          </a:xfrm>
          <a:prstGeom prst="rect">
            <a:avLst/>
          </a:prstGeom>
        </p:spPr>
        <p:txBody>
          <a:bodyPr>
            <a:noAutofit/>
          </a:bodyPr>
          <a:lstStyle>
            <a:lvl1pPr defTabSz="560831">
              <a:defRPr sz="3072"/>
            </a:lvl1pPr>
          </a:lstStyle>
          <a:p>
            <a:r>
              <a:rPr lang="en-US" sz="6600" dirty="0" smtClean="0"/>
              <a:t>Just ask!</a:t>
            </a:r>
            <a:endParaRPr sz="6600" dirty="0"/>
          </a:p>
        </p:txBody>
      </p:sp>
      <p:sp>
        <p:nvSpPr>
          <p:cNvPr id="296" name="Shape 296"/>
          <p:cNvSpPr/>
          <p:nvPr/>
        </p:nvSpPr>
        <p:spPr>
          <a:xfrm>
            <a:off x="684119" y="5543734"/>
            <a:ext cx="5714748" cy="10259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4000" b="1">
                <a:solidFill>
                  <a:srgbClr val="FFFFFF"/>
                </a:solidFill>
                <a:latin typeface="+mn-lt"/>
                <a:ea typeface="+mn-ea"/>
                <a:cs typeface="+mn-cs"/>
                <a:sym typeface="Helvetica"/>
              </a:defRPr>
            </a:lvl1pPr>
          </a:lstStyle>
          <a:p>
            <a:r>
              <a:rPr sz="6000" dirty="0"/>
              <a:t>(850) 287-0035</a:t>
            </a:r>
          </a:p>
        </p:txBody>
      </p:sp>
      <p:sp>
        <p:nvSpPr>
          <p:cNvPr id="297" name="Shape 297"/>
          <p:cNvSpPr/>
          <p:nvPr/>
        </p:nvSpPr>
        <p:spPr>
          <a:xfrm>
            <a:off x="684119" y="8669278"/>
            <a:ext cx="11636561" cy="711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4000" b="1" u="sng">
                <a:solidFill>
                  <a:srgbClr val="FFFFFF"/>
                </a:solidFill>
                <a:uFill>
                  <a:solidFill>
                    <a:srgbClr val="0000FF"/>
                  </a:solidFill>
                </a:uFill>
                <a:latin typeface="+mn-lt"/>
                <a:ea typeface="+mn-ea"/>
                <a:cs typeface="+mn-cs"/>
                <a:sym typeface="Helvetica"/>
                <a:hlinkClick r:id="rId2"/>
              </a:defRPr>
            </a:lvl1pPr>
          </a:lstStyle>
          <a:p>
            <a:pPr>
              <a:defRPr u="none">
                <a:uFillTx/>
              </a:defRPr>
            </a:pPr>
            <a:r>
              <a:rPr u="none" dirty="0">
                <a:solidFill>
                  <a:schemeClr val="bg1"/>
                </a:solidFill>
                <a:uFill>
                  <a:solidFill>
                    <a:srgbClr val="0000FF"/>
                  </a:solidFill>
                </a:uFill>
                <a:hlinkClick r:id="rId2"/>
              </a:rPr>
              <a:t>HIERS@DAVIDSONHIERSLAW.COM</a:t>
            </a:r>
          </a:p>
        </p:txBody>
      </p:sp>
      <p:pic>
        <p:nvPicPr>
          <p:cNvPr id="298" name="image8.png"/>
          <p:cNvPicPr>
            <a:picLocks noChangeAspect="1"/>
          </p:cNvPicPr>
          <p:nvPr/>
        </p:nvPicPr>
        <p:blipFill>
          <a:blip r:embed="rId3">
            <a:extLst/>
          </a:blip>
          <a:stretch>
            <a:fillRect/>
          </a:stretch>
        </p:blipFill>
        <p:spPr>
          <a:xfrm>
            <a:off x="6992927" y="2648301"/>
            <a:ext cx="5121297" cy="5790865"/>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p:cNvSpPr>
          <p:nvPr>
            <p:ph type="ctrTitle"/>
          </p:nvPr>
        </p:nvSpPr>
        <p:spPr>
          <a:xfrm>
            <a:off x="3558570" y="1792835"/>
            <a:ext cx="5887660" cy="2549777"/>
          </a:xfrm>
          <a:prstGeom prst="rect">
            <a:avLst/>
          </a:prstGeom>
        </p:spPr>
        <p:txBody>
          <a:bodyPr/>
          <a:lstStyle>
            <a:lvl1pPr defTabSz="420623">
              <a:defRPr sz="6700"/>
            </a:lvl1pPr>
          </a:lstStyle>
          <a:p>
            <a:r>
              <a:t>Laws are complicated.</a:t>
            </a:r>
          </a:p>
        </p:txBody>
      </p:sp>
      <p:sp>
        <p:nvSpPr>
          <p:cNvPr id="150" name="Shape 150"/>
          <p:cNvSpPr>
            <a:spLocks noGrp="1"/>
          </p:cNvSpPr>
          <p:nvPr>
            <p:ph type="subTitle" sz="quarter" idx="1"/>
          </p:nvPr>
        </p:nvSpPr>
        <p:spPr>
          <a:xfrm>
            <a:off x="1944967" y="4232937"/>
            <a:ext cx="1659531" cy="639415"/>
          </a:xfrm>
          <a:prstGeom prst="rect">
            <a:avLst/>
          </a:prstGeom>
        </p:spPr>
        <p:txBody>
          <a:bodyPr/>
          <a:lstStyle/>
          <a:p>
            <a:r>
              <a:t>FMLA</a:t>
            </a:r>
          </a:p>
        </p:txBody>
      </p:sp>
      <p:sp>
        <p:nvSpPr>
          <p:cNvPr id="151" name="Shape 151"/>
          <p:cNvSpPr/>
          <p:nvPr/>
        </p:nvSpPr>
        <p:spPr>
          <a:xfrm>
            <a:off x="5648072" y="5130339"/>
            <a:ext cx="1997015" cy="584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defRPr sz="3200">
                <a:solidFill>
                  <a:srgbClr val="FFFFFF"/>
                </a:solidFill>
              </a:defRPr>
            </a:lvl1pPr>
          </a:lstStyle>
          <a:p>
            <a:r>
              <a:t>TITLE VII</a:t>
            </a:r>
          </a:p>
        </p:txBody>
      </p:sp>
      <p:sp>
        <p:nvSpPr>
          <p:cNvPr id="152" name="Shape 152"/>
          <p:cNvSpPr/>
          <p:nvPr/>
        </p:nvSpPr>
        <p:spPr>
          <a:xfrm>
            <a:off x="8593389" y="5590545"/>
            <a:ext cx="4144642" cy="571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defTabSz="578358">
              <a:defRPr sz="3100">
                <a:solidFill>
                  <a:srgbClr val="FFFFFF"/>
                </a:solidFill>
              </a:defRPr>
            </a:lvl1pPr>
          </a:lstStyle>
          <a:p>
            <a:r>
              <a:t>Gender Discrimination</a:t>
            </a:r>
          </a:p>
        </p:txBody>
      </p:sp>
      <p:sp>
        <p:nvSpPr>
          <p:cNvPr id="153" name="Shape 153"/>
          <p:cNvSpPr/>
          <p:nvPr/>
        </p:nvSpPr>
        <p:spPr>
          <a:xfrm>
            <a:off x="7933760" y="3343210"/>
            <a:ext cx="5463900" cy="584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defRPr sz="3200">
                <a:solidFill>
                  <a:srgbClr val="FFFFFF"/>
                </a:solidFill>
              </a:defRPr>
            </a:lvl1pPr>
          </a:lstStyle>
          <a:p>
            <a:r>
              <a:t>Wage and Hour</a:t>
            </a:r>
          </a:p>
        </p:txBody>
      </p:sp>
      <p:sp>
        <p:nvSpPr>
          <p:cNvPr id="154" name="Shape 154"/>
          <p:cNvSpPr/>
          <p:nvPr/>
        </p:nvSpPr>
        <p:spPr>
          <a:xfrm>
            <a:off x="5893513" y="1195580"/>
            <a:ext cx="6721795" cy="584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defRPr sz="3200">
                <a:solidFill>
                  <a:srgbClr val="FFFFFF"/>
                </a:solidFill>
              </a:defRPr>
            </a:lvl1pPr>
          </a:lstStyle>
          <a:p>
            <a:r>
              <a:t>Hostile Work Environment</a:t>
            </a:r>
          </a:p>
        </p:txBody>
      </p:sp>
      <p:sp>
        <p:nvSpPr>
          <p:cNvPr id="155" name="Shape 155"/>
          <p:cNvSpPr/>
          <p:nvPr/>
        </p:nvSpPr>
        <p:spPr>
          <a:xfrm>
            <a:off x="1997107" y="1203250"/>
            <a:ext cx="4666209" cy="584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defRPr sz="3200">
                <a:solidFill>
                  <a:srgbClr val="FFFFFF"/>
                </a:solidFill>
              </a:defRPr>
            </a:lvl1pPr>
          </a:lstStyle>
          <a:p>
            <a:r>
              <a:t>Retaliation</a:t>
            </a:r>
          </a:p>
        </p:txBody>
      </p:sp>
      <p:sp>
        <p:nvSpPr>
          <p:cNvPr id="156" name="Shape 156"/>
          <p:cNvSpPr/>
          <p:nvPr/>
        </p:nvSpPr>
        <p:spPr>
          <a:xfrm>
            <a:off x="5417966" y="8025291"/>
            <a:ext cx="5463898" cy="584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defRPr sz="3200">
                <a:solidFill>
                  <a:srgbClr val="FFFFFF"/>
                </a:solidFill>
              </a:defRPr>
            </a:lvl1pPr>
          </a:lstStyle>
          <a:p>
            <a:r>
              <a:t>Racial Discrimination</a:t>
            </a:r>
          </a:p>
        </p:txBody>
      </p:sp>
      <p:sp>
        <p:nvSpPr>
          <p:cNvPr id="157" name="Shape 157"/>
          <p:cNvSpPr/>
          <p:nvPr/>
        </p:nvSpPr>
        <p:spPr>
          <a:xfrm>
            <a:off x="7304813" y="6963491"/>
            <a:ext cx="5463899" cy="584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defRPr sz="3200">
                <a:solidFill>
                  <a:srgbClr val="FFFFFF"/>
                </a:solidFill>
              </a:defRPr>
            </a:lvl1pPr>
          </a:lstStyle>
          <a:p>
            <a:r>
              <a:t>Age Discrimination</a:t>
            </a:r>
          </a:p>
        </p:txBody>
      </p:sp>
      <p:sp>
        <p:nvSpPr>
          <p:cNvPr id="158" name="Shape 158"/>
          <p:cNvSpPr/>
          <p:nvPr/>
        </p:nvSpPr>
        <p:spPr>
          <a:xfrm>
            <a:off x="325027" y="5901691"/>
            <a:ext cx="5985465" cy="584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defRPr sz="3200">
                <a:solidFill>
                  <a:srgbClr val="FFFFFF"/>
                </a:solidFill>
              </a:defRPr>
            </a:lvl1pPr>
          </a:lstStyle>
          <a:p>
            <a:r>
              <a:t>Sexual or Gender Stereotyping</a:t>
            </a:r>
          </a:p>
        </p:txBody>
      </p:sp>
      <p:sp>
        <p:nvSpPr>
          <p:cNvPr id="159" name="Shape 159"/>
          <p:cNvSpPr/>
          <p:nvPr/>
        </p:nvSpPr>
        <p:spPr>
          <a:xfrm>
            <a:off x="-380623" y="2499496"/>
            <a:ext cx="5463900" cy="584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defRPr sz="3200">
                <a:solidFill>
                  <a:srgbClr val="FFFFFF"/>
                </a:solidFill>
              </a:defRPr>
            </a:lvl1pPr>
          </a:lstStyle>
          <a:p>
            <a:r>
              <a:t>Whistle Blower</a:t>
            </a:r>
          </a:p>
        </p:txBody>
      </p:sp>
      <p:sp>
        <p:nvSpPr>
          <p:cNvPr id="160" name="Shape 160"/>
          <p:cNvSpPr/>
          <p:nvPr/>
        </p:nvSpPr>
        <p:spPr>
          <a:xfrm>
            <a:off x="969314" y="6963491"/>
            <a:ext cx="5463900" cy="584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defRPr sz="3200">
                <a:solidFill>
                  <a:srgbClr val="FFFFFF"/>
                </a:solidFill>
              </a:defRPr>
            </a:lvl1pPr>
          </a:lstStyle>
          <a:p>
            <a:r>
              <a:t>Libel &amp; Slander</a:t>
            </a:r>
          </a:p>
        </p:txBody>
      </p:sp>
      <p:sp>
        <p:nvSpPr>
          <p:cNvPr id="161" name="Shape 161"/>
          <p:cNvSpPr/>
          <p:nvPr/>
        </p:nvSpPr>
        <p:spPr>
          <a:xfrm>
            <a:off x="3055581" y="8025291"/>
            <a:ext cx="2856066" cy="584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lvl1pPr>
              <a:defRPr sz="3200">
                <a:solidFill>
                  <a:srgbClr val="FFFFFF"/>
                </a:solidFill>
              </a:defRPr>
            </a:lvl1pPr>
          </a:lstStyle>
          <a:p>
            <a:r>
              <a:t>Assault</a:t>
            </a:r>
          </a:p>
        </p:txBody>
      </p:sp>
      <p:sp>
        <p:nvSpPr>
          <p:cNvPr id="162" name="Shape 162"/>
          <p:cNvSpPr/>
          <p:nvPr/>
        </p:nvSpPr>
        <p:spPr>
          <a:xfrm>
            <a:off x="3806333" y="4913437"/>
            <a:ext cx="1096366" cy="6756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FFFF"/>
                </a:solidFill>
              </a:defRPr>
            </a:lvl1pPr>
          </a:lstStyle>
          <a:p>
            <a:r>
              <a:t>ADA</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1000"/>
                                  </p:stCondLst>
                                  <p:iterate>
                                    <p:tmAbs val="0"/>
                                  </p:iterate>
                                  <p:childTnLst>
                                    <p:set>
                                      <p:cBhvr>
                                        <p:cTn id="6" fill="hold"/>
                                        <p:tgtEl>
                                          <p:spTgt spid="151"/>
                                        </p:tgtEl>
                                        <p:attrNameLst>
                                          <p:attrName>style.visibility</p:attrName>
                                        </p:attrNameLst>
                                      </p:cBhvr>
                                      <p:to>
                                        <p:strVal val="visible"/>
                                      </p:to>
                                    </p:set>
                                    <p:animEffect transition="in" filter="wipe(left)">
                                      <p:cBhvr>
                                        <p:cTn id="7" dur="500"/>
                                        <p:tgtEl>
                                          <p:spTgt spid="151"/>
                                        </p:tgtEl>
                                      </p:cBhvr>
                                    </p:animEffect>
                                  </p:childTnLst>
                                </p:cTn>
                              </p:par>
                            </p:childTnLst>
                          </p:cTn>
                        </p:par>
                        <p:par>
                          <p:cTn id="8" fill="hold">
                            <p:stCondLst>
                              <p:cond delay="1500"/>
                            </p:stCondLst>
                            <p:childTnLst>
                              <p:par>
                                <p:cTn id="9" presetID="22" presetClass="entr" presetSubtype="8" fill="hold" grpId="2" nodeType="afterEffect">
                                  <p:stCondLst>
                                    <p:cond delay="0"/>
                                  </p:stCondLst>
                                  <p:iterate>
                                    <p:tmAbs val="0"/>
                                  </p:iterate>
                                  <p:childTnLst>
                                    <p:set>
                                      <p:cBhvr>
                                        <p:cTn id="10" fill="hold"/>
                                        <p:tgtEl>
                                          <p:spTgt spid="162"/>
                                        </p:tgtEl>
                                        <p:attrNameLst>
                                          <p:attrName>style.visibility</p:attrName>
                                        </p:attrNameLst>
                                      </p:cBhvr>
                                      <p:to>
                                        <p:strVal val="visible"/>
                                      </p:to>
                                    </p:set>
                                    <p:animEffect transition="in" filter="wipe(left)">
                                      <p:cBhvr>
                                        <p:cTn id="11" dur="500"/>
                                        <p:tgtEl>
                                          <p:spTgt spid="162"/>
                                        </p:tgtEl>
                                      </p:cBhvr>
                                    </p:animEffect>
                                  </p:childTnLst>
                                </p:cTn>
                              </p:par>
                            </p:childTnLst>
                          </p:cTn>
                        </p:par>
                        <p:par>
                          <p:cTn id="12" fill="hold">
                            <p:stCondLst>
                              <p:cond delay="2000"/>
                            </p:stCondLst>
                            <p:childTnLst>
                              <p:par>
                                <p:cTn id="13" presetID="22" presetClass="entr" presetSubtype="8" fill="hold" grpId="3" nodeType="afterEffect">
                                  <p:stCondLst>
                                    <p:cond delay="0"/>
                                  </p:stCondLst>
                                  <p:iterate>
                                    <p:tmAbs val="0"/>
                                  </p:iterate>
                                  <p:childTnLst>
                                    <p:set>
                                      <p:cBhvr>
                                        <p:cTn id="14" fill="hold"/>
                                        <p:tgtEl>
                                          <p:spTgt spid="150"/>
                                        </p:tgtEl>
                                        <p:attrNameLst>
                                          <p:attrName>style.visibility</p:attrName>
                                        </p:attrNameLst>
                                      </p:cBhvr>
                                      <p:to>
                                        <p:strVal val="visible"/>
                                      </p:to>
                                    </p:set>
                                    <p:animEffect transition="in" filter="wipe(left)">
                                      <p:cBhvr>
                                        <p:cTn id="15" dur="500"/>
                                        <p:tgtEl>
                                          <p:spTgt spid="150"/>
                                        </p:tgtEl>
                                      </p:cBhvr>
                                    </p:animEffect>
                                  </p:childTnLst>
                                </p:cTn>
                              </p:par>
                            </p:childTnLst>
                          </p:cTn>
                        </p:par>
                        <p:par>
                          <p:cTn id="16" fill="hold">
                            <p:stCondLst>
                              <p:cond delay="2500"/>
                            </p:stCondLst>
                            <p:childTnLst>
                              <p:par>
                                <p:cTn id="17" presetID="22" presetClass="entr" presetSubtype="8" fill="hold" grpId="4" nodeType="afterEffect">
                                  <p:stCondLst>
                                    <p:cond delay="0"/>
                                  </p:stCondLst>
                                  <p:iterate>
                                    <p:tmAbs val="0"/>
                                  </p:iterate>
                                  <p:childTnLst>
                                    <p:set>
                                      <p:cBhvr>
                                        <p:cTn id="18" fill="hold"/>
                                        <p:tgtEl>
                                          <p:spTgt spid="159"/>
                                        </p:tgtEl>
                                        <p:attrNameLst>
                                          <p:attrName>style.visibility</p:attrName>
                                        </p:attrNameLst>
                                      </p:cBhvr>
                                      <p:to>
                                        <p:strVal val="visible"/>
                                      </p:to>
                                    </p:set>
                                    <p:animEffect transition="in" filter="wipe(left)">
                                      <p:cBhvr>
                                        <p:cTn id="19" dur="500"/>
                                        <p:tgtEl>
                                          <p:spTgt spid="159"/>
                                        </p:tgtEl>
                                      </p:cBhvr>
                                    </p:animEffect>
                                  </p:childTnLst>
                                </p:cTn>
                              </p:par>
                            </p:childTnLst>
                          </p:cTn>
                        </p:par>
                        <p:par>
                          <p:cTn id="20" fill="hold">
                            <p:stCondLst>
                              <p:cond delay="3000"/>
                            </p:stCondLst>
                            <p:childTnLst>
                              <p:par>
                                <p:cTn id="21" presetID="22" presetClass="entr" presetSubtype="8" fill="hold" grpId="5" nodeType="afterEffect">
                                  <p:stCondLst>
                                    <p:cond delay="0"/>
                                  </p:stCondLst>
                                  <p:iterate>
                                    <p:tmAbs val="0"/>
                                  </p:iterate>
                                  <p:childTnLst>
                                    <p:set>
                                      <p:cBhvr>
                                        <p:cTn id="22" fill="hold"/>
                                        <p:tgtEl>
                                          <p:spTgt spid="155"/>
                                        </p:tgtEl>
                                        <p:attrNameLst>
                                          <p:attrName>style.visibility</p:attrName>
                                        </p:attrNameLst>
                                      </p:cBhvr>
                                      <p:to>
                                        <p:strVal val="visible"/>
                                      </p:to>
                                    </p:set>
                                    <p:animEffect transition="in" filter="wipe(left)">
                                      <p:cBhvr>
                                        <p:cTn id="23" dur="500"/>
                                        <p:tgtEl>
                                          <p:spTgt spid="155"/>
                                        </p:tgtEl>
                                      </p:cBhvr>
                                    </p:animEffect>
                                  </p:childTnLst>
                                </p:cTn>
                              </p:par>
                            </p:childTnLst>
                          </p:cTn>
                        </p:par>
                        <p:par>
                          <p:cTn id="24" fill="hold">
                            <p:stCondLst>
                              <p:cond delay="3500"/>
                            </p:stCondLst>
                            <p:childTnLst>
                              <p:par>
                                <p:cTn id="25" presetID="22" presetClass="entr" presetSubtype="8" fill="hold" grpId="6" nodeType="afterEffect">
                                  <p:stCondLst>
                                    <p:cond delay="0"/>
                                  </p:stCondLst>
                                  <p:iterate>
                                    <p:tmAbs val="0"/>
                                  </p:iterate>
                                  <p:childTnLst>
                                    <p:set>
                                      <p:cBhvr>
                                        <p:cTn id="26" fill="hold"/>
                                        <p:tgtEl>
                                          <p:spTgt spid="154"/>
                                        </p:tgtEl>
                                        <p:attrNameLst>
                                          <p:attrName>style.visibility</p:attrName>
                                        </p:attrNameLst>
                                      </p:cBhvr>
                                      <p:to>
                                        <p:strVal val="visible"/>
                                      </p:to>
                                    </p:set>
                                    <p:animEffect transition="in" filter="wipe(left)">
                                      <p:cBhvr>
                                        <p:cTn id="27" dur="500"/>
                                        <p:tgtEl>
                                          <p:spTgt spid="154"/>
                                        </p:tgtEl>
                                      </p:cBhvr>
                                    </p:animEffect>
                                  </p:childTnLst>
                                </p:cTn>
                              </p:par>
                            </p:childTnLst>
                          </p:cTn>
                        </p:par>
                        <p:par>
                          <p:cTn id="28" fill="hold">
                            <p:stCondLst>
                              <p:cond delay="4000"/>
                            </p:stCondLst>
                            <p:childTnLst>
                              <p:par>
                                <p:cTn id="29" presetID="22" presetClass="entr" presetSubtype="8" fill="hold" grpId="7" nodeType="afterEffect">
                                  <p:stCondLst>
                                    <p:cond delay="0"/>
                                  </p:stCondLst>
                                  <p:iterate>
                                    <p:tmAbs val="0"/>
                                  </p:iterate>
                                  <p:childTnLst>
                                    <p:set>
                                      <p:cBhvr>
                                        <p:cTn id="30" fill="hold"/>
                                        <p:tgtEl>
                                          <p:spTgt spid="153"/>
                                        </p:tgtEl>
                                        <p:attrNameLst>
                                          <p:attrName>style.visibility</p:attrName>
                                        </p:attrNameLst>
                                      </p:cBhvr>
                                      <p:to>
                                        <p:strVal val="visible"/>
                                      </p:to>
                                    </p:set>
                                    <p:animEffect transition="in" filter="wipe(left)">
                                      <p:cBhvr>
                                        <p:cTn id="31" dur="500"/>
                                        <p:tgtEl>
                                          <p:spTgt spid="153"/>
                                        </p:tgtEl>
                                      </p:cBhvr>
                                    </p:animEffect>
                                  </p:childTnLst>
                                </p:cTn>
                              </p:par>
                            </p:childTnLst>
                          </p:cTn>
                        </p:par>
                        <p:par>
                          <p:cTn id="32" fill="hold">
                            <p:stCondLst>
                              <p:cond delay="4500"/>
                            </p:stCondLst>
                            <p:childTnLst>
                              <p:par>
                                <p:cTn id="33" presetID="22" presetClass="entr" presetSubtype="8" fill="hold" grpId="8" nodeType="afterEffect">
                                  <p:stCondLst>
                                    <p:cond delay="0"/>
                                  </p:stCondLst>
                                  <p:iterate>
                                    <p:tmAbs val="0"/>
                                  </p:iterate>
                                  <p:childTnLst>
                                    <p:set>
                                      <p:cBhvr>
                                        <p:cTn id="34" fill="hold"/>
                                        <p:tgtEl>
                                          <p:spTgt spid="152"/>
                                        </p:tgtEl>
                                        <p:attrNameLst>
                                          <p:attrName>style.visibility</p:attrName>
                                        </p:attrNameLst>
                                      </p:cBhvr>
                                      <p:to>
                                        <p:strVal val="visible"/>
                                      </p:to>
                                    </p:set>
                                    <p:animEffect transition="in" filter="wipe(left)">
                                      <p:cBhvr>
                                        <p:cTn id="35" dur="500"/>
                                        <p:tgtEl>
                                          <p:spTgt spid="152"/>
                                        </p:tgtEl>
                                      </p:cBhvr>
                                    </p:animEffect>
                                  </p:childTnLst>
                                </p:cTn>
                              </p:par>
                            </p:childTnLst>
                          </p:cTn>
                        </p:par>
                        <p:par>
                          <p:cTn id="36" fill="hold">
                            <p:stCondLst>
                              <p:cond delay="5000"/>
                            </p:stCondLst>
                            <p:childTnLst>
                              <p:par>
                                <p:cTn id="37" presetID="22" presetClass="entr" presetSubtype="8" fill="hold" grpId="9" nodeType="afterEffect">
                                  <p:stCondLst>
                                    <p:cond delay="0"/>
                                  </p:stCondLst>
                                  <p:iterate>
                                    <p:tmAbs val="0"/>
                                  </p:iterate>
                                  <p:childTnLst>
                                    <p:set>
                                      <p:cBhvr>
                                        <p:cTn id="38" fill="hold"/>
                                        <p:tgtEl>
                                          <p:spTgt spid="157"/>
                                        </p:tgtEl>
                                        <p:attrNameLst>
                                          <p:attrName>style.visibility</p:attrName>
                                        </p:attrNameLst>
                                      </p:cBhvr>
                                      <p:to>
                                        <p:strVal val="visible"/>
                                      </p:to>
                                    </p:set>
                                    <p:animEffect transition="in" filter="wipe(left)">
                                      <p:cBhvr>
                                        <p:cTn id="39" dur="500"/>
                                        <p:tgtEl>
                                          <p:spTgt spid="157"/>
                                        </p:tgtEl>
                                      </p:cBhvr>
                                    </p:animEffect>
                                  </p:childTnLst>
                                </p:cTn>
                              </p:par>
                            </p:childTnLst>
                          </p:cTn>
                        </p:par>
                        <p:par>
                          <p:cTn id="40" fill="hold">
                            <p:stCondLst>
                              <p:cond delay="5500"/>
                            </p:stCondLst>
                            <p:childTnLst>
                              <p:par>
                                <p:cTn id="41" presetID="22" presetClass="entr" presetSubtype="8" fill="hold" grpId="10" nodeType="afterEffect">
                                  <p:stCondLst>
                                    <p:cond delay="0"/>
                                  </p:stCondLst>
                                  <p:iterate>
                                    <p:tmAbs val="0"/>
                                  </p:iterate>
                                  <p:childTnLst>
                                    <p:set>
                                      <p:cBhvr>
                                        <p:cTn id="42" fill="hold"/>
                                        <p:tgtEl>
                                          <p:spTgt spid="156"/>
                                        </p:tgtEl>
                                        <p:attrNameLst>
                                          <p:attrName>style.visibility</p:attrName>
                                        </p:attrNameLst>
                                      </p:cBhvr>
                                      <p:to>
                                        <p:strVal val="visible"/>
                                      </p:to>
                                    </p:set>
                                    <p:animEffect transition="in" filter="wipe(left)">
                                      <p:cBhvr>
                                        <p:cTn id="43" dur="500"/>
                                        <p:tgtEl>
                                          <p:spTgt spid="156"/>
                                        </p:tgtEl>
                                      </p:cBhvr>
                                    </p:animEffect>
                                  </p:childTnLst>
                                </p:cTn>
                              </p:par>
                            </p:childTnLst>
                          </p:cTn>
                        </p:par>
                        <p:par>
                          <p:cTn id="44" fill="hold">
                            <p:stCondLst>
                              <p:cond delay="6000"/>
                            </p:stCondLst>
                            <p:childTnLst>
                              <p:par>
                                <p:cTn id="45" presetID="22" presetClass="entr" presetSubtype="8" fill="hold" grpId="11" nodeType="afterEffect">
                                  <p:stCondLst>
                                    <p:cond delay="0"/>
                                  </p:stCondLst>
                                  <p:iterate>
                                    <p:tmAbs val="0"/>
                                  </p:iterate>
                                  <p:childTnLst>
                                    <p:set>
                                      <p:cBhvr>
                                        <p:cTn id="46" fill="hold"/>
                                        <p:tgtEl>
                                          <p:spTgt spid="161"/>
                                        </p:tgtEl>
                                        <p:attrNameLst>
                                          <p:attrName>style.visibility</p:attrName>
                                        </p:attrNameLst>
                                      </p:cBhvr>
                                      <p:to>
                                        <p:strVal val="visible"/>
                                      </p:to>
                                    </p:set>
                                    <p:animEffect transition="in" filter="wipe(left)">
                                      <p:cBhvr>
                                        <p:cTn id="47" dur="500"/>
                                        <p:tgtEl>
                                          <p:spTgt spid="161"/>
                                        </p:tgtEl>
                                      </p:cBhvr>
                                    </p:animEffect>
                                  </p:childTnLst>
                                </p:cTn>
                              </p:par>
                            </p:childTnLst>
                          </p:cTn>
                        </p:par>
                        <p:par>
                          <p:cTn id="48" fill="hold">
                            <p:stCondLst>
                              <p:cond delay="6500"/>
                            </p:stCondLst>
                            <p:childTnLst>
                              <p:par>
                                <p:cTn id="49" presetID="22" presetClass="entr" presetSubtype="8" fill="hold" grpId="12" nodeType="afterEffect">
                                  <p:stCondLst>
                                    <p:cond delay="0"/>
                                  </p:stCondLst>
                                  <p:iterate>
                                    <p:tmAbs val="0"/>
                                  </p:iterate>
                                  <p:childTnLst>
                                    <p:set>
                                      <p:cBhvr>
                                        <p:cTn id="50" fill="hold"/>
                                        <p:tgtEl>
                                          <p:spTgt spid="160"/>
                                        </p:tgtEl>
                                        <p:attrNameLst>
                                          <p:attrName>style.visibility</p:attrName>
                                        </p:attrNameLst>
                                      </p:cBhvr>
                                      <p:to>
                                        <p:strVal val="visible"/>
                                      </p:to>
                                    </p:set>
                                    <p:animEffect transition="in" filter="wipe(left)">
                                      <p:cBhvr>
                                        <p:cTn id="51" dur="500"/>
                                        <p:tgtEl>
                                          <p:spTgt spid="160"/>
                                        </p:tgtEl>
                                      </p:cBhvr>
                                    </p:animEffect>
                                  </p:childTnLst>
                                </p:cTn>
                              </p:par>
                            </p:childTnLst>
                          </p:cTn>
                        </p:par>
                        <p:par>
                          <p:cTn id="52" fill="hold">
                            <p:stCondLst>
                              <p:cond delay="7000"/>
                            </p:stCondLst>
                            <p:childTnLst>
                              <p:par>
                                <p:cTn id="53" presetID="22" presetClass="entr" presetSubtype="8" fill="hold" grpId="13" nodeType="afterEffect">
                                  <p:stCondLst>
                                    <p:cond delay="0"/>
                                  </p:stCondLst>
                                  <p:iterate>
                                    <p:tmAbs val="0"/>
                                  </p:iterate>
                                  <p:childTnLst>
                                    <p:set>
                                      <p:cBhvr>
                                        <p:cTn id="54" fill="hold"/>
                                        <p:tgtEl>
                                          <p:spTgt spid="158"/>
                                        </p:tgtEl>
                                        <p:attrNameLst>
                                          <p:attrName>style.visibility</p:attrName>
                                        </p:attrNameLst>
                                      </p:cBhvr>
                                      <p:to>
                                        <p:strVal val="visible"/>
                                      </p:to>
                                    </p:set>
                                    <p:animEffect transition="in" filter="wipe(left)">
                                      <p:cBhvr>
                                        <p:cTn id="55"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3" animBg="1" advAuto="0"/>
      <p:bldP spid="151" grpId="1" animBg="1" advAuto="0"/>
      <p:bldP spid="152" grpId="8" animBg="1" advAuto="0"/>
      <p:bldP spid="153" grpId="7" animBg="1" advAuto="0"/>
      <p:bldP spid="154" grpId="6" animBg="1" advAuto="0"/>
      <p:bldP spid="155" grpId="5" animBg="1" advAuto="0"/>
      <p:bldP spid="156" grpId="10" animBg="1" advAuto="0"/>
      <p:bldP spid="157" grpId="9" animBg="1" advAuto="0"/>
      <p:bldP spid="158" grpId="13" animBg="1" advAuto="0"/>
      <p:bldP spid="159" grpId="4" animBg="1" advAuto="0"/>
      <p:bldP spid="160" grpId="12" animBg="1" advAuto="0"/>
      <p:bldP spid="161" grpId="11" animBg="1" advAuto="0"/>
      <p:bldP spid="162"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1039895" y="556605"/>
            <a:ext cx="11339193" cy="1706622"/>
          </a:xfrm>
          <a:prstGeom prst="rect">
            <a:avLst/>
          </a:prstGeom>
        </p:spPr>
        <p:txBody>
          <a:bodyPr/>
          <a:lstStyle>
            <a:lvl1pPr>
              <a:defRPr sz="6000"/>
            </a:lvl1pPr>
          </a:lstStyle>
          <a:p>
            <a:r>
              <a:t>Feathers are going to get ruffled.</a:t>
            </a:r>
          </a:p>
        </p:txBody>
      </p:sp>
      <p:pic>
        <p:nvPicPr>
          <p:cNvPr id="165" name="image22.jpeg" descr="Macintosh HD:Users:DavidMacAir:Downloads:PAY-This-eagle-has-a-bad-hair-day.jpg"/>
          <p:cNvPicPr>
            <a:picLocks noChangeAspect="1"/>
          </p:cNvPicPr>
          <p:nvPr/>
        </p:nvPicPr>
        <p:blipFill>
          <a:blip r:embed="rId2">
            <a:extLst/>
          </a:blip>
          <a:stretch>
            <a:fillRect/>
          </a:stretch>
        </p:blipFill>
        <p:spPr>
          <a:xfrm>
            <a:off x="1698104" y="2263227"/>
            <a:ext cx="10024533" cy="6688327"/>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7.jpeg" descr="Macintosh HD:Users:DavidMacAir:Downloads:fashion-company_dress_code-cross_dressers-crossdressers-cross_dresser-cross_dressing-dpan3288_low.jpg"/>
          <p:cNvPicPr>
            <a:picLocks noChangeAspect="1"/>
          </p:cNvPicPr>
          <p:nvPr/>
        </p:nvPicPr>
        <p:blipFill>
          <a:blip r:embed="rId2">
            <a:extLst/>
          </a:blip>
          <a:stretch>
            <a:fillRect/>
          </a:stretch>
        </p:blipFill>
        <p:spPr>
          <a:xfrm>
            <a:off x="1000897" y="659398"/>
            <a:ext cx="10843850" cy="8571615"/>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23.jpeg" descr="Macintosh HD:Users:DavidMacAir:Downloads:ostrich-in-sand.jpg"/>
          <p:cNvPicPr>
            <a:picLocks noChangeAspect="1"/>
          </p:cNvPicPr>
          <p:nvPr/>
        </p:nvPicPr>
        <p:blipFill>
          <a:blip r:embed="rId2">
            <a:extLst/>
          </a:blip>
          <a:stretch>
            <a:fillRect/>
          </a:stretch>
        </p:blipFill>
        <p:spPr>
          <a:xfrm>
            <a:off x="932912" y="980626"/>
            <a:ext cx="11375856" cy="7884616"/>
          </a:xfrm>
          <a:prstGeom prst="rect">
            <a:avLst/>
          </a:prstGeom>
          <a:ln w="12700">
            <a:miter lim="400000"/>
          </a:ln>
        </p:spPr>
      </p:pic>
      <p:sp>
        <p:nvSpPr>
          <p:cNvPr id="172" name="Shape 172"/>
          <p:cNvSpPr>
            <a:spLocks noGrp="1"/>
          </p:cNvSpPr>
          <p:nvPr>
            <p:ph type="ctrTitle"/>
          </p:nvPr>
        </p:nvSpPr>
        <p:spPr>
          <a:xfrm>
            <a:off x="1270000" y="763908"/>
            <a:ext cx="3392973" cy="6814903"/>
          </a:xfrm>
          <a:prstGeom prst="rect">
            <a:avLst/>
          </a:prstGeom>
        </p:spPr>
        <p:txBody>
          <a:bodyPr/>
          <a:lstStyle>
            <a:lvl1pPr>
              <a:defRPr sz="6000"/>
            </a:lvl1pPr>
          </a:lstStyle>
          <a:p>
            <a:r>
              <a:t>How can you resolve the problems?</a:t>
            </a:r>
          </a:p>
        </p:txBody>
      </p:sp>
    </p:spTree>
    <p:extLst>
      <p:ext uri="{BB962C8B-B14F-4D97-AF65-F5344CB8AC3E}">
        <p14:creationId xmlns:p14="http://schemas.microsoft.com/office/powerpoint/2010/main" val="338814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Gradient">
  <a:themeElements>
    <a:clrScheme name="Gradient">
      <a:dk1>
        <a:srgbClr val="FFFFFF"/>
      </a:dk1>
      <a:lt1>
        <a:srgbClr val="FF0000"/>
      </a:lt1>
      <a:dk2>
        <a:srgbClr val="A7A7A7"/>
      </a:dk2>
      <a:lt2>
        <a:srgbClr val="535353"/>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Neue"/>
        <a:ea typeface="Helvetica Neue"/>
        <a:cs typeface="Helvetica Neue"/>
      </a:majorFont>
      <a:minorFont>
        <a:latin typeface="Helvetica"/>
        <a:ea typeface="Helvetica"/>
        <a:cs typeface="Helvetica"/>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76200" dir="18900000" rotWithShape="0">
            <a:srgbClr val="000000">
              <a:alpha val="8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dient">
  <a:themeElements>
    <a:clrScheme name="Gradient">
      <a:dk1>
        <a:srgbClr val="000000"/>
      </a:dk1>
      <a:lt1>
        <a:srgbClr val="FFFFFF"/>
      </a:lt1>
      <a:dk2>
        <a:srgbClr val="A7A7A7"/>
      </a:dk2>
      <a:lt2>
        <a:srgbClr val="535353"/>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Neue"/>
        <a:ea typeface="Helvetica Neue"/>
        <a:cs typeface="Helvetica Neue"/>
      </a:majorFont>
      <a:minorFont>
        <a:latin typeface="Helvetica"/>
        <a:ea typeface="Helvetica"/>
        <a:cs typeface="Helvetica"/>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76200" dir="18900000" rotWithShape="0">
            <a:srgbClr val="000000">
              <a:alpha val="8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413</TotalTime>
  <Words>977</Words>
  <Application>Microsoft Office PowerPoint</Application>
  <PresentationFormat>Custom</PresentationFormat>
  <Paragraphs>214</Paragraphs>
  <Slides>50</Slides>
  <Notes>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Gradient</vt:lpstr>
      <vt:lpstr>MEDIATION</vt:lpstr>
      <vt:lpstr>OR  HOW NOT TO GET SUED</vt:lpstr>
      <vt:lpstr>Presented by:</vt:lpstr>
      <vt:lpstr>If only every employee was the same...</vt:lpstr>
      <vt:lpstr>But employees are diverse...</vt:lpstr>
      <vt:lpstr>Laws are complicated.</vt:lpstr>
      <vt:lpstr>Feathers are going to get ruffled.</vt:lpstr>
      <vt:lpstr>PowerPoint Presentation</vt:lpstr>
      <vt:lpstr>How can you resolve the problems?</vt:lpstr>
      <vt:lpstr>PowerPoint Presentation</vt:lpstr>
      <vt:lpstr>PowerPoint Presentation</vt:lpstr>
      <vt:lpstr>PowerPoint Presentation</vt:lpstr>
      <vt:lpstr>PowerPoint Presentation</vt:lpstr>
      <vt:lpstr>Why do you need to know this?</vt:lpstr>
      <vt:lpstr>What types of issues can you mediate?</vt:lpstr>
      <vt:lpstr>PowerPoint Presentation</vt:lpstr>
      <vt:lpstr>PowerPoint Presentation</vt:lpstr>
      <vt:lpstr>PowerPoint Presentation</vt:lpstr>
      <vt:lpstr>PowerPoint Presentation</vt:lpstr>
      <vt:lpstr>PowerPoint Presentation</vt:lpstr>
      <vt:lpstr>Rules</vt:lpstr>
      <vt:lpstr>When to Mediate</vt:lpstr>
      <vt:lpstr>PowerPoint Presentation</vt:lpstr>
      <vt:lpstr>Parties (Who needs to attend?)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Opening</vt:lpstr>
      <vt:lpstr>PowerPoint Presentation</vt:lpstr>
      <vt:lpstr>PowerPoint Presentation</vt:lpstr>
      <vt:lpstr>PowerPoint Presentation</vt:lpstr>
      <vt:lpstr>Private Caucus</vt:lpstr>
      <vt:lpstr>PowerPoint Presentation</vt:lpstr>
      <vt:lpstr>PowerPoint Presentation</vt:lpstr>
      <vt:lpstr>PowerPoint Presentation</vt:lpstr>
      <vt:lpstr>PowerPoint Presentation</vt:lpstr>
      <vt:lpstr>PowerPoint Presentation</vt:lpstr>
      <vt:lpstr>PowerPoint Presentation</vt:lpstr>
      <vt:lpstr>Time-Frame</vt:lpstr>
      <vt:lpstr>PowerPoint Presentation</vt:lpstr>
      <vt:lpstr>PowerPoint Presentation</vt:lpstr>
      <vt:lpstr>PowerPoint Presentation</vt:lpstr>
      <vt:lpstr>PowerPoint Presentation</vt:lpstr>
      <vt:lpstr>For More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MEDIATION</dc:title>
  <dc:creator>Speaker, Melissa A.</dc:creator>
  <cp:lastModifiedBy>Speaker, Melissa A.</cp:lastModifiedBy>
  <cp:revision>33</cp:revision>
  <cp:lastPrinted>2016-03-03T19:07:28Z</cp:lastPrinted>
  <dcterms:modified xsi:type="dcterms:W3CDTF">2016-05-17T19:19:23Z</dcterms:modified>
</cp:coreProperties>
</file>