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sldIdLst>
    <p:sldId id="1673" r:id="rId2"/>
    <p:sldId id="1677" r:id="rId3"/>
    <p:sldId id="276" r:id="rId4"/>
    <p:sldId id="259" r:id="rId5"/>
    <p:sldId id="282" r:id="rId6"/>
    <p:sldId id="1674" r:id="rId7"/>
    <p:sldId id="273" r:id="rId8"/>
    <p:sldId id="287" r:id="rId9"/>
    <p:sldId id="305" r:id="rId10"/>
    <p:sldId id="289" r:id="rId11"/>
    <p:sldId id="290" r:id="rId12"/>
    <p:sldId id="389" r:id="rId13"/>
    <p:sldId id="1665" r:id="rId14"/>
    <p:sldId id="1666" r:id="rId15"/>
    <p:sldId id="1668" r:id="rId16"/>
    <p:sldId id="1654" r:id="rId17"/>
    <p:sldId id="1646" r:id="rId18"/>
    <p:sldId id="1643" r:id="rId19"/>
    <p:sldId id="1647" r:id="rId20"/>
    <p:sldId id="1680" r:id="rId21"/>
    <p:sldId id="509" r:id="rId22"/>
    <p:sldId id="543" r:id="rId23"/>
    <p:sldId id="518" r:id="rId24"/>
    <p:sldId id="292" r:id="rId25"/>
    <p:sldId id="1655" r:id="rId26"/>
    <p:sldId id="1648" r:id="rId27"/>
    <p:sldId id="1649" r:id="rId28"/>
    <p:sldId id="1650" r:id="rId29"/>
    <p:sldId id="1651" r:id="rId30"/>
    <p:sldId id="1652" r:id="rId31"/>
    <p:sldId id="1657" r:id="rId32"/>
    <p:sldId id="453" r:id="rId33"/>
    <p:sldId id="1671" r:id="rId34"/>
    <p:sldId id="1672" r:id="rId35"/>
    <p:sldId id="1656" r:id="rId36"/>
    <p:sldId id="1703" r:id="rId37"/>
    <p:sldId id="1698" r:id="rId38"/>
    <p:sldId id="1699" r:id="rId39"/>
    <p:sldId id="1700" r:id="rId40"/>
    <p:sldId id="1701" r:id="rId41"/>
    <p:sldId id="1702" r:id="rId42"/>
    <p:sldId id="285" r:id="rId43"/>
    <p:sldId id="1704" r:id="rId44"/>
    <p:sldId id="1692" r:id="rId45"/>
    <p:sldId id="1687" r:id="rId46"/>
    <p:sldId id="1705" r:id="rId47"/>
    <p:sldId id="1667" r:id="rId48"/>
    <p:sldId id="1679" r:id="rId49"/>
    <p:sldId id="1684" r:id="rId50"/>
    <p:sldId id="1685"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1" autoAdjust="0"/>
    <p:restoredTop sz="61142" autoAdjust="0"/>
  </p:normalViewPr>
  <p:slideViewPr>
    <p:cSldViewPr snapToGrid="0">
      <p:cViewPr varScale="1">
        <p:scale>
          <a:sx n="69" d="100"/>
          <a:sy n="69" d="100"/>
        </p:scale>
        <p:origin x="1392" y="7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780858749560384"/>
          <c:y val="0.13502748091302405"/>
          <c:w val="0.57120189203064531"/>
          <c:h val="0.77496214112842077"/>
        </c:manualLayout>
      </c:layout>
      <c:pieChart>
        <c:varyColors val="1"/>
        <c:ser>
          <c:idx val="0"/>
          <c:order val="0"/>
          <c:dPt>
            <c:idx val="0"/>
            <c:bubble3D val="0"/>
            <c:spPr>
              <a:solidFill>
                <a:srgbClr val="00A1DF"/>
              </a:solidFill>
              <a:ln w="19050">
                <a:solidFill>
                  <a:schemeClr val="lt1"/>
                </a:solidFill>
              </a:ln>
              <a:effectLst/>
            </c:spPr>
            <c:extLst>
              <c:ext xmlns:c16="http://schemas.microsoft.com/office/drawing/2014/chart" uri="{C3380CC4-5D6E-409C-BE32-E72D297353CC}">
                <c16:uniqueId val="{00000001-55C8-47AE-9CC9-B6CB5CF4C4FA}"/>
              </c:ext>
            </c:extLst>
          </c:dPt>
          <c:dPt>
            <c:idx val="1"/>
            <c:bubble3D val="0"/>
            <c:spPr>
              <a:solidFill>
                <a:srgbClr val="C4D62E"/>
              </a:solidFill>
              <a:ln w="19050">
                <a:solidFill>
                  <a:schemeClr val="lt1"/>
                </a:solidFill>
              </a:ln>
              <a:effectLst/>
            </c:spPr>
            <c:extLst>
              <c:ext xmlns:c16="http://schemas.microsoft.com/office/drawing/2014/chart" uri="{C3380CC4-5D6E-409C-BE32-E72D297353CC}">
                <c16:uniqueId val="{00000002-55C8-47AE-9CC9-B6CB5CF4C4FA}"/>
              </c:ext>
            </c:extLst>
          </c:dPt>
          <c:dPt>
            <c:idx val="2"/>
            <c:bubble3D val="0"/>
            <c:spPr>
              <a:solidFill>
                <a:srgbClr val="F18A21"/>
              </a:solidFill>
              <a:ln w="19050">
                <a:solidFill>
                  <a:schemeClr val="lt1"/>
                </a:solidFill>
              </a:ln>
              <a:effectLst/>
            </c:spPr>
            <c:extLst>
              <c:ext xmlns:c16="http://schemas.microsoft.com/office/drawing/2014/chart" uri="{C3380CC4-5D6E-409C-BE32-E72D297353CC}">
                <c16:uniqueId val="{00000003-55C8-47AE-9CC9-B6CB5CF4C4FA}"/>
              </c:ext>
            </c:extLst>
          </c:dPt>
          <c:dPt>
            <c:idx val="3"/>
            <c:bubble3D val="0"/>
            <c:spPr>
              <a:solidFill>
                <a:srgbClr val="0073A5"/>
              </a:solidFill>
              <a:ln w="19050">
                <a:solidFill>
                  <a:schemeClr val="lt1"/>
                </a:solidFill>
              </a:ln>
              <a:effectLst/>
            </c:spPr>
            <c:extLst>
              <c:ext xmlns:c16="http://schemas.microsoft.com/office/drawing/2014/chart" uri="{C3380CC4-5D6E-409C-BE32-E72D297353CC}">
                <c16:uniqueId val="{00000004-55C8-47AE-9CC9-B6CB5CF4C4FA}"/>
              </c:ext>
            </c:extLst>
          </c:dPt>
          <c:dLbls>
            <c:dLbl>
              <c:idx val="2"/>
              <c:layout>
                <c:manualLayout>
                  <c:x val="-3.1470935847337081E-2"/>
                  <c:y val="1.8131419547383478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5C8-47AE-9CC9-B6CB5CF4C4FA}"/>
                </c:ext>
              </c:extLst>
            </c:dLbl>
            <c:dLbl>
              <c:idx val="3"/>
              <c:layout>
                <c:manualLayout>
                  <c:x val="0.19922987478534454"/>
                  <c:y val="-2.2140695185375547E-2"/>
                </c:manualLayout>
              </c:layout>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noAutofit/>
                </a:bodyPr>
                <a:lstStyle/>
                <a:p>
                  <a:pPr>
                    <a:defRPr sz="1800" b="1" i="0" u="none" strike="noStrike" kern="1200" baseline="0">
                      <a:solidFill>
                        <a:schemeClr val="dk1">
                          <a:lumMod val="65000"/>
                          <a:lumOff val="3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39501713397243848"/>
                      <c:h val="7.7559781570557318E-2"/>
                    </c:manualLayout>
                  </c15:layout>
                </c:ext>
                <c:ext xmlns:c16="http://schemas.microsoft.com/office/drawing/2014/chart" uri="{C3380CC4-5D6E-409C-BE32-E72D297353CC}">
                  <c16:uniqueId val="{00000004-55C8-47AE-9CC9-B6CB5CF4C4FA}"/>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800" b="1"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val>
            <c:numRef>
              <c:f>Sheet1!$B$2:$B$5</c:f>
              <c:numCache>
                <c:formatCode>"$"#,##0_);[Red]\("$"#,##0\)</c:formatCode>
                <c:ptCount val="4"/>
                <c:pt idx="0">
                  <c:v>3077</c:v>
                </c:pt>
                <c:pt idx="1">
                  <c:v>2056</c:v>
                </c:pt>
                <c:pt idx="2">
                  <c:v>517</c:v>
                </c:pt>
                <c:pt idx="3">
                  <c:v>462</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Smoking Breaks</c:v>
                      </c:pt>
                      <c:pt idx="1">
                        <c:v>Healthcare Costs</c:v>
                      </c:pt>
                      <c:pt idx="2">
                        <c:v>Sick Days</c:v>
                      </c:pt>
                      <c:pt idx="3">
                        <c:v>Distractions at Work</c:v>
                      </c:pt>
                    </c:strCache>
                  </c:strRef>
                </c15:cat>
              </c15:filteredCategoryTitle>
            </c:ext>
            <c:ext xmlns:c16="http://schemas.microsoft.com/office/drawing/2014/chart" uri="{C3380CC4-5D6E-409C-BE32-E72D297353CC}">
              <c16:uniqueId val="{00000000-55C8-47AE-9CC9-B6CB5CF4C4FA}"/>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0BF5E7-6BA2-4EA9-9F19-0DC86943D6D4}"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0A1BC6D5-CB60-4875-8F8F-B4164B09AD03}">
      <dgm:prSet custT="1"/>
      <dgm:spPr/>
      <dgm:t>
        <a:bodyPr/>
        <a:lstStyle/>
        <a:p>
          <a:r>
            <a:rPr lang="en-US" sz="2000" dirty="0"/>
            <a:t>Program officially launched at the Palm Beach SHRM conference last May of 2019.</a:t>
          </a:r>
        </a:p>
      </dgm:t>
    </dgm:pt>
    <dgm:pt modelId="{573ED56B-A7C7-44E8-91B0-168B6AC2AF24}" type="parTrans" cxnId="{29572760-1AF0-4DA0-B5CD-1B162C78FBC0}">
      <dgm:prSet/>
      <dgm:spPr/>
      <dgm:t>
        <a:bodyPr/>
        <a:lstStyle/>
        <a:p>
          <a:endParaRPr lang="en-US"/>
        </a:p>
      </dgm:t>
    </dgm:pt>
    <dgm:pt modelId="{B6F0BFB8-03FD-4BAF-9EA7-7385ABFBFBA4}" type="sibTrans" cxnId="{29572760-1AF0-4DA0-B5CD-1B162C78FBC0}">
      <dgm:prSet/>
      <dgm:spPr/>
      <dgm:t>
        <a:bodyPr/>
        <a:lstStyle/>
        <a:p>
          <a:endParaRPr lang="en-US"/>
        </a:p>
      </dgm:t>
    </dgm:pt>
    <dgm:pt modelId="{C2BE25B0-0046-4387-80D9-B5A1EDBB173B}">
      <dgm:prSet custT="1"/>
      <dgm:spPr/>
      <dgm:t>
        <a:bodyPr/>
        <a:lstStyle/>
        <a:p>
          <a:r>
            <a:rPr lang="en-US" sz="2000" dirty="0"/>
            <a:t>Since then, we have had over 18 presentations throughout the state.</a:t>
          </a:r>
        </a:p>
      </dgm:t>
    </dgm:pt>
    <dgm:pt modelId="{00BF9CE2-2A5F-4D1B-9260-86A79C637EC1}" type="parTrans" cxnId="{28A100F1-8DB0-4E17-A83D-BB2F0BC92B51}">
      <dgm:prSet/>
      <dgm:spPr/>
      <dgm:t>
        <a:bodyPr/>
        <a:lstStyle/>
        <a:p>
          <a:endParaRPr lang="en-US"/>
        </a:p>
      </dgm:t>
    </dgm:pt>
    <dgm:pt modelId="{C1F7F13A-9F7A-4696-8FBC-8B1DC435D7BB}" type="sibTrans" cxnId="{28A100F1-8DB0-4E17-A83D-BB2F0BC92B51}">
      <dgm:prSet/>
      <dgm:spPr/>
      <dgm:t>
        <a:bodyPr/>
        <a:lstStyle/>
        <a:p>
          <a:endParaRPr lang="en-US"/>
        </a:p>
      </dgm:t>
    </dgm:pt>
    <dgm:pt modelId="{1D7C0D60-21FE-49E5-BEA6-A2186A6D39C0}">
      <dgm:prSet custT="1"/>
      <dgm:spPr/>
      <dgm:t>
        <a:bodyPr/>
        <a:lstStyle/>
        <a:p>
          <a:r>
            <a:rPr lang="en-US" sz="2000" dirty="0"/>
            <a:t>Over 250 organizations have completed the contact cards for engaging with Tobacco Free Florida to reduce the impact of tobacco and reducing the number of smokers in their organizations.</a:t>
          </a:r>
        </a:p>
      </dgm:t>
    </dgm:pt>
    <dgm:pt modelId="{0496CD02-96D8-45F8-A60E-25D8DBA2C05D}" type="parTrans" cxnId="{E0FCA5B0-24FA-4079-A7C2-D678897FD8DE}">
      <dgm:prSet/>
      <dgm:spPr/>
      <dgm:t>
        <a:bodyPr/>
        <a:lstStyle/>
        <a:p>
          <a:endParaRPr lang="en-US"/>
        </a:p>
      </dgm:t>
    </dgm:pt>
    <dgm:pt modelId="{C0E871AA-DDF3-45BC-8C04-57A55261D9B4}" type="sibTrans" cxnId="{E0FCA5B0-24FA-4079-A7C2-D678897FD8DE}">
      <dgm:prSet/>
      <dgm:spPr/>
      <dgm:t>
        <a:bodyPr/>
        <a:lstStyle/>
        <a:p>
          <a:endParaRPr lang="en-US"/>
        </a:p>
      </dgm:t>
    </dgm:pt>
    <dgm:pt modelId="{164CF7C5-F8BA-4029-8ABE-4851E57F4E03}">
      <dgm:prSet custT="1"/>
      <dgm:spPr/>
      <dgm:t>
        <a:bodyPr/>
        <a:lstStyle/>
        <a:p>
          <a:r>
            <a:rPr lang="en-US" sz="2000" dirty="0"/>
            <a:t>Over 35 organizations have completed the Success Toolkit – we have asked all chapters to  please put a link on their websites so that we can increase participation and select the winners at HR Florida – the link will close by April 30</a:t>
          </a:r>
          <a:r>
            <a:rPr lang="en-US" sz="2000" baseline="30000" dirty="0"/>
            <a:t>th</a:t>
          </a:r>
          <a:r>
            <a:rPr lang="en-US" sz="2000" dirty="0"/>
            <a:t>, 2020.</a:t>
          </a:r>
        </a:p>
      </dgm:t>
    </dgm:pt>
    <dgm:pt modelId="{10231850-C54C-440E-BA92-C79774308467}" type="parTrans" cxnId="{FC7DBD9A-B386-4DCB-8318-1468222FE6BD}">
      <dgm:prSet/>
      <dgm:spPr/>
      <dgm:t>
        <a:bodyPr/>
        <a:lstStyle/>
        <a:p>
          <a:endParaRPr lang="en-US"/>
        </a:p>
      </dgm:t>
    </dgm:pt>
    <dgm:pt modelId="{5C16C79A-C2ED-4A35-A61D-63D946F8F8F1}" type="sibTrans" cxnId="{FC7DBD9A-B386-4DCB-8318-1468222FE6BD}">
      <dgm:prSet/>
      <dgm:spPr/>
      <dgm:t>
        <a:bodyPr/>
        <a:lstStyle/>
        <a:p>
          <a:endParaRPr lang="en-US"/>
        </a:p>
      </dgm:t>
    </dgm:pt>
    <dgm:pt modelId="{FAFE73BC-4FCE-4AD8-92ED-559CCB558842}">
      <dgm:prSet/>
      <dgm:spPr/>
      <dgm:t>
        <a:bodyPr/>
        <a:lstStyle/>
        <a:p>
          <a:r>
            <a:rPr lang="en-US" dirty="0"/>
            <a:t>We have further expanded our mission into We Thrive – Wellness Empowering Tools for Health, Rejuvenation, Innovation, Vitality and Engagement!</a:t>
          </a:r>
        </a:p>
      </dgm:t>
    </dgm:pt>
    <dgm:pt modelId="{35F94E97-D8D6-4E8C-8641-5DD83464FC6A}" type="parTrans" cxnId="{AFEFD2D8-5F8D-4638-902C-33EE7D502101}">
      <dgm:prSet/>
      <dgm:spPr/>
      <dgm:t>
        <a:bodyPr/>
        <a:lstStyle/>
        <a:p>
          <a:endParaRPr lang="en-US"/>
        </a:p>
      </dgm:t>
    </dgm:pt>
    <dgm:pt modelId="{EC444128-5BB6-4163-AD74-59050221108A}" type="sibTrans" cxnId="{AFEFD2D8-5F8D-4638-902C-33EE7D502101}">
      <dgm:prSet/>
      <dgm:spPr/>
      <dgm:t>
        <a:bodyPr/>
        <a:lstStyle/>
        <a:p>
          <a:endParaRPr lang="en-US"/>
        </a:p>
      </dgm:t>
    </dgm:pt>
    <dgm:pt modelId="{66D2B30D-1DE9-4831-977C-7A3B1D810753}" type="pres">
      <dgm:prSet presAssocID="{B40BF5E7-6BA2-4EA9-9F19-0DC86943D6D4}" presName="diagram" presStyleCnt="0">
        <dgm:presLayoutVars>
          <dgm:dir/>
          <dgm:resizeHandles val="exact"/>
        </dgm:presLayoutVars>
      </dgm:prSet>
      <dgm:spPr/>
    </dgm:pt>
    <dgm:pt modelId="{81AACF75-0512-4D16-B125-FB35EB32A7C2}" type="pres">
      <dgm:prSet presAssocID="{0A1BC6D5-CB60-4875-8F8F-B4164B09AD03}" presName="node" presStyleLbl="node1" presStyleIdx="0" presStyleCnt="5">
        <dgm:presLayoutVars>
          <dgm:bulletEnabled val="1"/>
        </dgm:presLayoutVars>
      </dgm:prSet>
      <dgm:spPr/>
    </dgm:pt>
    <dgm:pt modelId="{53AA45FB-C812-4C17-8C42-1DA404C53EAF}" type="pres">
      <dgm:prSet presAssocID="{B6F0BFB8-03FD-4BAF-9EA7-7385ABFBFBA4}" presName="sibTrans" presStyleCnt="0"/>
      <dgm:spPr/>
    </dgm:pt>
    <dgm:pt modelId="{7EADAAE1-FE09-4C68-96F4-1D88E53506CC}" type="pres">
      <dgm:prSet presAssocID="{C2BE25B0-0046-4387-80D9-B5A1EDBB173B}" presName="node" presStyleLbl="node1" presStyleIdx="1" presStyleCnt="5">
        <dgm:presLayoutVars>
          <dgm:bulletEnabled val="1"/>
        </dgm:presLayoutVars>
      </dgm:prSet>
      <dgm:spPr/>
    </dgm:pt>
    <dgm:pt modelId="{1EE18B0C-B6B5-40D2-AC88-53FF1C868ABB}" type="pres">
      <dgm:prSet presAssocID="{C1F7F13A-9F7A-4696-8FBC-8B1DC435D7BB}" presName="sibTrans" presStyleCnt="0"/>
      <dgm:spPr/>
    </dgm:pt>
    <dgm:pt modelId="{EAAB0CD1-88EA-4ADD-AB94-2A8F1021755F}" type="pres">
      <dgm:prSet presAssocID="{1D7C0D60-21FE-49E5-BEA6-A2186A6D39C0}" presName="node" presStyleLbl="node1" presStyleIdx="2" presStyleCnt="5" custScaleX="111710">
        <dgm:presLayoutVars>
          <dgm:bulletEnabled val="1"/>
        </dgm:presLayoutVars>
      </dgm:prSet>
      <dgm:spPr/>
    </dgm:pt>
    <dgm:pt modelId="{8D4E629A-6964-4B20-879E-4BE928DD64D7}" type="pres">
      <dgm:prSet presAssocID="{C0E871AA-DDF3-45BC-8C04-57A55261D9B4}" presName="sibTrans" presStyleCnt="0"/>
      <dgm:spPr/>
    </dgm:pt>
    <dgm:pt modelId="{DEA97AE9-8A59-4AFF-9AA6-AEAA2B255129}" type="pres">
      <dgm:prSet presAssocID="{164CF7C5-F8BA-4029-8ABE-4851E57F4E03}" presName="node" presStyleLbl="node1" presStyleIdx="3" presStyleCnt="5" custScaleX="112999" custScaleY="114858">
        <dgm:presLayoutVars>
          <dgm:bulletEnabled val="1"/>
        </dgm:presLayoutVars>
      </dgm:prSet>
      <dgm:spPr/>
    </dgm:pt>
    <dgm:pt modelId="{8B7A484D-8C6D-4A75-8955-A78E44567C6E}" type="pres">
      <dgm:prSet presAssocID="{5C16C79A-C2ED-4A35-A61D-63D946F8F8F1}" presName="sibTrans" presStyleCnt="0"/>
      <dgm:spPr/>
    </dgm:pt>
    <dgm:pt modelId="{BF048E6B-AB98-4CEF-934A-4DCA85C05C37}" type="pres">
      <dgm:prSet presAssocID="{FAFE73BC-4FCE-4AD8-92ED-559CCB558842}" presName="node" presStyleLbl="node1" presStyleIdx="4" presStyleCnt="5" custScaleX="108113" custScaleY="114858">
        <dgm:presLayoutVars>
          <dgm:bulletEnabled val="1"/>
        </dgm:presLayoutVars>
      </dgm:prSet>
      <dgm:spPr/>
    </dgm:pt>
  </dgm:ptLst>
  <dgm:cxnLst>
    <dgm:cxn modelId="{77081919-7512-46EF-845C-2125C2BDBE8B}" type="presOf" srcId="{1D7C0D60-21FE-49E5-BEA6-A2186A6D39C0}" destId="{EAAB0CD1-88EA-4ADD-AB94-2A8F1021755F}" srcOrd="0" destOrd="0" presId="urn:microsoft.com/office/officeart/2005/8/layout/default"/>
    <dgm:cxn modelId="{29572760-1AF0-4DA0-B5CD-1B162C78FBC0}" srcId="{B40BF5E7-6BA2-4EA9-9F19-0DC86943D6D4}" destId="{0A1BC6D5-CB60-4875-8F8F-B4164B09AD03}" srcOrd="0" destOrd="0" parTransId="{573ED56B-A7C7-44E8-91B0-168B6AC2AF24}" sibTransId="{B6F0BFB8-03FD-4BAF-9EA7-7385ABFBFBA4}"/>
    <dgm:cxn modelId="{2F28EA4E-BE13-4ED2-B009-C59CD5FB68D4}" type="presOf" srcId="{0A1BC6D5-CB60-4875-8F8F-B4164B09AD03}" destId="{81AACF75-0512-4D16-B125-FB35EB32A7C2}" srcOrd="0" destOrd="0" presId="urn:microsoft.com/office/officeart/2005/8/layout/default"/>
    <dgm:cxn modelId="{EE30CB87-E95D-4FB8-AFE9-F44FF42595AF}" type="presOf" srcId="{FAFE73BC-4FCE-4AD8-92ED-559CCB558842}" destId="{BF048E6B-AB98-4CEF-934A-4DCA85C05C37}" srcOrd="0" destOrd="0" presId="urn:microsoft.com/office/officeart/2005/8/layout/default"/>
    <dgm:cxn modelId="{5F1B1996-4BF2-4709-9B90-2EC12F448D3E}" type="presOf" srcId="{164CF7C5-F8BA-4029-8ABE-4851E57F4E03}" destId="{DEA97AE9-8A59-4AFF-9AA6-AEAA2B255129}" srcOrd="0" destOrd="0" presId="urn:microsoft.com/office/officeart/2005/8/layout/default"/>
    <dgm:cxn modelId="{FC7DBD9A-B386-4DCB-8318-1468222FE6BD}" srcId="{B40BF5E7-6BA2-4EA9-9F19-0DC86943D6D4}" destId="{164CF7C5-F8BA-4029-8ABE-4851E57F4E03}" srcOrd="3" destOrd="0" parTransId="{10231850-C54C-440E-BA92-C79774308467}" sibTransId="{5C16C79A-C2ED-4A35-A61D-63D946F8F8F1}"/>
    <dgm:cxn modelId="{E0FCA5B0-24FA-4079-A7C2-D678897FD8DE}" srcId="{B40BF5E7-6BA2-4EA9-9F19-0DC86943D6D4}" destId="{1D7C0D60-21FE-49E5-BEA6-A2186A6D39C0}" srcOrd="2" destOrd="0" parTransId="{0496CD02-96D8-45F8-A60E-25D8DBA2C05D}" sibTransId="{C0E871AA-DDF3-45BC-8C04-57A55261D9B4}"/>
    <dgm:cxn modelId="{BAE8A3D0-00B1-4700-B4FC-C8B7F9380724}" type="presOf" srcId="{C2BE25B0-0046-4387-80D9-B5A1EDBB173B}" destId="{7EADAAE1-FE09-4C68-96F4-1D88E53506CC}" srcOrd="0" destOrd="0" presId="urn:microsoft.com/office/officeart/2005/8/layout/default"/>
    <dgm:cxn modelId="{AFEFD2D8-5F8D-4638-902C-33EE7D502101}" srcId="{B40BF5E7-6BA2-4EA9-9F19-0DC86943D6D4}" destId="{FAFE73BC-4FCE-4AD8-92ED-559CCB558842}" srcOrd="4" destOrd="0" parTransId="{35F94E97-D8D6-4E8C-8641-5DD83464FC6A}" sibTransId="{EC444128-5BB6-4163-AD74-59050221108A}"/>
    <dgm:cxn modelId="{28A100F1-8DB0-4E17-A83D-BB2F0BC92B51}" srcId="{B40BF5E7-6BA2-4EA9-9F19-0DC86943D6D4}" destId="{C2BE25B0-0046-4387-80D9-B5A1EDBB173B}" srcOrd="1" destOrd="0" parTransId="{00BF9CE2-2A5F-4D1B-9260-86A79C637EC1}" sibTransId="{C1F7F13A-9F7A-4696-8FBC-8B1DC435D7BB}"/>
    <dgm:cxn modelId="{62AAE3FB-90F6-4FD7-81AA-8140FC1A03A5}" type="presOf" srcId="{B40BF5E7-6BA2-4EA9-9F19-0DC86943D6D4}" destId="{66D2B30D-1DE9-4831-977C-7A3B1D810753}" srcOrd="0" destOrd="0" presId="urn:microsoft.com/office/officeart/2005/8/layout/default"/>
    <dgm:cxn modelId="{099D9D47-C744-4E8B-BCB8-E653B057C3B6}" type="presParOf" srcId="{66D2B30D-1DE9-4831-977C-7A3B1D810753}" destId="{81AACF75-0512-4D16-B125-FB35EB32A7C2}" srcOrd="0" destOrd="0" presId="urn:microsoft.com/office/officeart/2005/8/layout/default"/>
    <dgm:cxn modelId="{267A4426-2639-4284-8705-304D2CBECFC5}" type="presParOf" srcId="{66D2B30D-1DE9-4831-977C-7A3B1D810753}" destId="{53AA45FB-C812-4C17-8C42-1DA404C53EAF}" srcOrd="1" destOrd="0" presId="urn:microsoft.com/office/officeart/2005/8/layout/default"/>
    <dgm:cxn modelId="{A2AB304D-F3C9-48D4-B2DF-68BFCC84B10B}" type="presParOf" srcId="{66D2B30D-1DE9-4831-977C-7A3B1D810753}" destId="{7EADAAE1-FE09-4C68-96F4-1D88E53506CC}" srcOrd="2" destOrd="0" presId="urn:microsoft.com/office/officeart/2005/8/layout/default"/>
    <dgm:cxn modelId="{DFE52EEB-D22B-4690-9A08-59C902B955C9}" type="presParOf" srcId="{66D2B30D-1DE9-4831-977C-7A3B1D810753}" destId="{1EE18B0C-B6B5-40D2-AC88-53FF1C868ABB}" srcOrd="3" destOrd="0" presId="urn:microsoft.com/office/officeart/2005/8/layout/default"/>
    <dgm:cxn modelId="{FEB940E0-C989-46BF-8242-EE7C089EBB61}" type="presParOf" srcId="{66D2B30D-1DE9-4831-977C-7A3B1D810753}" destId="{EAAB0CD1-88EA-4ADD-AB94-2A8F1021755F}" srcOrd="4" destOrd="0" presId="urn:microsoft.com/office/officeart/2005/8/layout/default"/>
    <dgm:cxn modelId="{167B3698-CEDE-4D3C-A0BD-D4E50956AEAD}" type="presParOf" srcId="{66D2B30D-1DE9-4831-977C-7A3B1D810753}" destId="{8D4E629A-6964-4B20-879E-4BE928DD64D7}" srcOrd="5" destOrd="0" presId="urn:microsoft.com/office/officeart/2005/8/layout/default"/>
    <dgm:cxn modelId="{C08F2DF1-C410-4937-8A06-564EFEAB4A50}" type="presParOf" srcId="{66D2B30D-1DE9-4831-977C-7A3B1D810753}" destId="{DEA97AE9-8A59-4AFF-9AA6-AEAA2B255129}" srcOrd="6" destOrd="0" presId="urn:microsoft.com/office/officeart/2005/8/layout/default"/>
    <dgm:cxn modelId="{9E9DC742-83C7-4872-90AE-B91814F9228C}" type="presParOf" srcId="{66D2B30D-1DE9-4831-977C-7A3B1D810753}" destId="{8B7A484D-8C6D-4A75-8955-A78E44567C6E}" srcOrd="7" destOrd="0" presId="urn:microsoft.com/office/officeart/2005/8/layout/default"/>
    <dgm:cxn modelId="{D813151D-F842-4877-9230-21799D058038}" type="presParOf" srcId="{66D2B30D-1DE9-4831-977C-7A3B1D810753}" destId="{BF048E6B-AB98-4CEF-934A-4DCA85C05C37}"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843148-9469-4084-A55D-29CDAC812C45}" type="doc">
      <dgm:prSet loTypeId="urn:microsoft.com/office/officeart/2005/8/layout/default" loCatId="list" qsTypeId="urn:microsoft.com/office/officeart/2005/8/quickstyle/simple1" qsCatId="simple" csTypeId="urn:microsoft.com/office/officeart/2005/8/colors/accent1_2" csCatId="accent1" phldr="0"/>
      <dgm:spPr/>
      <dgm:t>
        <a:bodyPr/>
        <a:lstStyle/>
        <a:p>
          <a:endParaRPr lang="en-US"/>
        </a:p>
      </dgm:t>
    </dgm:pt>
    <dgm:pt modelId="{A6224F4B-7AFA-4327-B998-F736FA3606FA}">
      <dgm:prSet phldrT="[Text]" phldr="1"/>
      <dgm:spPr/>
      <dgm:t>
        <a:bodyPr/>
        <a:lstStyle/>
        <a:p>
          <a:endParaRPr lang="en-US" dirty="0"/>
        </a:p>
      </dgm:t>
    </dgm:pt>
    <dgm:pt modelId="{9D4AB699-1F7E-4D1F-A7DE-08010F26A1D3}" type="parTrans" cxnId="{1153F5CB-5352-4DD0-BEB9-1EB7DF89797E}">
      <dgm:prSet/>
      <dgm:spPr/>
      <dgm:t>
        <a:bodyPr/>
        <a:lstStyle/>
        <a:p>
          <a:endParaRPr lang="en-US"/>
        </a:p>
      </dgm:t>
    </dgm:pt>
    <dgm:pt modelId="{9F3F0D94-8F06-418F-8568-36FA37AC0770}" type="sibTrans" cxnId="{1153F5CB-5352-4DD0-BEB9-1EB7DF89797E}">
      <dgm:prSet/>
      <dgm:spPr/>
      <dgm:t>
        <a:bodyPr/>
        <a:lstStyle/>
        <a:p>
          <a:endParaRPr lang="en-US"/>
        </a:p>
      </dgm:t>
    </dgm:pt>
    <dgm:pt modelId="{3B70023E-525F-4975-812A-5F976187C681}">
      <dgm:prSet phldrT="[Text]" phldr="1"/>
      <dgm:spPr/>
      <dgm:t>
        <a:bodyPr/>
        <a:lstStyle/>
        <a:p>
          <a:endParaRPr lang="en-US" dirty="0"/>
        </a:p>
      </dgm:t>
    </dgm:pt>
    <dgm:pt modelId="{4673D26B-D221-4481-806F-9E223BAC93D0}" type="parTrans" cxnId="{7FF27E1A-0863-499B-A34E-56E8B905801A}">
      <dgm:prSet/>
      <dgm:spPr/>
      <dgm:t>
        <a:bodyPr/>
        <a:lstStyle/>
        <a:p>
          <a:endParaRPr lang="en-US"/>
        </a:p>
      </dgm:t>
    </dgm:pt>
    <dgm:pt modelId="{7141F84E-DEC5-4174-AD49-035EDF8BC457}" type="sibTrans" cxnId="{7FF27E1A-0863-499B-A34E-56E8B905801A}">
      <dgm:prSet/>
      <dgm:spPr/>
      <dgm:t>
        <a:bodyPr/>
        <a:lstStyle/>
        <a:p>
          <a:endParaRPr lang="en-US"/>
        </a:p>
      </dgm:t>
    </dgm:pt>
    <dgm:pt modelId="{0DDEC078-747C-4727-AE90-AA380D1E46F3}">
      <dgm:prSet phldrT="[Text]" phldr="1"/>
      <dgm:spPr/>
      <dgm:t>
        <a:bodyPr/>
        <a:lstStyle/>
        <a:p>
          <a:endParaRPr lang="en-US" dirty="0"/>
        </a:p>
      </dgm:t>
    </dgm:pt>
    <dgm:pt modelId="{FDACE86C-85E2-4000-B1DA-785178C37860}" type="parTrans" cxnId="{741D636D-673F-420F-9B3D-875AC70DC683}">
      <dgm:prSet/>
      <dgm:spPr/>
      <dgm:t>
        <a:bodyPr/>
        <a:lstStyle/>
        <a:p>
          <a:endParaRPr lang="en-US"/>
        </a:p>
      </dgm:t>
    </dgm:pt>
    <dgm:pt modelId="{59454D2E-D209-49B7-B3DB-1C0D1D35217B}" type="sibTrans" cxnId="{741D636D-673F-420F-9B3D-875AC70DC683}">
      <dgm:prSet/>
      <dgm:spPr/>
      <dgm:t>
        <a:bodyPr/>
        <a:lstStyle/>
        <a:p>
          <a:endParaRPr lang="en-US"/>
        </a:p>
      </dgm:t>
    </dgm:pt>
    <dgm:pt modelId="{6083AA81-7EEF-4515-B475-DA23FECC4561}">
      <dgm:prSet phldrT="[Text]" phldr="1"/>
      <dgm:spPr/>
      <dgm:t>
        <a:bodyPr/>
        <a:lstStyle/>
        <a:p>
          <a:endParaRPr lang="en-US" dirty="0"/>
        </a:p>
      </dgm:t>
    </dgm:pt>
    <dgm:pt modelId="{C3F60721-6E9B-425B-BCF0-56D682952B4C}" type="parTrans" cxnId="{7C4B4241-AFA2-41C9-BD07-8A58B17B6EC9}">
      <dgm:prSet/>
      <dgm:spPr/>
      <dgm:t>
        <a:bodyPr/>
        <a:lstStyle/>
        <a:p>
          <a:endParaRPr lang="en-US"/>
        </a:p>
      </dgm:t>
    </dgm:pt>
    <dgm:pt modelId="{1573D876-FC00-4B23-966D-5BF247923DAB}" type="sibTrans" cxnId="{7C4B4241-AFA2-41C9-BD07-8A58B17B6EC9}">
      <dgm:prSet/>
      <dgm:spPr/>
      <dgm:t>
        <a:bodyPr/>
        <a:lstStyle/>
        <a:p>
          <a:endParaRPr lang="en-US"/>
        </a:p>
      </dgm:t>
    </dgm:pt>
    <dgm:pt modelId="{F33BD1D4-CBC8-433A-BD09-99F846CF3722}">
      <dgm:prSet phldrT="[Text]" phldr="1"/>
      <dgm:spPr/>
      <dgm:t>
        <a:bodyPr/>
        <a:lstStyle/>
        <a:p>
          <a:endParaRPr lang="en-US" dirty="0"/>
        </a:p>
      </dgm:t>
    </dgm:pt>
    <dgm:pt modelId="{6C161A49-6108-464A-A2C6-C8D2255C939D}" type="parTrans" cxnId="{19BA9431-E24A-43F6-B2CF-C45677F7BBC5}">
      <dgm:prSet/>
      <dgm:spPr/>
      <dgm:t>
        <a:bodyPr/>
        <a:lstStyle/>
        <a:p>
          <a:endParaRPr lang="en-US"/>
        </a:p>
      </dgm:t>
    </dgm:pt>
    <dgm:pt modelId="{86E06BB8-D701-457E-AFBA-C2DC8835D3EC}" type="sibTrans" cxnId="{19BA9431-E24A-43F6-B2CF-C45677F7BBC5}">
      <dgm:prSet/>
      <dgm:spPr/>
      <dgm:t>
        <a:bodyPr/>
        <a:lstStyle/>
        <a:p>
          <a:endParaRPr lang="en-US"/>
        </a:p>
      </dgm:t>
    </dgm:pt>
    <dgm:pt modelId="{DDFE1D5A-97A9-446C-97C9-02C050E5BB54}" type="pres">
      <dgm:prSet presAssocID="{AE843148-9469-4084-A55D-29CDAC812C45}" presName="diagram" presStyleCnt="0">
        <dgm:presLayoutVars>
          <dgm:dir/>
          <dgm:resizeHandles val="exact"/>
        </dgm:presLayoutVars>
      </dgm:prSet>
      <dgm:spPr/>
    </dgm:pt>
    <dgm:pt modelId="{007C7453-4397-4DEA-B7AA-08F41565351B}" type="pres">
      <dgm:prSet presAssocID="{A6224F4B-7AFA-4327-B998-F736FA3606FA}" presName="node" presStyleLbl="node1" presStyleIdx="0" presStyleCnt="5">
        <dgm:presLayoutVars>
          <dgm:bulletEnabled val="1"/>
        </dgm:presLayoutVars>
      </dgm:prSet>
      <dgm:spPr/>
    </dgm:pt>
    <dgm:pt modelId="{106C2476-D9AE-42F1-994D-10E2A6429B30}" type="pres">
      <dgm:prSet presAssocID="{9F3F0D94-8F06-418F-8568-36FA37AC0770}" presName="sibTrans" presStyleCnt="0"/>
      <dgm:spPr/>
    </dgm:pt>
    <dgm:pt modelId="{73932250-6896-413F-A147-5CEC6FAE3007}" type="pres">
      <dgm:prSet presAssocID="{3B70023E-525F-4975-812A-5F976187C681}" presName="node" presStyleLbl="node1" presStyleIdx="1" presStyleCnt="5">
        <dgm:presLayoutVars>
          <dgm:bulletEnabled val="1"/>
        </dgm:presLayoutVars>
      </dgm:prSet>
      <dgm:spPr/>
    </dgm:pt>
    <dgm:pt modelId="{05A7C25A-FDC5-4B19-A7CB-7F30E6F27562}" type="pres">
      <dgm:prSet presAssocID="{7141F84E-DEC5-4174-AD49-035EDF8BC457}" presName="sibTrans" presStyleCnt="0"/>
      <dgm:spPr/>
    </dgm:pt>
    <dgm:pt modelId="{CF9DC605-EC9B-4853-81DD-1C7E234F4CB0}" type="pres">
      <dgm:prSet presAssocID="{0DDEC078-747C-4727-AE90-AA380D1E46F3}" presName="node" presStyleLbl="node1" presStyleIdx="2" presStyleCnt="5">
        <dgm:presLayoutVars>
          <dgm:bulletEnabled val="1"/>
        </dgm:presLayoutVars>
      </dgm:prSet>
      <dgm:spPr/>
    </dgm:pt>
    <dgm:pt modelId="{E1C8BF6D-1AFE-4E1C-83CF-D2CFF9FC42E1}" type="pres">
      <dgm:prSet presAssocID="{59454D2E-D209-49B7-B3DB-1C0D1D35217B}" presName="sibTrans" presStyleCnt="0"/>
      <dgm:spPr/>
    </dgm:pt>
    <dgm:pt modelId="{E4520ED5-0792-43E9-8ABC-143450F571DB}" type="pres">
      <dgm:prSet presAssocID="{6083AA81-7EEF-4515-B475-DA23FECC4561}" presName="node" presStyleLbl="node1" presStyleIdx="3" presStyleCnt="5">
        <dgm:presLayoutVars>
          <dgm:bulletEnabled val="1"/>
        </dgm:presLayoutVars>
      </dgm:prSet>
      <dgm:spPr/>
    </dgm:pt>
    <dgm:pt modelId="{9CBD175F-C766-4D37-80B5-75A9954C88DE}" type="pres">
      <dgm:prSet presAssocID="{1573D876-FC00-4B23-966D-5BF247923DAB}" presName="sibTrans" presStyleCnt="0"/>
      <dgm:spPr/>
    </dgm:pt>
    <dgm:pt modelId="{10D47ADC-F149-4310-B52B-D1B9C037C653}" type="pres">
      <dgm:prSet presAssocID="{F33BD1D4-CBC8-433A-BD09-99F846CF3722}" presName="node" presStyleLbl="node1" presStyleIdx="4" presStyleCnt="5">
        <dgm:presLayoutVars>
          <dgm:bulletEnabled val="1"/>
        </dgm:presLayoutVars>
      </dgm:prSet>
      <dgm:spPr/>
    </dgm:pt>
  </dgm:ptLst>
  <dgm:cxnLst>
    <dgm:cxn modelId="{A7F16D0C-44D1-438D-A19F-A9CAD0B705F1}" type="presOf" srcId="{A6224F4B-7AFA-4327-B998-F736FA3606FA}" destId="{007C7453-4397-4DEA-B7AA-08F41565351B}" srcOrd="0" destOrd="0" presId="urn:microsoft.com/office/officeart/2005/8/layout/default"/>
    <dgm:cxn modelId="{7FF27E1A-0863-499B-A34E-56E8B905801A}" srcId="{AE843148-9469-4084-A55D-29CDAC812C45}" destId="{3B70023E-525F-4975-812A-5F976187C681}" srcOrd="1" destOrd="0" parTransId="{4673D26B-D221-4481-806F-9E223BAC93D0}" sibTransId="{7141F84E-DEC5-4174-AD49-035EDF8BC457}"/>
    <dgm:cxn modelId="{FD44EC1D-1D2F-444D-B91F-70D1E8D554E6}" type="presOf" srcId="{3B70023E-525F-4975-812A-5F976187C681}" destId="{73932250-6896-413F-A147-5CEC6FAE3007}" srcOrd="0" destOrd="0" presId="urn:microsoft.com/office/officeart/2005/8/layout/default"/>
    <dgm:cxn modelId="{DE021F2A-9A73-4AE5-A64C-BACB3FB77991}" type="presOf" srcId="{F33BD1D4-CBC8-433A-BD09-99F846CF3722}" destId="{10D47ADC-F149-4310-B52B-D1B9C037C653}" srcOrd="0" destOrd="0" presId="urn:microsoft.com/office/officeart/2005/8/layout/default"/>
    <dgm:cxn modelId="{BA118C2B-74E8-4AE3-AA8D-8BDD7F37B9B8}" type="presOf" srcId="{6083AA81-7EEF-4515-B475-DA23FECC4561}" destId="{E4520ED5-0792-43E9-8ABC-143450F571DB}" srcOrd="0" destOrd="0" presId="urn:microsoft.com/office/officeart/2005/8/layout/default"/>
    <dgm:cxn modelId="{19BA9431-E24A-43F6-B2CF-C45677F7BBC5}" srcId="{AE843148-9469-4084-A55D-29CDAC812C45}" destId="{F33BD1D4-CBC8-433A-BD09-99F846CF3722}" srcOrd="4" destOrd="0" parTransId="{6C161A49-6108-464A-A2C6-C8D2255C939D}" sibTransId="{86E06BB8-D701-457E-AFBA-C2DC8835D3EC}"/>
    <dgm:cxn modelId="{7C4B4241-AFA2-41C9-BD07-8A58B17B6EC9}" srcId="{AE843148-9469-4084-A55D-29CDAC812C45}" destId="{6083AA81-7EEF-4515-B475-DA23FECC4561}" srcOrd="3" destOrd="0" parTransId="{C3F60721-6E9B-425B-BCF0-56D682952B4C}" sibTransId="{1573D876-FC00-4B23-966D-5BF247923DAB}"/>
    <dgm:cxn modelId="{741D636D-673F-420F-9B3D-875AC70DC683}" srcId="{AE843148-9469-4084-A55D-29CDAC812C45}" destId="{0DDEC078-747C-4727-AE90-AA380D1E46F3}" srcOrd="2" destOrd="0" parTransId="{FDACE86C-85E2-4000-B1DA-785178C37860}" sibTransId="{59454D2E-D209-49B7-B3DB-1C0D1D35217B}"/>
    <dgm:cxn modelId="{2F5CCF59-ADE0-484A-B890-65F5AD403F70}" type="presOf" srcId="{0DDEC078-747C-4727-AE90-AA380D1E46F3}" destId="{CF9DC605-EC9B-4853-81DD-1C7E234F4CB0}" srcOrd="0" destOrd="0" presId="urn:microsoft.com/office/officeart/2005/8/layout/default"/>
    <dgm:cxn modelId="{0D4BA7C9-1BC4-44A0-99F4-F5F73CC2DB17}" type="presOf" srcId="{AE843148-9469-4084-A55D-29CDAC812C45}" destId="{DDFE1D5A-97A9-446C-97C9-02C050E5BB54}" srcOrd="0" destOrd="0" presId="urn:microsoft.com/office/officeart/2005/8/layout/default"/>
    <dgm:cxn modelId="{1153F5CB-5352-4DD0-BEB9-1EB7DF89797E}" srcId="{AE843148-9469-4084-A55D-29CDAC812C45}" destId="{A6224F4B-7AFA-4327-B998-F736FA3606FA}" srcOrd="0" destOrd="0" parTransId="{9D4AB699-1F7E-4D1F-A7DE-08010F26A1D3}" sibTransId="{9F3F0D94-8F06-418F-8568-36FA37AC0770}"/>
    <dgm:cxn modelId="{736979C7-1DA3-4609-9080-40F9B4F9BCF0}" type="presParOf" srcId="{DDFE1D5A-97A9-446C-97C9-02C050E5BB54}" destId="{007C7453-4397-4DEA-B7AA-08F41565351B}" srcOrd="0" destOrd="0" presId="urn:microsoft.com/office/officeart/2005/8/layout/default"/>
    <dgm:cxn modelId="{433AE82F-6029-46AF-808A-D3DDC64E1CC6}" type="presParOf" srcId="{DDFE1D5A-97A9-446C-97C9-02C050E5BB54}" destId="{106C2476-D9AE-42F1-994D-10E2A6429B30}" srcOrd="1" destOrd="0" presId="urn:microsoft.com/office/officeart/2005/8/layout/default"/>
    <dgm:cxn modelId="{B34C3776-8C2F-40D1-B230-A15E55A20BEA}" type="presParOf" srcId="{DDFE1D5A-97A9-446C-97C9-02C050E5BB54}" destId="{73932250-6896-413F-A147-5CEC6FAE3007}" srcOrd="2" destOrd="0" presId="urn:microsoft.com/office/officeart/2005/8/layout/default"/>
    <dgm:cxn modelId="{E99B2E1C-9752-4DA7-BE80-62843172644E}" type="presParOf" srcId="{DDFE1D5A-97A9-446C-97C9-02C050E5BB54}" destId="{05A7C25A-FDC5-4B19-A7CB-7F30E6F27562}" srcOrd="3" destOrd="0" presId="urn:microsoft.com/office/officeart/2005/8/layout/default"/>
    <dgm:cxn modelId="{D2307464-3F75-445C-B510-E0C5F70893D7}" type="presParOf" srcId="{DDFE1D5A-97A9-446C-97C9-02C050E5BB54}" destId="{CF9DC605-EC9B-4853-81DD-1C7E234F4CB0}" srcOrd="4" destOrd="0" presId="urn:microsoft.com/office/officeart/2005/8/layout/default"/>
    <dgm:cxn modelId="{1820FAA4-4E1A-44E0-AB25-29DFAC4B6733}" type="presParOf" srcId="{DDFE1D5A-97A9-446C-97C9-02C050E5BB54}" destId="{E1C8BF6D-1AFE-4E1C-83CF-D2CFF9FC42E1}" srcOrd="5" destOrd="0" presId="urn:microsoft.com/office/officeart/2005/8/layout/default"/>
    <dgm:cxn modelId="{FDD984D3-C8FE-442E-910C-4EA6BB1DD9F3}" type="presParOf" srcId="{DDFE1D5A-97A9-446C-97C9-02C050E5BB54}" destId="{E4520ED5-0792-43E9-8ABC-143450F571DB}" srcOrd="6" destOrd="0" presId="urn:microsoft.com/office/officeart/2005/8/layout/default"/>
    <dgm:cxn modelId="{6CB2391B-5AE6-4428-96F9-3EBF6532B3DB}" type="presParOf" srcId="{DDFE1D5A-97A9-446C-97C9-02C050E5BB54}" destId="{9CBD175F-C766-4D37-80B5-75A9954C88DE}" srcOrd="7" destOrd="0" presId="urn:microsoft.com/office/officeart/2005/8/layout/default"/>
    <dgm:cxn modelId="{0AC000E8-804E-43A8-8A40-E29FC98EE782}" type="presParOf" srcId="{DDFE1D5A-97A9-446C-97C9-02C050E5BB54}" destId="{10D47ADC-F149-4310-B52B-D1B9C037C653}"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AACF75-0512-4D16-B125-FB35EB32A7C2}">
      <dsp:nvSpPr>
        <dsp:cNvPr id="0" name=""/>
        <dsp:cNvSpPr/>
      </dsp:nvSpPr>
      <dsp:spPr>
        <a:xfrm>
          <a:off x="3757" y="273126"/>
          <a:ext cx="3436728" cy="206203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Program officially launched at the Palm Beach SHRM conference last May of 2019.</a:t>
          </a:r>
        </a:p>
      </dsp:txBody>
      <dsp:txXfrm>
        <a:off x="3757" y="273126"/>
        <a:ext cx="3436728" cy="2062036"/>
      </dsp:txXfrm>
    </dsp:sp>
    <dsp:sp modelId="{7EADAAE1-FE09-4C68-96F4-1D88E53506CC}">
      <dsp:nvSpPr>
        <dsp:cNvPr id="0" name=""/>
        <dsp:cNvSpPr/>
      </dsp:nvSpPr>
      <dsp:spPr>
        <a:xfrm>
          <a:off x="3784158" y="273126"/>
          <a:ext cx="3436728" cy="2062036"/>
        </a:xfrm>
        <a:prstGeom prst="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Since then, we have had over 18 presentations throughout the state.</a:t>
          </a:r>
        </a:p>
      </dsp:txBody>
      <dsp:txXfrm>
        <a:off x="3784158" y="273126"/>
        <a:ext cx="3436728" cy="2062036"/>
      </dsp:txXfrm>
    </dsp:sp>
    <dsp:sp modelId="{EAAB0CD1-88EA-4ADD-AB94-2A8F1021755F}">
      <dsp:nvSpPr>
        <dsp:cNvPr id="0" name=""/>
        <dsp:cNvSpPr/>
      </dsp:nvSpPr>
      <dsp:spPr>
        <a:xfrm>
          <a:off x="7564560" y="273126"/>
          <a:ext cx="3839169" cy="2062036"/>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Over 250 organizations have completed the contact cards for engaging with Tobacco Free Florida to reduce the impact of tobacco and reducing the number of smokers in their organizations.</a:t>
          </a:r>
        </a:p>
      </dsp:txBody>
      <dsp:txXfrm>
        <a:off x="7564560" y="273126"/>
        <a:ext cx="3839169" cy="2062036"/>
      </dsp:txXfrm>
    </dsp:sp>
    <dsp:sp modelId="{DEA97AE9-8A59-4AFF-9AA6-AEAA2B255129}">
      <dsp:nvSpPr>
        <dsp:cNvPr id="0" name=""/>
        <dsp:cNvSpPr/>
      </dsp:nvSpPr>
      <dsp:spPr>
        <a:xfrm>
          <a:off x="1732397" y="2678836"/>
          <a:ext cx="3883468" cy="2368414"/>
        </a:xfrm>
        <a:prstGeom prst="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Over 35 organizations have completed the Success Toolkit – we have asked all chapters to  please put a link on their websites so that we can increase participation and select the winners at HR Florida – the link will close by April 30</a:t>
          </a:r>
          <a:r>
            <a:rPr lang="en-US" sz="2000" kern="1200" baseline="30000" dirty="0"/>
            <a:t>th</a:t>
          </a:r>
          <a:r>
            <a:rPr lang="en-US" sz="2000" kern="1200" dirty="0"/>
            <a:t>, 2020.</a:t>
          </a:r>
        </a:p>
      </dsp:txBody>
      <dsp:txXfrm>
        <a:off x="1732397" y="2678836"/>
        <a:ext cx="3883468" cy="2368414"/>
      </dsp:txXfrm>
    </dsp:sp>
    <dsp:sp modelId="{BF048E6B-AB98-4CEF-934A-4DCA85C05C37}">
      <dsp:nvSpPr>
        <dsp:cNvPr id="0" name=""/>
        <dsp:cNvSpPr/>
      </dsp:nvSpPr>
      <dsp:spPr>
        <a:xfrm>
          <a:off x="5959539" y="2678836"/>
          <a:ext cx="3715550" cy="2368414"/>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We have further expanded our mission into We Thrive – Wellness Empowering Tools for Health, Rejuvenation, Innovation, Vitality and Engagement!</a:t>
          </a:r>
        </a:p>
      </dsp:txBody>
      <dsp:txXfrm>
        <a:off x="5959539" y="2678836"/>
        <a:ext cx="3715550" cy="23684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7C7453-4397-4DEA-B7AA-08F41565351B}">
      <dsp:nvSpPr>
        <dsp:cNvPr id="0" name=""/>
        <dsp:cNvSpPr/>
      </dsp:nvSpPr>
      <dsp:spPr>
        <a:xfrm>
          <a:off x="184424" y="582"/>
          <a:ext cx="3397574" cy="20385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184424" y="582"/>
        <a:ext cx="3397574" cy="2038544"/>
      </dsp:txXfrm>
    </dsp:sp>
    <dsp:sp modelId="{73932250-6896-413F-A147-5CEC6FAE3007}">
      <dsp:nvSpPr>
        <dsp:cNvPr id="0" name=""/>
        <dsp:cNvSpPr/>
      </dsp:nvSpPr>
      <dsp:spPr>
        <a:xfrm>
          <a:off x="3921756" y="582"/>
          <a:ext cx="3397574" cy="20385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3921756" y="582"/>
        <a:ext cx="3397574" cy="2038544"/>
      </dsp:txXfrm>
    </dsp:sp>
    <dsp:sp modelId="{CF9DC605-EC9B-4853-81DD-1C7E234F4CB0}">
      <dsp:nvSpPr>
        <dsp:cNvPr id="0" name=""/>
        <dsp:cNvSpPr/>
      </dsp:nvSpPr>
      <dsp:spPr>
        <a:xfrm>
          <a:off x="7659088" y="582"/>
          <a:ext cx="3397574" cy="20385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7659088" y="582"/>
        <a:ext cx="3397574" cy="2038544"/>
      </dsp:txXfrm>
    </dsp:sp>
    <dsp:sp modelId="{E4520ED5-0792-43E9-8ABC-143450F571DB}">
      <dsp:nvSpPr>
        <dsp:cNvPr id="0" name=""/>
        <dsp:cNvSpPr/>
      </dsp:nvSpPr>
      <dsp:spPr>
        <a:xfrm>
          <a:off x="2053090" y="2378885"/>
          <a:ext cx="3397574" cy="20385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2053090" y="2378885"/>
        <a:ext cx="3397574" cy="2038544"/>
      </dsp:txXfrm>
    </dsp:sp>
    <dsp:sp modelId="{10D47ADC-F149-4310-B52B-D1B9C037C653}">
      <dsp:nvSpPr>
        <dsp:cNvPr id="0" name=""/>
        <dsp:cNvSpPr/>
      </dsp:nvSpPr>
      <dsp:spPr>
        <a:xfrm>
          <a:off x="5790422" y="2378885"/>
          <a:ext cx="3397574" cy="20385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5790422" y="2378885"/>
        <a:ext cx="3397574" cy="203854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71AA91-4F69-4B91-89C7-D84C4FB797DF}" type="datetimeFigureOut">
              <a:rPr lang="en-US" smtClean="0"/>
              <a:t>12/9/2020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C16E81-3DC9-4E92-B1D6-30307EECBC26}" type="slidenum">
              <a:rPr lang="en-US" smtClean="0"/>
              <a:t>‹#›</a:t>
            </a:fld>
            <a:endParaRPr lang="en-US"/>
          </a:p>
        </p:txBody>
      </p:sp>
    </p:spTree>
    <p:extLst>
      <p:ext uri="{BB962C8B-B14F-4D97-AF65-F5344CB8AC3E}">
        <p14:creationId xmlns:p14="http://schemas.microsoft.com/office/powerpoint/2010/main" val="4147079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srgbClr val="3F3F3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0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75688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Employees who smoke cost businesses, on average, more than $6,000 per year when compared to non-smoking employees.   This cost to Florida businesses comes primarily in the form of increased health care costs and productivity losses.</a:t>
            </a:r>
            <a:r>
              <a:rPr lang="en-US" b="1" baseline="0" dirty="0">
                <a:solidFill>
                  <a:srgbClr val="FFFF00"/>
                </a:solidFill>
              </a:rPr>
              <a:t> </a:t>
            </a:r>
            <a:r>
              <a:rPr lang="en-US" dirty="0"/>
              <a:t>Florida worksites lose an average of $4,056 per smoker every year in lost productivity alone. </a:t>
            </a:r>
          </a:p>
          <a:p>
            <a:r>
              <a:rPr lang="en-US" i="1" dirty="0"/>
              <a:t>	Berman M, Crane R, Seiber E, et al. Tobacco Control, Published Online. doi:10.1136/tobaccocontrol-2012-050888 (2013)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1A9423-6181-6C42-9675-E27D994484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589136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calculate the potential costs of tobacco use on your bottom line, we are going to use the formula shown to see how much your worksite could be losing in productivity and health related expenses. The results may surprise you!</a:t>
            </a:r>
          </a:p>
          <a:p>
            <a:endParaRPr lang="en-US" dirty="0"/>
          </a:p>
          <a:p>
            <a:r>
              <a:rPr lang="en-US" dirty="0"/>
              <a:t>I’m going to quickly walk you through an example while you calculate your organizations or businesses costs. (</a:t>
            </a:r>
            <a:r>
              <a:rPr lang="en-US" baseline="0" dirty="0"/>
              <a:t>worksheets provided to audience members)</a:t>
            </a:r>
          </a:p>
          <a:p>
            <a:endParaRPr lang="en-US" baseline="0" dirty="0"/>
          </a:p>
          <a:p>
            <a:r>
              <a:rPr lang="en-US" baseline="0" dirty="0"/>
              <a:t>Ask for a volunteer to share their calculations and share their thoughts?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1A9423-6181-6C42-9675-E27D994484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810134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our first presentation to discuss where do you start? How do you being to create a culture of total wellbeing in your organizations?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srgbClr val="3F3F3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34096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when employees are healthy and well, they are more engaged and productive.  Workplace wellness reduces healthcare costs but also shows that employers are willing to invest in the wellbeing of their employees  have higher retention , productivity and ultimately, profitability.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srgbClr val="3F3F3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5325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2"/>
                </a:solidFill>
                <a:effectLst/>
                <a:latin typeface="Arial" panose="020B0604020202020204" pitchFamily="34" charset="0"/>
                <a:ea typeface="+mn-ea"/>
                <a:cs typeface="Arial" panose="020B0604020202020204" pitchFamily="34" charset="0"/>
              </a:rPr>
              <a:t>Top employee wellness programs present health and wellness benefits as an integral part of the whole employment package, in line with healthcare or vacation  3</a:t>
            </a:r>
            <a:r>
              <a:rPr lang="en-US" sz="1200" kern="1200" baseline="30000" dirty="0">
                <a:solidFill>
                  <a:schemeClr val="tx2"/>
                </a:solidFill>
                <a:effectLst/>
                <a:latin typeface="Arial" panose="020B0604020202020204" pitchFamily="34" charset="0"/>
                <a:ea typeface="+mn-ea"/>
                <a:cs typeface="Arial" panose="020B0604020202020204" pitchFamily="34" charset="0"/>
              </a:rPr>
              <a:t>rd</a:t>
            </a:r>
            <a:r>
              <a:rPr lang="en-US" sz="1200" kern="1200" dirty="0">
                <a:solidFill>
                  <a:schemeClr val="tx2"/>
                </a:solidFill>
                <a:effectLst/>
                <a:latin typeface="Arial" panose="020B0604020202020204" pitchFamily="34" charset="0"/>
                <a:ea typeface="+mn-ea"/>
                <a:cs typeface="Arial" panose="020B0604020202020204" pitchFamily="34" charset="0"/>
              </a:rPr>
              <a:t> bullet - </a:t>
            </a:r>
            <a:r>
              <a:rPr lang="en-US" sz="1200" dirty="0">
                <a:solidFill>
                  <a:srgbClr val="000000"/>
                </a:solidFill>
                <a:latin typeface="Open Sans Light" panose="020B0306030504020204" pitchFamily="34" charset="0"/>
              </a:rPr>
              <a:t>Studies have shown that healthy employees come to work more often and get more done. </a:t>
            </a:r>
            <a:r>
              <a:rPr lang="en-US" sz="1200" kern="1200" dirty="0">
                <a:solidFill>
                  <a:schemeClr val="tx2"/>
                </a:solidFill>
                <a:effectLst/>
                <a:latin typeface="Arial" panose="020B0604020202020204" pitchFamily="34" charset="0"/>
                <a:ea typeface="+mn-ea"/>
                <a:cs typeface="Arial" panose="020B0604020202020204" pitchFamily="34" charset="0"/>
              </a:rPr>
              <a:t>days. </a:t>
            </a:r>
          </a:p>
          <a:p>
            <a:endParaRPr lang="en-US" sz="1200" kern="1200" dirty="0">
              <a:solidFill>
                <a:schemeClr val="tx2"/>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b="1" dirty="0">
                <a:solidFill>
                  <a:schemeClr val="tx1">
                    <a:lumMod val="65000"/>
                    <a:lumOff val="35000"/>
                  </a:schemeClr>
                </a:solidFill>
                <a:latin typeface="Open Sans" panose="020B0606030504020204" pitchFamily="34" charset="0"/>
              </a:rPr>
              <a:t>Source: </a:t>
            </a:r>
            <a:r>
              <a:rPr lang="fr-FR" sz="1200" dirty="0">
                <a:solidFill>
                  <a:schemeClr val="tx1">
                    <a:lumMod val="65000"/>
                    <a:lumOff val="35000"/>
                  </a:schemeClr>
                </a:solidFill>
                <a:latin typeface="Open Sans" panose="020B0606030504020204" pitchFamily="34" charset="0"/>
              </a:rPr>
              <a:t>CCDC Obesgy and overweight, Am Psychological Assoc, Stress in America, CDD US Suicide rates, Cacioppo S et al,ohen, R. et al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srgbClr val="3F3F3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92842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2"/>
                </a:solidFill>
                <a:effectLst/>
                <a:latin typeface="Arial" panose="020B0604020202020204" pitchFamily="34" charset="0"/>
                <a:ea typeface="+mn-ea"/>
                <a:cs typeface="Arial" panose="020B0604020202020204" pitchFamily="34" charset="0"/>
              </a:rPr>
              <a:t>Top employee wellness programs present health and wellness benefits as an integral part of the whole employment package, in line with healthcare or vacation  3</a:t>
            </a:r>
            <a:r>
              <a:rPr lang="en-US" sz="1200" kern="1200" baseline="30000" dirty="0">
                <a:solidFill>
                  <a:schemeClr val="tx2"/>
                </a:solidFill>
                <a:effectLst/>
                <a:latin typeface="Arial" panose="020B0604020202020204" pitchFamily="34" charset="0"/>
                <a:ea typeface="+mn-ea"/>
                <a:cs typeface="Arial" panose="020B0604020202020204" pitchFamily="34" charset="0"/>
              </a:rPr>
              <a:t>rd</a:t>
            </a:r>
            <a:r>
              <a:rPr lang="en-US" sz="1200" kern="1200" dirty="0">
                <a:solidFill>
                  <a:schemeClr val="tx2"/>
                </a:solidFill>
                <a:effectLst/>
                <a:latin typeface="Arial" panose="020B0604020202020204" pitchFamily="34" charset="0"/>
                <a:ea typeface="+mn-ea"/>
                <a:cs typeface="Arial" panose="020B0604020202020204" pitchFamily="34" charset="0"/>
              </a:rPr>
              <a:t> bullet - </a:t>
            </a:r>
            <a:r>
              <a:rPr lang="en-US" sz="1200" dirty="0">
                <a:solidFill>
                  <a:srgbClr val="000000"/>
                </a:solidFill>
                <a:latin typeface="Open Sans Light" panose="020B0306030504020204" pitchFamily="34" charset="0"/>
              </a:rPr>
              <a:t>Studies have shown that healthy employees come to work more often and get more done. </a:t>
            </a:r>
            <a:r>
              <a:rPr lang="en-US" sz="1200" kern="1200" dirty="0">
                <a:solidFill>
                  <a:schemeClr val="tx2"/>
                </a:solidFill>
                <a:effectLst/>
                <a:latin typeface="Arial" panose="020B0604020202020204" pitchFamily="34" charset="0"/>
                <a:ea typeface="+mn-ea"/>
                <a:cs typeface="Arial" panose="020B0604020202020204" pitchFamily="34" charset="0"/>
              </a:rPr>
              <a:t>days.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srgbClr val="3F3F3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068566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2"/>
                </a:solidFill>
                <a:effectLst/>
                <a:latin typeface="Arial" panose="020B0604020202020204" pitchFamily="34" charset="0"/>
                <a:ea typeface="+mn-ea"/>
                <a:cs typeface="Arial" panose="020B0604020202020204" pitchFamily="34" charset="0"/>
              </a:rPr>
              <a:t>Top employee wellness programs present health and wellness benefits as an integral part of the whole employment package, in line with healthcare or vacation  3</a:t>
            </a:r>
            <a:r>
              <a:rPr lang="en-US" sz="1200" kern="1200" baseline="30000" dirty="0">
                <a:solidFill>
                  <a:schemeClr val="tx2"/>
                </a:solidFill>
                <a:effectLst/>
                <a:latin typeface="Arial" panose="020B0604020202020204" pitchFamily="34" charset="0"/>
                <a:ea typeface="+mn-ea"/>
                <a:cs typeface="Arial" panose="020B0604020202020204" pitchFamily="34" charset="0"/>
              </a:rPr>
              <a:t>rd</a:t>
            </a:r>
            <a:r>
              <a:rPr lang="en-US" sz="1200" kern="1200" dirty="0">
                <a:solidFill>
                  <a:schemeClr val="tx2"/>
                </a:solidFill>
                <a:effectLst/>
                <a:latin typeface="Arial" panose="020B0604020202020204" pitchFamily="34" charset="0"/>
                <a:ea typeface="+mn-ea"/>
                <a:cs typeface="Arial" panose="020B0604020202020204" pitchFamily="34" charset="0"/>
              </a:rPr>
              <a:t> bullet - </a:t>
            </a:r>
            <a:r>
              <a:rPr lang="en-US" sz="1200" dirty="0">
                <a:solidFill>
                  <a:srgbClr val="000000"/>
                </a:solidFill>
                <a:latin typeface="Open Sans Light" panose="020B0306030504020204" pitchFamily="34" charset="0"/>
              </a:rPr>
              <a:t>Studies have shown that healthy employees come to work more often and get more done. </a:t>
            </a:r>
            <a:r>
              <a:rPr lang="en-US" sz="1200" kern="1200" dirty="0">
                <a:solidFill>
                  <a:schemeClr val="tx2"/>
                </a:solidFill>
                <a:effectLst/>
                <a:latin typeface="Arial" panose="020B0604020202020204" pitchFamily="34" charset="0"/>
                <a:ea typeface="+mn-ea"/>
                <a:cs typeface="Arial" panose="020B0604020202020204" pitchFamily="34" charset="0"/>
              </a:rPr>
              <a:t>days.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srgbClr val="3F3F3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44719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Sitting, staring at screens, speeding through life and lack of sleep seem to be a way of life for most Americans. In fact, nearly one-third of Americans say their stress has increased over the past year. Rather than simplifying life, digital tethers seem to contribute to a rise in tension and anxiety. Lack of physical activity and unhealthy eating habits have led to rising rates of obesity and chronic conditions, like diabetes, across the country. </a:t>
            </a:r>
          </a:p>
          <a:p>
            <a:r>
              <a:rPr lang="en-US" dirty="0"/>
              <a:t>As a result of these distractions, a large percentage of workers are not engaged. </a:t>
            </a:r>
          </a:p>
          <a:p>
            <a:endParaRPr lang="en-US" dirty="0"/>
          </a:p>
          <a:p>
            <a:r>
              <a:rPr lang="en-US" dirty="0"/>
              <a:t>We surveyed our own members and found that 60 percent would like to spend time on well-being, with most focused on eating better and fitness. A significant number said apps would be helpful. </a:t>
            </a:r>
          </a:p>
          <a:p>
            <a:endParaRPr lang="en-US" dirty="0"/>
          </a:p>
          <a:p>
            <a:r>
              <a:rPr lang="en-US" dirty="0"/>
              <a:t>All of this leads most employers to want to improve the wellness experience. E</a:t>
            </a:r>
            <a:r>
              <a:rPr lang="en-US" sz="1200" b="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mployee engagement in health and wellbeing initiatives is a persistent challenge and a top opportunity but employer commitment to wellbeing has never been stronger. Employers are placing a growing emphasis on understanding employees wants and needs, and refine program designs and activities  around a consumer-centric approach.</a:t>
            </a:r>
          </a:p>
          <a:p>
            <a:endParaRPr lang="en-US" sz="1200" b="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endParaRPr lang="en-US" sz="1200" b="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293076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3757-1D20-ED4F-BE1E-2A4F3CD041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089642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0425" cy="2628900"/>
          </a:xfrm>
        </p:spPr>
      </p:sp>
      <p:sp>
        <p:nvSpPr>
          <p:cNvPr id="3" name="Notes Placeholder 2"/>
          <p:cNvSpPr>
            <a:spLocks noGrp="1"/>
          </p:cNvSpPr>
          <p:nvPr>
            <p:ph type="body" idx="1"/>
          </p:nvPr>
        </p:nvSpPr>
        <p:spPr/>
        <p:txBody>
          <a:bodyPr/>
          <a:lstStyle/>
          <a:p>
            <a:pPr algn="just">
              <a:lnSpc>
                <a:spcPct val="100000"/>
              </a:lnSpc>
              <a:spcBef>
                <a:spcPts val="0"/>
              </a:spcBef>
            </a:pPr>
            <a:r>
              <a:rPr lang="en-US" sz="1200" b="0" i="0" kern="1200" dirty="0">
                <a:solidFill>
                  <a:schemeClr val="tx2"/>
                </a:solidFill>
                <a:effectLst/>
                <a:latin typeface="Arial" panose="020B0604020202020204" pitchFamily="34" charset="0"/>
                <a:ea typeface="+mn-ea"/>
                <a:cs typeface="Arial" panose="020B0604020202020204" pitchFamily="34" charset="0"/>
              </a:rPr>
              <a:t>Physical wellness was the main focus for many decades in the workplace wellness industry.  But we are starting to realize that is just part of the picture.  We need to take a holistic/whole person approach now.</a:t>
            </a:r>
          </a:p>
          <a:p>
            <a:pPr algn="just">
              <a:lnSpc>
                <a:spcPct val="100000"/>
              </a:lnSpc>
              <a:spcBef>
                <a:spcPts val="0"/>
              </a:spcBef>
            </a:pPr>
            <a:endParaRPr lang="en-US" sz="1200" b="0" i="0" kern="1200" dirty="0">
              <a:solidFill>
                <a:schemeClr val="tx2"/>
              </a:solidFill>
              <a:effectLst/>
              <a:latin typeface="Arial" panose="020B0604020202020204" pitchFamily="34" charset="0"/>
              <a:ea typeface="+mn-ea"/>
              <a:cs typeface="Arial" panose="020B0604020202020204" pitchFamily="34" charset="0"/>
            </a:endParaRPr>
          </a:p>
          <a:p>
            <a:pPr algn="just">
              <a:lnSpc>
                <a:spcPct val="100000"/>
              </a:lnSpc>
              <a:spcBef>
                <a:spcPts val="0"/>
              </a:spcBef>
            </a:pPr>
            <a:r>
              <a:rPr lang="en-US" sz="1200" b="0" i="0" kern="1200" dirty="0">
                <a:solidFill>
                  <a:schemeClr val="tx2"/>
                </a:solidFill>
                <a:effectLst/>
                <a:latin typeface="Arial" panose="020B0604020202020204" pitchFamily="34" charset="0"/>
                <a:ea typeface="+mn-ea"/>
                <a:cs typeface="Arial" panose="020B0604020202020204" pitchFamily="34" charset="0"/>
              </a:rPr>
              <a:t>According to Gallup, while 66% of people report doing well in at least one of the five main areas, only seven percent of people are strong across all five. What’s more, employees who are thriving in all five areas are more likely to be adaptable, 41% less likely to miss work because of poor health and 81% less likely to seek out a new employer in the next year.</a:t>
            </a:r>
            <a:endParaRPr lang="en-US" sz="11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algn="just">
              <a:lnSpc>
                <a:spcPct val="100000"/>
              </a:lnSpc>
              <a:spcBef>
                <a:spcPts val="0"/>
              </a:spcBef>
            </a:pPr>
            <a:r>
              <a:rPr lang="en-US" sz="11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If done well, a focus on holistic well-being has the potential to offset the ill effects of the environment and culture we live in. This is the basis for our total approach to well-being at Aetna.</a:t>
            </a:r>
          </a:p>
          <a:p>
            <a:pPr algn="just">
              <a:lnSpc>
                <a:spcPct val="100000"/>
              </a:lnSpc>
              <a:spcBef>
                <a:spcPts val="0"/>
              </a:spcBef>
            </a:pPr>
            <a:r>
              <a:rPr lang="en-US" sz="1200" b="0" i="0" kern="1200" dirty="0">
                <a:solidFill>
                  <a:schemeClr val="tx2"/>
                </a:solidFill>
                <a:effectLst/>
                <a:latin typeface="Arial" panose="020B0604020202020204" pitchFamily="34" charset="0"/>
                <a:ea typeface="+mn-ea"/>
                <a:cs typeface="Arial" panose="020B0604020202020204" pitchFamily="34" charset="0"/>
              </a:rPr>
              <a:t>The most important thing to realize in this new conversation about wellbeing is that all these elements are connected and impact each other</a:t>
            </a:r>
            <a:endParaRPr lang="en-US" sz="11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algn="just">
              <a:lnSpc>
                <a:spcPct val="100000"/>
              </a:lnSpc>
              <a:spcBef>
                <a:spcPts val="0"/>
              </a:spcBef>
            </a:pPr>
            <a:br>
              <a:rPr lang="en-US" sz="1100" dirty="0">
                <a:solidFill>
                  <a:srgbClr val="FFFFFF"/>
                </a:solidFill>
                <a:ea typeface="Open Sans" panose="020B0606030504020204" pitchFamily="34" charset="0"/>
                <a:cs typeface="Open Sans" panose="020B0606030504020204" pitchFamily="34" charset="0"/>
              </a:rPr>
            </a:br>
            <a:r>
              <a:rPr lang="en-US" sz="1100" b="1" dirty="0">
                <a:solidFill>
                  <a:srgbClr val="FFFFFF"/>
                </a:solidFill>
                <a:latin typeface="Open Sans" charset="0"/>
                <a:ea typeface="Open Sans" charset="0"/>
                <a:cs typeface="Open Sans" charset="0"/>
              </a:rPr>
              <a:t>This takes a focus on total well-being</a:t>
            </a:r>
          </a:p>
          <a:p>
            <a:pPr>
              <a:lnSpc>
                <a:spcPct val="115000"/>
              </a:lnSpc>
              <a:spcAft>
                <a:spcPts val="1000"/>
              </a:spcAft>
            </a:pPr>
            <a:r>
              <a:rPr lang="en-US" sz="1100" dirty="0">
                <a:latin typeface="Calibri" panose="020F0502020204030204" pitchFamily="34" charset="0"/>
                <a:ea typeface="Calibri" panose="020F0502020204030204" pitchFamily="34" charset="0"/>
                <a:cs typeface="Times New Roman" panose="02020603050405020304" pitchFamily="18" charset="0"/>
              </a:rPr>
              <a:t>Own your health</a:t>
            </a:r>
          </a:p>
          <a:p>
            <a:pPr>
              <a:lnSpc>
                <a:spcPct val="115000"/>
              </a:lnSpc>
              <a:spcAft>
                <a:spcPts val="1000"/>
              </a:spcAft>
            </a:pPr>
            <a:r>
              <a:rPr lang="en-US" sz="1100" dirty="0">
                <a:latin typeface="Calibri" panose="020F0502020204030204" pitchFamily="34" charset="0"/>
                <a:ea typeface="Calibri" panose="020F0502020204030204" pitchFamily="34" charset="0"/>
                <a:cs typeface="Times New Roman" panose="02020603050405020304" pitchFamily="18" charset="0"/>
              </a:rPr>
              <a:t>Whole person</a:t>
            </a:r>
          </a:p>
          <a:p>
            <a:pPr>
              <a:lnSpc>
                <a:spcPct val="115000"/>
              </a:lnSpc>
              <a:spcAft>
                <a:spcPts val="1000"/>
              </a:spcAft>
            </a:pPr>
            <a:r>
              <a:rPr lang="en-US" sz="1100" dirty="0">
                <a:latin typeface="Calibri" panose="020F0502020204030204" pitchFamily="34" charset="0"/>
                <a:ea typeface="Calibri" panose="020F0502020204030204" pitchFamily="34" charset="0"/>
                <a:cs typeface="Times New Roman" panose="02020603050405020304" pitchFamily="18" charset="0"/>
              </a:rPr>
              <a:t>Have interconnected dimensions</a:t>
            </a:r>
          </a:p>
          <a:p>
            <a:pPr>
              <a:lnSpc>
                <a:spcPct val="115000"/>
              </a:lnSpc>
              <a:spcAft>
                <a:spcPts val="1000"/>
              </a:spcAft>
            </a:pPr>
            <a:r>
              <a:rPr lang="en-US" sz="1100" dirty="0">
                <a:latin typeface="Calibri" panose="020F0502020204030204" pitchFamily="34" charset="0"/>
                <a:ea typeface="Calibri" panose="020F0502020204030204" pitchFamily="34" charset="0"/>
                <a:cs typeface="Times New Roman" panose="02020603050405020304" pitchFamily="18" charset="0"/>
              </a:rPr>
              <a:t>Community support through culture (at work and community)</a:t>
            </a:r>
          </a:p>
          <a:p>
            <a:pPr>
              <a:lnSpc>
                <a:spcPct val="115000"/>
              </a:lnSpc>
              <a:spcAft>
                <a:spcPts val="1000"/>
              </a:spcAft>
            </a:pPr>
            <a:r>
              <a:rPr lang="en-US" sz="1100" dirty="0">
                <a:latin typeface="Calibri" panose="020F0502020204030204" pitchFamily="34" charset="0"/>
                <a:ea typeface="Calibri" panose="020F0502020204030204" pitchFamily="34" charset="0"/>
                <a:cs typeface="Times New Roman" panose="02020603050405020304" pitchFamily="18" charset="0"/>
              </a:rPr>
              <a:t>Know where your employees are struggling</a:t>
            </a:r>
          </a:p>
          <a:p>
            <a:pPr>
              <a:lnSpc>
                <a:spcPct val="115000"/>
              </a:lnSpc>
              <a:spcAft>
                <a:spcPts val="1000"/>
              </a:spcAft>
            </a:pPr>
            <a:r>
              <a:rPr lang="en-US" sz="1100" dirty="0">
                <a:latin typeface="Calibri" panose="020F0502020204030204" pitchFamily="34" charset="0"/>
                <a:ea typeface="Calibri" panose="020F0502020204030204" pitchFamily="34" charset="0"/>
                <a:cs typeface="Times New Roman" panose="02020603050405020304" pitchFamily="18" charset="0"/>
              </a:rPr>
              <a:t>Change the conversation!</a:t>
            </a:r>
          </a:p>
          <a:p>
            <a:pPr>
              <a:lnSpc>
                <a:spcPct val="115000"/>
              </a:lnSpc>
              <a:spcAft>
                <a:spcPts val="1000"/>
              </a:spcAft>
            </a:pPr>
            <a:r>
              <a:rPr lang="en-US" sz="1100" dirty="0">
                <a:latin typeface="Calibri" panose="020F0502020204030204" pitchFamily="34" charset="0"/>
                <a:ea typeface="Calibri" panose="020F0502020204030204" pitchFamily="34" charset="0"/>
                <a:cs typeface="Times New Roman" panose="02020603050405020304" pitchFamily="18" charset="0"/>
              </a:rPr>
              <a:t>Redefine health</a:t>
            </a:r>
          </a:p>
          <a:p>
            <a:pPr>
              <a:lnSpc>
                <a:spcPct val="115000"/>
              </a:lnSpc>
              <a:spcAft>
                <a:spcPts val="1000"/>
              </a:spcAft>
            </a:pPr>
            <a:r>
              <a:rPr lang="en-US" sz="1100" dirty="0">
                <a:latin typeface="Calibri" panose="020F0502020204030204" pitchFamily="34" charset="0"/>
                <a:ea typeface="Calibri" panose="020F0502020204030204" pitchFamily="34" charset="0"/>
                <a:cs typeface="Times New Roman" panose="02020603050405020304" pitchFamily="18" charset="0"/>
              </a:rPr>
              <a:t>Create an ecosystem where all dimensions is integrated</a:t>
            </a:r>
          </a:p>
          <a:p>
            <a:pPr>
              <a:lnSpc>
                <a:spcPct val="115000"/>
              </a:lnSpc>
              <a:spcAft>
                <a:spcPts val="1000"/>
              </a:spcAft>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100" kern="1200" dirty="0">
                <a:solidFill>
                  <a:schemeClr val="tx2"/>
                </a:solidFill>
                <a:effectLst/>
                <a:latin typeface="Arial" panose="020B0604020202020204" pitchFamily="34" charset="0"/>
                <a:ea typeface="+mn-ea"/>
                <a:cs typeface="Arial" panose="020B0604020202020204" pitchFamily="34" charset="0"/>
              </a:rPr>
              <a:t>Also, e</a:t>
            </a:r>
            <a:r>
              <a:rPr lang="en-US" sz="1100" dirty="0">
                <a:effectLst/>
              </a:rPr>
              <a:t>mbracing the broad definition of wellness (not just physical activity) has led to a tremendous impact on organizational health and worker productivity and happiness."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Bef>
                <a:spcPts val="0"/>
              </a:spcBef>
            </a:pPr>
            <a:endParaRPr lang="en-US" sz="11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F2022-CB59-41D4-8B61-C62639DB3C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359547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Serve You – our goal is to provide the tools and resources for our Florida chapters to help make Florida a healthy place to work!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srgbClr val="3F3F3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041167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EIGHT DIMENSIONS OF WELLNESS – PHYSICAL, MENTAL, This This model is taken from  the Substance Abuse and Mental Health Services Administration – under the US Dept. of Health &amp; Human Services.  OUR GOAL IS TO PROVIDE RESOURCES FOR  ALL OF THESE!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srgbClr val="3F3F3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0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032985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2"/>
                </a:solidFill>
                <a:latin typeface="Arial" panose="020B0604020202020204" pitchFamily="34" charset="0"/>
                <a:ea typeface="+mn-ea"/>
                <a:cs typeface="Arial" panose="020B0604020202020204" pitchFamily="34" charset="0"/>
              </a:rPr>
              <a:t>Do your research and find what approach would work best for your organization.</a:t>
            </a:r>
          </a:p>
          <a:p>
            <a:endParaRPr lang="en-US" sz="1200" b="0" i="0" u="none" strike="noStrike" kern="1200" baseline="0" dirty="0">
              <a:solidFill>
                <a:schemeClr val="tx2"/>
              </a:solidFill>
              <a:latin typeface="Arial" panose="020B0604020202020204" pitchFamily="34" charset="0"/>
              <a:ea typeface="+mn-ea"/>
              <a:cs typeface="Arial" panose="020B0604020202020204" pitchFamily="34" charset="0"/>
            </a:endParaRPr>
          </a:p>
          <a:p>
            <a:r>
              <a:rPr lang="en-US" sz="1200" b="0" i="0" u="none" strike="noStrike" kern="1200" baseline="0" dirty="0">
                <a:solidFill>
                  <a:schemeClr val="tx2"/>
                </a:solidFill>
                <a:latin typeface="Arial" panose="020B0604020202020204" pitchFamily="34" charset="0"/>
                <a:ea typeface="+mn-ea"/>
                <a:cs typeface="Arial" panose="020B0604020202020204" pitchFamily="34" charset="0"/>
              </a:rPr>
              <a:t>The Wellness Council of America has dedicated its efforts to studying and promoting the efforts of America’s Healthiest Companies and developed the Well Workplace process. At the core of the Well Workplace model, we have identified seven key benchmarks of success. Specifically, these seven benchmarks are inherent in companies that have built results-oriented workplace wellness programs. The structure helps organizations that are dedicated to the health of their employees create a framework that is tailored toward their values, mission, vision and goals for wellness.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srgbClr val="3F3F3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084671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Leadership should be seen and heard, not just signing off on things in the background.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srgbClr val="3F3F3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899260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to have leadership support but its equally important to have an internal team to help support your wellness goals.  This is where a wellness committee ( a team of wellness champions) comes in to play.  These employees will help you build a healthier workplace more effectively and efficiently if done right.</a:t>
            </a:r>
          </a:p>
          <a:p>
            <a:endParaRPr lang="en-US" dirty="0"/>
          </a:p>
          <a:p>
            <a:r>
              <a:rPr lang="en-US" dirty="0"/>
              <a:t>Who do you recruit?   Anyone with passion and motivation.  Do not discriminate against unhealthy employees.  Recruit employees who are going through or have been through their own health journey.  They are sometimes the best champions! </a:t>
            </a:r>
          </a:p>
          <a:p>
            <a:endParaRPr lang="en-US" dirty="0"/>
          </a:p>
          <a:p>
            <a:r>
              <a:rPr lang="en-US" dirty="0"/>
              <a:t>How often? Monthly at most, Quarterly at the least; Plan out monthly themes and activities to keep the momentum moving forward</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srgbClr val="3F3F3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90460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looking to provide you with a list of resources that provide these types of services.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srgbClr val="3F3F3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0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792795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15000"/>
              </a:lnSpc>
              <a:spcBef>
                <a:spcPts val="0"/>
              </a:spcBef>
              <a:spcAft>
                <a:spcPts val="10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Barb</a:t>
            </a:r>
          </a:p>
          <a:p>
            <a:pPr marL="0" marR="0" indent="0" algn="l" defTabSz="914400" rtl="0" eaLnBrk="1" fontAlgn="base" latinLnBrk="0" hangingPunct="1">
              <a:lnSpc>
                <a:spcPct val="115000"/>
              </a:lnSpc>
              <a:spcBef>
                <a:spcPts val="0"/>
              </a:spcBef>
              <a:spcAft>
                <a:spcPts val="10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Collect the low hanging fruit first</a:t>
            </a:r>
          </a:p>
          <a:p>
            <a:pPr marL="0" marR="0" indent="0" algn="l" defTabSz="914400" rtl="0" eaLnBrk="1" fontAlgn="base" latinLnBrk="0" hangingPunct="1">
              <a:lnSpc>
                <a:spcPct val="115000"/>
              </a:lnSpc>
              <a:spcBef>
                <a:spcPts val="0"/>
              </a:spcBef>
              <a:spcAft>
                <a:spcPts val="10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Then work with your carrier and broker teams to track the data and refine your strategy moving forward.</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srgbClr val="3F3F3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0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523102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Rachael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rPr>
              <a:t>Capturing an organization’s goals for wellness initiatives will serve as a roadmap to guide efforts and investments in workplace wellness. </a:t>
            </a:r>
          </a:p>
          <a:p>
            <a:endParaRPr lang="en-US" dirty="0"/>
          </a:p>
          <a:p>
            <a:r>
              <a:rPr lang="en-US" sz="1200" kern="1200" dirty="0">
                <a:solidFill>
                  <a:schemeClr val="tx2"/>
                </a:solidFill>
                <a:effectLst/>
                <a:latin typeface="Arial" panose="020B0604020202020204" pitchFamily="34" charset="0"/>
                <a:ea typeface="+mn-ea"/>
                <a:cs typeface="Arial" panose="020B0604020202020204" pitchFamily="34" charset="0"/>
              </a:rPr>
              <a:t> </a:t>
            </a:r>
          </a:p>
          <a:p>
            <a:r>
              <a:rPr lang="en-US" sz="1200" kern="1200" dirty="0">
                <a:solidFill>
                  <a:schemeClr val="tx2"/>
                </a:solidFill>
                <a:effectLst/>
                <a:latin typeface="Arial" panose="020B0604020202020204" pitchFamily="34" charset="0"/>
                <a:ea typeface="+mn-ea"/>
                <a:cs typeface="Arial" panose="020B0604020202020204" pitchFamily="34" charset="0"/>
              </a:rPr>
              <a:t>Leadership support – includes budget approval and planning (include incentive management plan)</a:t>
            </a:r>
          </a:p>
          <a:p>
            <a:r>
              <a:rPr lang="en-US" sz="1200" kern="1200" dirty="0">
                <a:solidFill>
                  <a:schemeClr val="tx2"/>
                </a:solidFill>
                <a:effectLst/>
                <a:latin typeface="Arial" panose="020B0604020202020204" pitchFamily="34" charset="0"/>
                <a:ea typeface="+mn-ea"/>
                <a:cs typeface="Arial" panose="020B0604020202020204" pitchFamily="34" charset="0"/>
              </a:rPr>
              <a:t>Needs assessment:  </a:t>
            </a:r>
            <a:r>
              <a:rPr lang="en-US" sz="1200" dirty="0">
                <a:latin typeface="Calibri" panose="020F0502020204030204" pitchFamily="34" charset="0"/>
                <a:ea typeface="Times New Roman" panose="02020603050405020304" pitchFamily="18" charset="0"/>
              </a:rPr>
              <a:t>. This step helps leadership understand the specific needs with respect to a broad well-being strategy. </a:t>
            </a:r>
            <a:r>
              <a:rPr lang="en-US" sz="1200" kern="1200" dirty="0">
                <a:solidFill>
                  <a:schemeClr val="tx2"/>
                </a:solidFill>
                <a:effectLst/>
                <a:latin typeface="Arial" panose="020B0604020202020204" pitchFamily="34" charset="0"/>
                <a:ea typeface="+mn-ea"/>
                <a:cs typeface="Arial" panose="020B0604020202020204" pitchFamily="34" charset="0"/>
              </a:rPr>
              <a:t>During this process, assess whether you have leadership support, management capacity, allocation of dedicated resources to support implementation, communications plan and goals that are aligned with your organization’s values and mission.</a:t>
            </a:r>
          </a:p>
          <a:p>
            <a:r>
              <a:rPr lang="en-US" sz="1200" kern="1200" dirty="0">
                <a:solidFill>
                  <a:schemeClr val="tx2"/>
                </a:solidFill>
                <a:effectLst/>
                <a:latin typeface="Arial" panose="020B0604020202020204" pitchFamily="34" charset="0"/>
                <a:ea typeface="+mn-ea"/>
                <a:cs typeface="Arial" panose="020B0604020202020204" pitchFamily="34" charset="0"/>
              </a:rPr>
              <a:t> </a:t>
            </a:r>
          </a:p>
          <a:p>
            <a:r>
              <a:rPr lang="en-US" sz="1200" kern="1200" dirty="0">
                <a:solidFill>
                  <a:schemeClr val="tx2"/>
                </a:solidFill>
                <a:effectLst/>
                <a:latin typeface="Arial" panose="020B0604020202020204" pitchFamily="34" charset="0"/>
                <a:ea typeface="+mn-ea"/>
                <a:cs typeface="Arial" panose="020B0604020202020204" pitchFamily="34" charset="0"/>
              </a:rPr>
              <a:t>Once your strategy is approved and supported, align it with well-being, engagement and/or safety committees/initiatives.  Always remember to communicate your strategy to all employees and management.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srgbClr val="3F3F3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67908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i="0" kern="1200" dirty="0">
                <a:solidFill>
                  <a:schemeClr val="tx2"/>
                </a:solidFill>
                <a:effectLst/>
                <a:latin typeface="Arial" panose="020B0604020202020204" pitchFamily="34" charset="0"/>
                <a:ea typeface="+mn-ea"/>
                <a:cs typeface="Arial" panose="020B0604020202020204" pitchFamily="34" charset="0"/>
              </a:rPr>
              <a:t>This goes back to the holistic wellbeing slide with the well-being dimension models.  Organizations must reconsider how they approach wellbeing amongst their population.</a:t>
            </a:r>
          </a:p>
          <a:p>
            <a:pPr marL="0" indent="0">
              <a:buNone/>
            </a:pPr>
            <a:endParaRPr lang="en-US" sz="1200" b="0" i="0" kern="1200" dirty="0">
              <a:solidFill>
                <a:schemeClr val="tx2"/>
              </a:solidFill>
              <a:effectLst/>
              <a:latin typeface="Arial" panose="020B0604020202020204" pitchFamily="34" charset="0"/>
              <a:ea typeface="+mn-ea"/>
              <a:cs typeface="Arial" panose="020B0604020202020204" pitchFamily="34" charset="0"/>
            </a:endParaRPr>
          </a:p>
          <a:p>
            <a:pPr marL="0" indent="0">
              <a:buNone/>
            </a:pPr>
            <a:r>
              <a:rPr lang="en-US" sz="1200" b="0" i="0" kern="1200" dirty="0">
                <a:solidFill>
                  <a:schemeClr val="tx2"/>
                </a:solidFill>
                <a:effectLst/>
                <a:latin typeface="Arial" panose="020B0604020202020204" pitchFamily="34" charset="0"/>
                <a:ea typeface="+mn-ea"/>
                <a:cs typeface="Arial" panose="020B0604020202020204" pitchFamily="34" charset="0"/>
              </a:rPr>
              <a:t>When employees believe their employer cares about their health and wellbeing, they are 38 percent more likely to be engaged, 10 times less likely to be hostile, 17 percent more likely to still be working there in a year, 28 percent more like to recommend their organization and 18 percent more likely to go the extra mile. In other words, companies that focus on and commit to a culture of wellbeing benefit from a boost in engagement, morale, retention, recruitment and performance.</a:t>
            </a:r>
          </a:p>
          <a:p>
            <a:pPr marL="0" indent="0">
              <a:buNone/>
            </a:pPr>
            <a:r>
              <a:rPr lang="en-US" sz="1200" b="0" i="0" kern="1200" dirty="0">
                <a:solidFill>
                  <a:schemeClr val="tx2"/>
                </a:solidFill>
                <a:effectLst/>
                <a:latin typeface="Arial" panose="020B0604020202020204" pitchFamily="34" charset="0"/>
                <a:ea typeface="+mn-ea"/>
                <a:cs typeface="Arial" panose="020B0604020202020204" pitchFamily="34" charset="0"/>
              </a:rPr>
              <a:t>Welcoa stated that “HUMANIZATION” is one o f their 5 top workplace wellness trends for 2019.</a:t>
            </a:r>
          </a:p>
          <a:p>
            <a:pPr marL="0" indent="0">
              <a:buNone/>
            </a:pPr>
            <a:endParaRPr lang="en-US" sz="1200" b="0" i="0" kern="1200" dirty="0">
              <a:solidFill>
                <a:schemeClr val="tx2"/>
              </a:solidFill>
              <a:effectLst/>
              <a:latin typeface="Arial" panose="020B0604020202020204" pitchFamily="34" charset="0"/>
              <a:ea typeface="+mn-ea"/>
              <a:cs typeface="Arial" panose="020B0604020202020204" pitchFamily="34" charset="0"/>
            </a:endParaRPr>
          </a:p>
          <a:p>
            <a:pPr marL="0" indent="0">
              <a:buNone/>
            </a:pPr>
            <a:r>
              <a:rPr lang="en-US" sz="1200" b="0" i="0" kern="1200" dirty="0">
                <a:solidFill>
                  <a:schemeClr val="tx2"/>
                </a:solidFill>
                <a:effectLst/>
                <a:latin typeface="Arial" panose="020B0604020202020204" pitchFamily="34" charset="0"/>
                <a:ea typeface="+mn-ea"/>
                <a:cs typeface="Arial" panose="020B0604020202020204" pitchFamily="34" charset="0"/>
              </a:rPr>
              <a:t>Boosting human performance and happiness is more than having yoga mats and apples at work… it is rehumanizing the workplace, and supporting the triple bottom line – people, planets </a:t>
            </a:r>
            <a:r>
              <a:rPr lang="en-US" sz="1200" b="0" i="1" kern="1200" dirty="0">
                <a:solidFill>
                  <a:schemeClr val="tx2"/>
                </a:solidFill>
                <a:effectLst/>
                <a:latin typeface="Arial" panose="020B0604020202020204" pitchFamily="34" charset="0"/>
                <a:ea typeface="+mn-ea"/>
                <a:cs typeface="Arial" panose="020B0604020202020204" pitchFamily="34" charset="0"/>
              </a:rPr>
              <a:t>and</a:t>
            </a:r>
            <a:r>
              <a:rPr lang="en-US" sz="1200" b="0" i="0" kern="1200" dirty="0">
                <a:solidFill>
                  <a:schemeClr val="tx2"/>
                </a:solidFill>
                <a:effectLst/>
                <a:latin typeface="Arial" panose="020B0604020202020204" pitchFamily="34" charset="0"/>
                <a:ea typeface="+mn-ea"/>
                <a:cs typeface="Arial" panose="020B0604020202020204" pitchFamily="34" charset="0"/>
              </a:rPr>
              <a:t> profits. When we put people first, profits tend to follow.</a:t>
            </a:r>
            <a:endParaRPr lang="en-US" sz="1200" dirty="0">
              <a:solidFill>
                <a:schemeClr val="tx1">
                  <a:lumMod val="65000"/>
                  <a:lumOff val="35000"/>
                </a:schemeClr>
              </a:solidFill>
            </a:endParaRPr>
          </a:p>
          <a:p>
            <a:pPr marL="228600" indent="-228600">
              <a:buAutoNum type="arabicPeriod"/>
            </a:pPr>
            <a:r>
              <a:rPr lang="en-US" sz="1200" dirty="0">
                <a:solidFill>
                  <a:schemeClr val="tx1">
                    <a:lumMod val="65000"/>
                    <a:lumOff val="35000"/>
                  </a:schemeClr>
                </a:solidFill>
              </a:rPr>
              <a:t>This serves to enhance decision-making skills and brings the right intervention to an organization in support of employees across the health continuum.</a:t>
            </a:r>
          </a:p>
          <a:p>
            <a:pPr marL="0" indent="0">
              <a:buNone/>
            </a:pPr>
            <a:r>
              <a:rPr lang="en-US" sz="1200" dirty="0">
                <a:solidFill>
                  <a:schemeClr val="tx1">
                    <a:lumMod val="65000"/>
                    <a:lumOff val="35000"/>
                  </a:schemeClr>
                </a:solidFill>
              </a:rPr>
              <a:t>4. Volunteerism and community events/races</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srgbClr val="3F3F3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162726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achieve an effective workplace well-being program, keep in mind that your organizational environment must also support your well-being initiatives.  This is where creating a culture around optimal employee well-being comes into play.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srgbClr val="3F3F3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0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197318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2"/>
                </a:solidFill>
                <a:effectLst/>
                <a:latin typeface="Arial" panose="020B0604020202020204" pitchFamily="34" charset="0"/>
                <a:ea typeface="+mn-ea"/>
                <a:cs typeface="Arial" panose="020B0604020202020204" pitchFamily="34" charset="0"/>
              </a:rPr>
              <a:t>Wellness program stats indicate that tracking results produces the best wellness outcomes.</a:t>
            </a:r>
          </a:p>
          <a:p>
            <a:endParaRPr lang="en-US" sz="1200" kern="1200" dirty="0">
              <a:solidFill>
                <a:schemeClr val="tx2"/>
              </a:solidFill>
              <a:effectLst/>
              <a:latin typeface="Arial" panose="020B0604020202020204" pitchFamily="34" charset="0"/>
              <a:ea typeface="+mn-ea"/>
              <a:cs typeface="Arial" panose="020B0604020202020204" pitchFamily="34" charset="0"/>
            </a:endParaRPr>
          </a:p>
          <a:p>
            <a:r>
              <a:rPr lang="en-US" sz="1200" kern="1200" dirty="0">
                <a:solidFill>
                  <a:schemeClr val="tx2"/>
                </a:solidFill>
                <a:effectLst/>
                <a:latin typeface="Arial" panose="020B0604020202020204" pitchFamily="34" charset="0"/>
                <a:ea typeface="+mn-ea"/>
                <a:cs typeface="Arial" panose="020B0604020202020204" pitchFamily="34" charset="0"/>
              </a:rPr>
              <a:t>66% of employers who tracked wellness efforts observed increased productivity — and that 67 percent of employees who took part were more satisfied at work. </a:t>
            </a:r>
          </a:p>
          <a:p>
            <a:endParaRPr lang="en-US" sz="1200" kern="1200" dirty="0">
              <a:solidFill>
                <a:schemeClr val="tx2"/>
              </a:solidFill>
              <a:effectLst/>
              <a:latin typeface="Arial" panose="020B0604020202020204" pitchFamily="34" charset="0"/>
              <a:ea typeface="+mn-ea"/>
              <a:cs typeface="Arial" panose="020B0604020202020204" pitchFamily="34" charset="0"/>
            </a:endParaRPr>
          </a:p>
          <a:p>
            <a:r>
              <a:rPr lang="en-US" b="0" dirty="0">
                <a:effectLst/>
              </a:rPr>
              <a:t>ROI/VOI: Workplace Wellness Goes beyond ROI.  75% of employers are offering wellness programs more to improve worker health and well-being, less to curb health care costs</a:t>
            </a:r>
            <a:r>
              <a:rPr lang="en-US" sz="1200" b="0" kern="1200" dirty="0">
                <a:solidFill>
                  <a:schemeClr val="tx2"/>
                </a:solidFill>
                <a:effectLst/>
                <a:latin typeface="Arial" panose="020B0604020202020204" pitchFamily="34" charset="0"/>
                <a:ea typeface="+mn-ea"/>
                <a:cs typeface="Arial" panose="020B0604020202020204" pitchFamily="34" charset="0"/>
              </a:rPr>
              <a:t>. VOI is just as important and becoming more valued data with employers</a:t>
            </a:r>
            <a:endParaRPr lang="en-US" b="0" dirty="0"/>
          </a:p>
          <a:p>
            <a:endParaRPr lang="en-US" b="0" dirty="0">
              <a:effectLst/>
            </a:endParaRPr>
          </a:p>
          <a:p>
            <a:r>
              <a:rPr lang="en-US" b="0" dirty="0">
                <a:effectLst/>
              </a:rPr>
              <a:t>Video of success story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srgbClr val="3F3F3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0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64022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toolkit was created by the previous Wellbeing Works Director and our 10 Wellbeing Ambassadors aligned to each district in Florida were chosen.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srgbClr val="3F3F3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634098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2"/>
                </a:solidFill>
                <a:latin typeface="Arial" panose="020B0604020202020204" pitchFamily="34" charset="0"/>
                <a:ea typeface="+mn-ea"/>
                <a:cs typeface="Arial" panose="020B0604020202020204" pitchFamily="34" charset="0"/>
              </a:rPr>
              <a:t>You can have the best wellness program, but that value of the program depends on engaging your employees at the right times, in the right ways, with the right messaging.   Aetna’s most strategic customers are ones that provide an incentive and reward program, convey management support for the program and provide a consistent communications strategy throughout the year. </a:t>
            </a:r>
          </a:p>
          <a:p>
            <a:endParaRPr lang="en-US" sz="1200" b="0" i="0" u="none" strike="noStrike" kern="1200" baseline="0" dirty="0">
              <a:solidFill>
                <a:schemeClr val="tx2"/>
              </a:solidFill>
              <a:latin typeface="Arial" panose="020B0604020202020204" pitchFamily="34" charset="0"/>
              <a:ea typeface="+mn-ea"/>
              <a:cs typeface="Arial" panose="020B0604020202020204" pitchFamily="34" charset="0"/>
            </a:endParaRPr>
          </a:p>
          <a:p>
            <a:r>
              <a:rPr lang="en-US" sz="1200" b="1" dirty="0">
                <a:solidFill>
                  <a:schemeClr val="tx1">
                    <a:lumMod val="65000"/>
                    <a:lumOff val="35000"/>
                  </a:schemeClr>
                </a:solidFill>
              </a:rPr>
              <a:t>Develop a communications plan/strategy based on your culture and how your organization communicates.</a:t>
            </a:r>
          </a:p>
          <a:p>
            <a:endParaRPr lang="en-US" sz="1200" b="0" i="0" u="none" strike="noStrike" kern="1200" baseline="0" dirty="0">
              <a:solidFill>
                <a:schemeClr val="tx2"/>
              </a:solidFill>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2"/>
                </a:solidFill>
                <a:latin typeface="Arial" panose="020B0604020202020204" pitchFamily="34" charset="0"/>
                <a:ea typeface="+mn-ea"/>
                <a:cs typeface="Arial" panose="020B0604020202020204" pitchFamily="34" charset="0"/>
              </a:rPr>
              <a:t>1. I</a:t>
            </a:r>
            <a:r>
              <a:rPr lang="en-US" dirty="0"/>
              <a:t>t may take several communications before employees become interested or participate.  Make them appealing, concise and regular.</a:t>
            </a:r>
          </a:p>
          <a:p>
            <a:r>
              <a:rPr lang="en-US" sz="1200" b="0" i="0" u="none" strike="noStrike" kern="1200" baseline="0" dirty="0">
                <a:solidFill>
                  <a:schemeClr val="tx2"/>
                </a:solidFill>
                <a:latin typeface="Arial" panose="020B0604020202020204" pitchFamily="34" charset="0"/>
                <a:ea typeface="+mn-ea"/>
                <a:cs typeface="Arial" panose="020B0604020202020204" pitchFamily="34" charset="0"/>
              </a:rPr>
              <a:t>2. Choose a time when your employees will be able to focus on the messages you send them. Consider avoiding your busiest times of the year (such as during tax season for accounting firms). Also, avoid times when employees usually take vacations or celebrate holidays.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srgbClr val="3F3F3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0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066569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2"/>
                </a:solidFill>
                <a:effectLst/>
                <a:latin typeface="Arial" panose="020B0604020202020204" pitchFamily="34" charset="0"/>
                <a:ea typeface="+mn-ea"/>
                <a:cs typeface="Arial" panose="020B0604020202020204" pitchFamily="34" charset="0"/>
              </a:rPr>
              <a:t>*WellSteps article “How effective wellness programs do wellness incentive management</a:t>
            </a:r>
          </a:p>
          <a:p>
            <a:r>
              <a:rPr lang="en-US" sz="1200" kern="1200" dirty="0">
                <a:solidFill>
                  <a:schemeClr val="tx2"/>
                </a:solidFill>
                <a:effectLst/>
                <a:latin typeface="Arial" panose="020B0604020202020204" pitchFamily="34" charset="0"/>
                <a:ea typeface="+mn-ea"/>
                <a:cs typeface="Arial" panose="020B0604020202020204" pitchFamily="34" charset="0"/>
              </a:rPr>
              <a:t>Every wellness program should be using incentives. They are an important part in helping employees stay motivated to make long-term behavior change. The nation’s best wellness programs are able to find a balance between the requirements needed to deliver an incentive program and the need to help employees improve their health.</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srgbClr val="3F3F3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0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016975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2"/>
                </a:solidFill>
                <a:effectLst/>
                <a:latin typeface="Arial" panose="020B0604020202020204" pitchFamily="34" charset="0"/>
                <a:ea typeface="+mn-ea"/>
                <a:cs typeface="Arial" panose="020B0604020202020204" pitchFamily="34" charset="0"/>
              </a:rPr>
              <a:t>*WellSteps article “How effective wellness programs do wellness incentive management</a:t>
            </a:r>
          </a:p>
          <a:p>
            <a:r>
              <a:rPr lang="en-US" sz="1200" kern="1200" dirty="0">
                <a:solidFill>
                  <a:schemeClr val="tx2"/>
                </a:solidFill>
                <a:effectLst/>
                <a:latin typeface="Arial" panose="020B0604020202020204" pitchFamily="34" charset="0"/>
                <a:ea typeface="+mn-ea"/>
                <a:cs typeface="Arial" panose="020B0604020202020204" pitchFamily="34" charset="0"/>
              </a:rPr>
              <a:t>Every wellness program should be using incentives. They are an important part in helping employees stay motivated to make long-term behavior change. The nation’s best wellness programs are able to find a balance between the requirements needed to deliver an incentive program and the need to help employees improve their health.</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srgbClr val="3F3F3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0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381236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*Intl Foundation of Employee Benefit Plans</a:t>
            </a:r>
          </a:p>
          <a:p>
            <a:endParaRPr lang="en-US" dirty="0"/>
          </a:p>
          <a:p>
            <a:r>
              <a:rPr lang="en-US" dirty="0"/>
              <a:t>Barb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srgbClr val="3F3F3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0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320082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Most teams are socialized and accustomed to synchronous work and standardization. They work together, located in the same office, maybe have  breakfast or lunch together, under the same working conditions, with the same work schedule. In a quarantined environment, managers must help their teams shift immediately to asynchronous work and personalization. You’ll need to reset expectations for how work gets done, letting go of when and how tasks are accomplished, allowing team members to accomplish their responsibilities at times that work for them. This means focusing on results and offering more flexibility – Set the top five for the week!</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srgbClr val="3F3F3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0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848511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Coach them to Overcommunicate &amp; Stay in Touch</a:t>
            </a:r>
            <a:r>
              <a:rPr lang="en-US" sz="1200" dirty="0"/>
              <a:t>. Sociometric research proves that shorter communication cycle times are more effective in building and sustaining morale and engagement. Use instant messaging to stay in touch daily during the week. You might want to hold a huddle each day, ideally by video, perhaps rotating who leads it. Set the expectation that everyone be present and not distracted maybe pausing for a mindful moment to focus.  Model what it means to show up as a virtual team player. Check in to see how everyone is doing on their top five and see how others can help them complete. – “we’re all in this together!”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srgbClr val="3F3F3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0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358632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HR can help leadership &amp; managers assign buddies and peer coaches  across departments to add a layer of mutual support &amp; connectedness.</a:t>
            </a:r>
            <a:r>
              <a:rPr lang="en-US" sz="1200" dirty="0"/>
              <a:t> Trying to meet everyone’s needs equally will exhaust the capacity of most managers. To distribute that responsibility, organize team members into pairs with each individual assigned as a buddy and peer coach to their assigned colleague. This shared leadership model creates a second layer of mutual support and guards against emotional isolation. Ask the buddies to check in daily and assess overall engagement and well-being. If people haven’t filled this role before, it can be helpful to give them some guidance.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srgbClr val="3F3F3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0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054463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It’s harder to read the emotional cues of your people when you aren’t in the same room.  Listen with intention and pay attention not only to what is said but how it is said such as pitch, volume and inflection as well as physical gestures in video communication.  Also read emails more carefully paying attention to the tone of written communication and how often it is being sent and to who. If you know your people well, changes in these patterns will help you identify early that a team member may need some additional support. Listen with intention.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srgbClr val="3F3F3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0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878164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 </a:t>
            </a:r>
            <a:r>
              <a:rPr lang="en-US" sz="1200" dirty="0"/>
              <a:t>Optimism is contagious. Leaders who always look for the upside – for example, the upside of this coronavirus experience is that workers are able to show that they can be productive from home even in the face of numerous obstacles.  Employees are learning to be more resilient which is a good sign  given our new VUCA world.  Communicating hopefulness and confidence in the future are better helps their team members find meaning and purpose in work, especially under stressful conditions.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srgbClr val="3F3F3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0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806066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normAutofit/>
          </a:bodyPr>
          <a:lstStyle/>
          <a:p>
            <a:r>
              <a:rPr lang="en-US" sz="1200" dirty="0"/>
              <a:t>Remember the amygdala,  when you perceive a threat, fear freezes initiative, ties up creativity, and yields compliance instead of commitment. Finally, consider that constraints are often the enabling factor that sparks innovation.   Again, choose to perceive a reward and not to be afraid and invite your team to use the quarantine conditions as a stimulus for new ideas.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4D5E8F-99C2-7F46-9FC2-BD2A9ED4C5CF}" type="slidenum">
              <a:rPr kumimoji="0" lang="en-GB"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56735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pilot program, we are being agile and pivoting to changes that occur within our structure and within our goals!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 toolkit was created by the previous Wellbeing Works Director and was posted for everyone to participate in – we have closed the toolkit survey as of April 30</a:t>
            </a:r>
            <a:r>
              <a:rPr lang="en-US" baseline="30000" dirty="0"/>
              <a:t>th</a:t>
            </a:r>
            <a:r>
              <a:rPr lang="en-US" dirty="0"/>
              <a:t> and will be sending out the results shortly!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srgbClr val="3F3F3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171650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Make it crystal clear to your team members that your chief concern is their well-being. Take time to monitor their engagement by periodically asking each team member two quick questions. First, on a zero-to-10 scale, rate the level of stress you currently feel. Second, using that same scale, rate your level of overall engagement. Your intuitive or impressionistic sense of the individual may be wrong, so it helps to get quantitative responses.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srgbClr val="3F3F3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0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791317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Schedule regular talks with your leaders and with your staff --- let them know they really need to practice these skills especially during these times!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srgbClr val="3F3F3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0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378808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Ask managers to reach out to various team members, maybe they would like to share a quick tool they are using with the kids to keep them occupied or a quick recipe or industry-related article they read or a new software they read about. Rotate the delivery of these lessons among team members and allow them to identify their own topics for training. You might ask a different team member to debrief the lesson and lead a short discussion about the application, relevance, and implications of what everyone learned.</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srgbClr val="3F3F3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0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508785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srgbClr val="3F3F3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0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635327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2"/>
                </a:solidFill>
                <a:effectLst/>
                <a:latin typeface="Arial" panose="020B0604020202020204" pitchFamily="34" charset="0"/>
                <a:ea typeface="+mn-ea"/>
                <a:cs typeface="Arial" panose="020B0604020202020204" pitchFamily="34" charset="0"/>
              </a:rPr>
              <a:t>I encourage and invite you to take stock of your own organization and consider what you’re doing to support wellbeing across the holistic well-being spectrum an dhow you align with these best practices. Notice areas of strength and areas of opportunity. Think about how you might redefine “well-being” at your company considering a broader, more comprehensive approach.</a:t>
            </a:r>
          </a:p>
          <a:p>
            <a:endParaRPr lang="en-US" dirty="0"/>
          </a:p>
          <a:p>
            <a:r>
              <a:rPr lang="en-US" dirty="0"/>
              <a:t>Kaiser – 4 steps to workforce health (Assess, Plan, Engage, Measure)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srgbClr val="3F3F3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0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590407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srgbClr val="3F3F3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0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870370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stay tuned for more resources, more ideas and connect with your WTIF Ambassadors  and schedule a few minutes before or after a meeting to talk about the Impact of  Identity Theft on Wellness or for a quick Mindful Minutes practices  -- we are all in this together as we all learn to Thrive in Florida!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srgbClr val="3F3F3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0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77255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Mini presentations on the </a:t>
            </a:r>
            <a:r>
              <a:rPr lang="en-US" dirty="0" err="1"/>
              <a:t>Welcoa</a:t>
            </a:r>
            <a:r>
              <a:rPr lang="en-US" dirty="0"/>
              <a:t> Benchmarks and the resources that TFF provides to employers at no cost were presented in addition to the WWF Toolkit link that was distributed for employers to participate in reducing the number of smokers in their organizations.  Again, that has been closed and results are forthcoming!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srgbClr val="3F3F3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86966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statistics were gathered from the January 2020 issue of Florida Trend Magazine. P.10.  We started with tobacco because it has the greatest impact.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srgbClr val="3F3F3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69967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Tobacco Free Florida (TFF) is a Bureau of the Florida Department of Health.  </a:t>
            </a:r>
          </a:p>
          <a:p>
            <a:r>
              <a:rPr lang="en-US" b="0" dirty="0"/>
              <a:t>(Optional) </a:t>
            </a:r>
            <a:r>
              <a:rPr lang="en-US" b="1" dirty="0"/>
              <a:t>Mission:</a:t>
            </a:r>
            <a:r>
              <a:rPr lang="en-US" dirty="0"/>
              <a:t> To protect the people of Florida from the harmful effects of tobacco use.   </a:t>
            </a:r>
          </a:p>
          <a:p>
            <a:r>
              <a:rPr lang="en-US" b="0" dirty="0"/>
              <a:t>(Optional) </a:t>
            </a:r>
            <a:r>
              <a:rPr lang="en-US" b="1" dirty="0"/>
              <a:t>Vision:</a:t>
            </a:r>
            <a:r>
              <a:rPr lang="en-US" dirty="0"/>
              <a:t> A tobacco free Florida.  TFF program has multiple components including the TFF media campaign, cessation program that provide free counseling and nicotine replacement therapies to all Floridians, and community-based programs </a:t>
            </a:r>
            <a:r>
              <a:rPr lang="en-US" sz="1200" kern="1200" dirty="0">
                <a:solidFill>
                  <a:schemeClr val="tx1"/>
                </a:solidFill>
                <a:effectLst/>
                <a:latin typeface="+mn-lt"/>
                <a:ea typeface="+mn-ea"/>
                <a:cs typeface="+mn-cs"/>
              </a:rPr>
              <a:t>with dedicated staff who work to reduce the use and effects of tobacco in every county throughout the state</a:t>
            </a:r>
            <a:r>
              <a:rPr lang="en-US" dirty="0"/>
              <a:t>. </a:t>
            </a:r>
          </a:p>
          <a:p>
            <a:pPr lvl="0"/>
            <a:r>
              <a:rPr lang="en-US" sz="1200" kern="1200" dirty="0">
                <a:solidFill>
                  <a:schemeClr val="tx1"/>
                </a:solidFill>
                <a:effectLst/>
                <a:latin typeface="+mn-lt"/>
                <a:ea typeface="+mn-ea"/>
                <a:cs typeface="+mn-cs"/>
              </a:rPr>
              <a:t>TFF’s community-based programs have been supporting local worksites with tobacco prevention and cessation initiatives for over 7 years, assisting with the implementation of </a:t>
            </a:r>
            <a:r>
              <a:rPr lang="en-US" sz="1200" u="sng" kern="1200" dirty="0">
                <a:solidFill>
                  <a:schemeClr val="tx1"/>
                </a:solidFill>
                <a:effectLst/>
                <a:latin typeface="+mn-lt"/>
                <a:ea typeface="+mn-ea"/>
                <a:cs typeface="+mn-cs"/>
              </a:rPr>
              <a:t>more than 400</a:t>
            </a:r>
            <a:r>
              <a:rPr lang="en-US" sz="1200" kern="1200" dirty="0">
                <a:solidFill>
                  <a:schemeClr val="tx1"/>
                </a:solidFill>
                <a:effectLst/>
                <a:latin typeface="+mn-lt"/>
                <a:ea typeface="+mn-ea"/>
                <a:cs typeface="+mn-cs"/>
              </a:rPr>
              <a:t> tobacco free policies at Florida workplaces. As local experts in tobacco prevention, TFF staff can provide free technical assistance to employers seeking to support employees who want to quit.</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503A3-7315-4F0B-8D89-B09AB2B337E1}" type="slidenum">
              <a:rPr kumimoji="0" lang="en-US" sz="1000" b="0" i="0" u="none" strike="noStrike" kern="1200" cap="none" spc="0" normalizeH="0" baseline="0" noProof="0" smtClean="0">
                <a:ln>
                  <a:noFill/>
                </a:ln>
                <a:solidFill>
                  <a:srgbClr val="3F3F3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11842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our state’s 67 local tobacco prevention programs are responsible for providing free assistance to worksites, enabling them to provide proven-effective cessation services to employees and create supportive working environments for those who want to quit.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1A9423-6181-6C42-9675-E27D994484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250386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Easy:</a:t>
            </a:r>
            <a:r>
              <a:rPr lang="en-US" b="0" dirty="0"/>
              <a:t> It</a:t>
            </a:r>
            <a:r>
              <a:rPr lang="en-US" b="0" dirty="0">
                <a:solidFill>
                  <a:schemeClr val="tx1"/>
                </a:solidFill>
              </a:rPr>
              <a:t>s as simple as establishing clear policies on where tobacco use is appropriate and connecting employees who are ready to quit with proven-effective cessation treatments.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Quitting is hard:</a:t>
            </a:r>
            <a:r>
              <a:rPr lang="en-US" b="0" dirty="0">
                <a:solidFill>
                  <a:schemeClr val="tx1"/>
                </a:solidFill>
              </a:rPr>
              <a:t> </a:t>
            </a:r>
            <a:r>
              <a:rPr lang="en-US" sz="1200" kern="1200" dirty="0">
                <a:solidFill>
                  <a:schemeClr val="tx1"/>
                </a:solidFill>
                <a:effectLst/>
                <a:latin typeface="+mn-lt"/>
                <a:ea typeface="+mn-ea"/>
                <a:cs typeface="+mn-cs"/>
              </a:rPr>
              <a:t>While nearly 7 in 10 (68%) of adult cigarette smokers wanted to quit in 2015 (1), more recent studies have estimated that a current smoker may try to quit 30 times on average before successfully quitting for 1 year or longer (2). Employees who smoke benefit from any support provided at the workplace, needing fewer quit attempts to be successful. </a:t>
            </a:r>
          </a:p>
          <a:p>
            <a:pPr defTabSz="461509">
              <a:defRPr/>
            </a:pPr>
            <a:r>
              <a:rPr lang="en-US" sz="1200" kern="1200" dirty="0">
                <a:solidFill>
                  <a:schemeClr val="tx1"/>
                </a:solidFill>
                <a:effectLst/>
                <a:latin typeface="+mn-lt"/>
                <a:ea typeface="+mn-ea"/>
                <a:cs typeface="+mn-cs"/>
              </a:rPr>
              <a:t>		(1) </a:t>
            </a:r>
            <a:r>
              <a:rPr lang="en-US" sz="1200" b="0" i="1" kern="1200" dirty="0">
                <a:solidFill>
                  <a:schemeClr val="tx1"/>
                </a:solidFill>
                <a:effectLst/>
                <a:latin typeface="+mn-lt"/>
                <a:ea typeface="+mn-ea"/>
                <a:cs typeface="+mn-cs"/>
              </a:rPr>
              <a:t>Babb S, Malarcher A, Schauer G, Asman K, Jamal A. Quitting Smoking Among Adults—United States, 2000–2015. Morbidity and Mortality Weekly 		Report 2017;65(52):1457-64. Available at: https://www.cdc.gov/mmwr/volumes/65/wr/mm6552a1.htm?s_cid=mm6552a1_w%20</a:t>
            </a:r>
          </a:p>
          <a:p>
            <a:pPr defTabSz="461509">
              <a:defRPr/>
            </a:pPr>
            <a:r>
              <a:rPr lang="en-US" sz="1200" kern="1200" dirty="0">
                <a:solidFill>
                  <a:schemeClr val="tx1"/>
                </a:solidFill>
                <a:effectLst/>
                <a:latin typeface="+mn-lt"/>
                <a:ea typeface="+mn-ea"/>
                <a:cs typeface="+mn-cs"/>
              </a:rPr>
              <a:t>		(2) </a:t>
            </a:r>
            <a:r>
              <a:rPr lang="en-US" sz="1200" i="1" kern="1200" dirty="0">
                <a:solidFill>
                  <a:schemeClr val="tx1"/>
                </a:solidFill>
                <a:effectLst/>
                <a:latin typeface="+mn-lt"/>
                <a:ea typeface="+mn-ea"/>
                <a:cs typeface="+mn-cs"/>
              </a:rPr>
              <a:t>Chaiton M, Diemert L, Cohen JE, et al. Estimating the number of quit attempts it takes to quit smoking successfully in a longitudinal cohort of 			smokers. BMJ Open 2016;6:e011045. doi: 10.1136/bmjopen-2016-011045</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Health:</a:t>
            </a:r>
            <a:r>
              <a:rPr lang="en-US" sz="1200" b="0" kern="1200" dirty="0">
                <a:solidFill>
                  <a:schemeClr val="tx1"/>
                </a:solidFill>
                <a:effectLst/>
                <a:latin typeface="+mn-lt"/>
                <a:ea typeface="+mn-ea"/>
                <a:cs typeface="+mn-cs"/>
              </a:rPr>
              <a:t> </a:t>
            </a:r>
            <a:endParaRPr lang="en-US" b="1" dirty="0">
              <a:solidFill>
                <a:schemeClr val="tx1"/>
              </a:solidFill>
            </a:endParaRPr>
          </a:p>
          <a:p>
            <a:pPr marL="171450" indent="-171450">
              <a:buFontTx/>
              <a:buChar char="-"/>
            </a:pPr>
            <a:r>
              <a:rPr lang="en-US" dirty="0"/>
              <a:t>Tobacco use is the leading cause of preventable death and disease in the US, killing 480,000 Americans every single year according to the CDC.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kern="1200" dirty="0">
                <a:solidFill>
                  <a:schemeClr val="tx1"/>
                </a:solidFill>
                <a:effectLst/>
                <a:latin typeface="+mn-lt"/>
                <a:ea typeface="+mn-ea"/>
                <a:cs typeface="+mn-cs"/>
              </a:rPr>
              <a:t>There is no risk-free level of secondhand smoke exposure; even brief exposure can be harmful to health (CDC)</a:t>
            </a:r>
            <a:endParaRPr lang="en-US" dirty="0"/>
          </a:p>
          <a:p>
            <a:pPr marL="171450" indent="-171450">
              <a:buFontTx/>
              <a:buChar char="-"/>
            </a:pPr>
            <a:r>
              <a:rPr lang="en-US" dirty="0"/>
              <a:t>For every person who dies from tobacco use, at least 30 people live with a debilitating smoking-related illness (CDC)</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In addition to cancer, smoking also causes heart disease, stroke, lung diseases, diabetes, and chronic obstructive pulmonary disease, including emphysema and chronic bronchitis</a:t>
            </a:r>
          </a:p>
          <a:p>
            <a:pPr defTabSz="461509">
              <a:defRPr/>
            </a:pPr>
            <a:r>
              <a:rPr lang="en-US" i="1" dirty="0"/>
              <a:t>		</a:t>
            </a:r>
            <a:r>
              <a:rPr lang="en-US" sz="1200" b="0" i="1" kern="1200" dirty="0">
                <a:solidFill>
                  <a:schemeClr val="tx1"/>
                </a:solidFill>
                <a:effectLst/>
                <a:latin typeface="+mn-lt"/>
                <a:ea typeface="+mn-ea"/>
                <a:cs typeface="+mn-cs"/>
              </a:rPr>
              <a:t>Centers for Disease Control and Prevention. Smoking and Tobacco Use: Fact Sheet. Available at: </a:t>
            </a:r>
          </a:p>
          <a:p>
            <a:pPr defTabSz="461509">
              <a:defRPr/>
            </a:pPr>
            <a:r>
              <a:rPr lang="en-US" sz="1200" b="0" i="1" kern="1200" dirty="0">
                <a:solidFill>
                  <a:schemeClr val="tx1"/>
                </a:solidFill>
                <a:effectLst/>
                <a:latin typeface="+mn-lt"/>
                <a:ea typeface="+mn-ea"/>
                <a:cs typeface="+mn-cs"/>
              </a:rPr>
              <a:t>		https://www.cdc.gov/tobacco/data_statistics/fact_sheets/fast_facts/index.htm</a:t>
            </a:r>
          </a:p>
          <a:p>
            <a:pPr defTabSz="461509">
              <a:defRPr/>
            </a:pPr>
            <a:endParaRPr lang="en-US" sz="1200" b="0" i="1" kern="1200" dirty="0">
              <a:solidFill>
                <a:schemeClr val="tx1"/>
              </a:solidFill>
              <a:effectLst/>
              <a:latin typeface="+mn-lt"/>
              <a:ea typeface="+mn-ea"/>
              <a:cs typeface="+mn-cs"/>
            </a:endParaRPr>
          </a:p>
          <a:p>
            <a:pPr defTabSz="461509">
              <a:defRPr/>
            </a:pPr>
            <a:r>
              <a:rPr lang="en-US" b="1" dirty="0">
                <a:solidFill>
                  <a:schemeClr val="tx1"/>
                </a:solidFill>
              </a:rPr>
              <a:t>Cost-effective… (Next Slide)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503A3-7315-4F0B-8D89-B09AB2B337E1}" type="slidenum">
              <a:rPr kumimoji="0" lang="en-US" sz="1000" b="0" i="0" u="none" strike="noStrike" kern="1200" cap="none" spc="0" normalizeH="0" baseline="0" noProof="0" smtClean="0">
                <a:ln>
                  <a:noFill/>
                </a:ln>
                <a:solidFill>
                  <a:srgbClr val="3F3F3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39867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2B133-BAF3-4E7D-B35A-8372EFC74823}"/>
              </a:ext>
            </a:extLst>
          </p:cNvPr>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AF060B8E-5E55-4D48-872C-B6D87360FF6F}"/>
              </a:ext>
            </a:extLst>
          </p:cNvPr>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8234A3-860D-422F-9229-6C362A9C52B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FCAF81D-0993-4620-A3E1-E7D4130BE6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565CA8-2397-4693-8F9A-C0E32E5F64A1}"/>
              </a:ext>
            </a:extLst>
          </p:cNvPr>
          <p:cNvSpPr>
            <a:spLocks noGrp="1"/>
          </p:cNvSpPr>
          <p:nvPr>
            <p:ph type="sldNum" sz="quarter" idx="12"/>
          </p:nvPr>
        </p:nvSpPr>
        <p:spPr/>
        <p:txBody>
          <a:bodyPr/>
          <a:lstStyle/>
          <a:p>
            <a:fld id="{41E825DA-D6B2-4035-A5C7-7FCD0F903D47}" type="slidenum">
              <a:rPr lang="en-US" smtClean="0"/>
              <a:t>‹#›</a:t>
            </a:fld>
            <a:endParaRPr lang="en-US"/>
          </a:p>
        </p:txBody>
      </p:sp>
    </p:spTree>
    <p:extLst>
      <p:ext uri="{BB962C8B-B14F-4D97-AF65-F5344CB8AC3E}">
        <p14:creationId xmlns:p14="http://schemas.microsoft.com/office/powerpoint/2010/main" val="252168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63D07-8479-46F4-9967-E2B8796710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3A57BE-9929-47D6-8BC6-E34851F0EA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ADA256-A1A3-4073-B316-332D3AE7798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1F6830F-6660-46D3-919A-484E16F0FD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B25D3-DB73-4DE8-8D80-E36E1FE5665E}"/>
              </a:ext>
            </a:extLst>
          </p:cNvPr>
          <p:cNvSpPr>
            <a:spLocks noGrp="1"/>
          </p:cNvSpPr>
          <p:nvPr>
            <p:ph type="sldNum" sz="quarter" idx="12"/>
          </p:nvPr>
        </p:nvSpPr>
        <p:spPr/>
        <p:txBody>
          <a:bodyPr/>
          <a:lstStyle/>
          <a:p>
            <a:fld id="{41E825DA-D6B2-4035-A5C7-7FCD0F903D47}" type="slidenum">
              <a:rPr lang="en-US" smtClean="0"/>
              <a:t>‹#›</a:t>
            </a:fld>
            <a:endParaRPr lang="en-US"/>
          </a:p>
        </p:txBody>
      </p:sp>
    </p:spTree>
    <p:extLst>
      <p:ext uri="{BB962C8B-B14F-4D97-AF65-F5344CB8AC3E}">
        <p14:creationId xmlns:p14="http://schemas.microsoft.com/office/powerpoint/2010/main" val="2855110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F3FD5B-E35E-42C8-A186-F502D2DD48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D63086-2870-41CB-AF19-0C441A3A39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CCCDBC-7F31-413D-8827-6C5E9335BAF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9332875-2897-4596-93F7-AC68122C0F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41FF76-6796-43E4-81BE-7F2562BDE7E5}"/>
              </a:ext>
            </a:extLst>
          </p:cNvPr>
          <p:cNvSpPr>
            <a:spLocks noGrp="1"/>
          </p:cNvSpPr>
          <p:nvPr>
            <p:ph type="sldNum" sz="quarter" idx="12"/>
          </p:nvPr>
        </p:nvSpPr>
        <p:spPr/>
        <p:txBody>
          <a:bodyPr/>
          <a:lstStyle/>
          <a:p>
            <a:fld id="{41E825DA-D6B2-4035-A5C7-7FCD0F903D47}" type="slidenum">
              <a:rPr lang="en-US" smtClean="0"/>
              <a:t>‹#›</a:t>
            </a:fld>
            <a:endParaRPr lang="en-US"/>
          </a:p>
        </p:txBody>
      </p:sp>
    </p:spTree>
    <p:extLst>
      <p:ext uri="{BB962C8B-B14F-4D97-AF65-F5344CB8AC3E}">
        <p14:creationId xmlns:p14="http://schemas.microsoft.com/office/powerpoint/2010/main" val="2483428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00104" y="1382595"/>
            <a:ext cx="7791791" cy="2011680"/>
          </a:xfrm>
        </p:spPr>
        <p:txBody>
          <a:bodyPr rIns="0" anchor="b" anchorCtr="0"/>
          <a:lstStyle>
            <a:lvl1pPr algn="ctr">
              <a:lnSpc>
                <a:spcPct val="90000"/>
              </a:lnSpc>
              <a:defRPr sz="4800">
                <a:solidFill>
                  <a:schemeClr val="accent2"/>
                </a:solidFill>
              </a:defRPr>
            </a:lvl1pPr>
          </a:lstStyle>
          <a:p>
            <a:r>
              <a:rPr lang="en-US" dirty="0"/>
              <a:t>Click to add title</a:t>
            </a:r>
          </a:p>
        </p:txBody>
      </p:sp>
      <p:sp>
        <p:nvSpPr>
          <p:cNvPr id="6" name="Text Placeholder 4">
            <a:extLst>
              <a:ext uri="{FF2B5EF4-FFF2-40B4-BE49-F238E27FC236}">
                <a16:creationId xmlns:a16="http://schemas.microsoft.com/office/drawing/2014/main" id="{82323A7D-5761-4AEF-8E75-65750A20EB3B}"/>
              </a:ext>
            </a:extLst>
          </p:cNvPr>
          <p:cNvSpPr>
            <a:spLocks noGrp="1"/>
          </p:cNvSpPr>
          <p:nvPr>
            <p:ph type="body" sz="quarter" idx="18" hasCustomPrompt="1"/>
          </p:nvPr>
        </p:nvSpPr>
        <p:spPr>
          <a:xfrm>
            <a:off x="8835800" y="6371584"/>
            <a:ext cx="2798793" cy="201168"/>
          </a:xfrm>
          <a:prstGeom prst="rect">
            <a:avLst/>
          </a:prstGeom>
        </p:spPr>
        <p:txBody>
          <a:bodyPr>
            <a:noAutofit/>
          </a:bodyPr>
          <a:lstStyle>
            <a:lvl1pPr algn="r">
              <a:defRPr sz="1200" b="0">
                <a:solidFill>
                  <a:schemeClr val="tx2"/>
                </a:solidFill>
                <a:latin typeface="+mn-lt"/>
              </a:defRPr>
            </a:lvl1pPr>
            <a:lvl2pPr algn="r">
              <a:defRPr b="1">
                <a:solidFill>
                  <a:schemeClr val="tx2"/>
                </a:solidFill>
                <a:latin typeface="+mn-lt"/>
              </a:defRPr>
            </a:lvl2pPr>
          </a:lstStyle>
          <a:p>
            <a:pPr lvl="0"/>
            <a:r>
              <a:rPr lang="en-US" dirty="0"/>
              <a:t>Click to add date</a:t>
            </a:r>
          </a:p>
          <a:p>
            <a:pPr lvl="1"/>
            <a:endParaRPr lang="en-US" dirty="0"/>
          </a:p>
        </p:txBody>
      </p:sp>
      <p:sp>
        <p:nvSpPr>
          <p:cNvPr id="9" name="Subtitle 2"/>
          <p:cNvSpPr>
            <a:spLocks noGrp="1"/>
          </p:cNvSpPr>
          <p:nvPr>
            <p:ph type="subTitle" idx="1" hasCustomPrompt="1"/>
          </p:nvPr>
        </p:nvSpPr>
        <p:spPr>
          <a:xfrm>
            <a:off x="813964" y="3540894"/>
            <a:ext cx="10564071" cy="347472"/>
          </a:xfrm>
        </p:spPr>
        <p:txBody>
          <a:bodyPr/>
          <a:lstStyle>
            <a:lvl1pPr marL="0" indent="0" algn="ctr">
              <a:spcBef>
                <a:spcPts val="600"/>
              </a:spcBef>
              <a:buNone/>
              <a:defRPr sz="1400" b="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Tree>
    <p:extLst>
      <p:ext uri="{BB962C8B-B14F-4D97-AF65-F5344CB8AC3E}">
        <p14:creationId xmlns:p14="http://schemas.microsoft.com/office/powerpoint/2010/main" val="30584132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Headline + Picture + Lis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E2A969DF-8CA0-1F4C-9438-24E1AF5F1D0E}"/>
              </a:ext>
            </a:extLst>
          </p:cNvPr>
          <p:cNvSpPr>
            <a:spLocks noGrp="1"/>
          </p:cNvSpPr>
          <p:nvPr>
            <p:ph type="dt" sz="half" idx="10"/>
          </p:nvPr>
        </p:nvSpPr>
        <p:spPr>
          <a:xfrm>
            <a:off x="838200" y="6356352"/>
            <a:ext cx="2743200" cy="365125"/>
          </a:xfrm>
        </p:spPr>
        <p:txBody>
          <a:bodyPr lIns="0" tIns="0" rIns="0" bIns="0"/>
          <a:lstStyle/>
          <a:p>
            <a:endParaRPr lang="en-US" dirty="0"/>
          </a:p>
        </p:txBody>
      </p:sp>
      <p:sp>
        <p:nvSpPr>
          <p:cNvPr id="6" name="Footer Placeholder 5">
            <a:extLst>
              <a:ext uri="{FF2B5EF4-FFF2-40B4-BE49-F238E27FC236}">
                <a16:creationId xmlns:a16="http://schemas.microsoft.com/office/drawing/2014/main" id="{C3878548-C817-0046-B052-44DACD004EFD}"/>
              </a:ext>
            </a:extLst>
          </p:cNvPr>
          <p:cNvSpPr>
            <a:spLocks noGrp="1"/>
          </p:cNvSpPr>
          <p:nvPr>
            <p:ph type="ftr" sz="quarter" idx="11"/>
          </p:nvPr>
        </p:nvSpPr>
        <p:spPr>
          <a:xfrm>
            <a:off x="4038601" y="6356352"/>
            <a:ext cx="4114800" cy="365125"/>
          </a:xfrm>
        </p:spPr>
        <p:txBody>
          <a:bodyPr lIns="0" tIns="0" rIns="0" bIns="0"/>
          <a:lstStyle/>
          <a:p>
            <a:endParaRPr lang="en-US" dirty="0"/>
          </a:p>
        </p:txBody>
      </p:sp>
      <p:sp>
        <p:nvSpPr>
          <p:cNvPr id="13" name="Title 1">
            <a:extLst>
              <a:ext uri="{FF2B5EF4-FFF2-40B4-BE49-F238E27FC236}">
                <a16:creationId xmlns:a16="http://schemas.microsoft.com/office/drawing/2014/main" id="{F964E926-EAAA-004D-B2AC-C74A8DB125EB}"/>
              </a:ext>
            </a:extLst>
          </p:cNvPr>
          <p:cNvSpPr>
            <a:spLocks noGrp="1"/>
          </p:cNvSpPr>
          <p:nvPr>
            <p:ph type="title" hasCustomPrompt="1"/>
          </p:nvPr>
        </p:nvSpPr>
        <p:spPr>
          <a:xfrm>
            <a:off x="4249287" y="1084357"/>
            <a:ext cx="7104513" cy="1000476"/>
          </a:xfrm>
        </p:spPr>
        <p:txBody>
          <a:bodyPr lIns="0" tIns="0" rIns="0" bIns="0" anchor="t">
            <a:normAutofit/>
          </a:bodyPr>
          <a:lstStyle>
            <a:lvl1pPr>
              <a:lnSpc>
                <a:spcPct val="100000"/>
              </a:lnSpc>
              <a:defRPr sz="3199" b="0">
                <a:solidFill>
                  <a:schemeClr val="tx1">
                    <a:lumMod val="65000"/>
                    <a:lumOff val="35000"/>
                  </a:schemeClr>
                </a:solidFill>
              </a:defRPr>
            </a:lvl1pPr>
          </a:lstStyle>
          <a:p>
            <a:r>
              <a:rPr lang="en-US" dirty="0"/>
              <a:t>Slide headline</a:t>
            </a:r>
          </a:p>
        </p:txBody>
      </p:sp>
      <p:cxnSp>
        <p:nvCxnSpPr>
          <p:cNvPr id="17" name="Straight Connector 16">
            <a:extLst>
              <a:ext uri="{FF2B5EF4-FFF2-40B4-BE49-F238E27FC236}">
                <a16:creationId xmlns:a16="http://schemas.microsoft.com/office/drawing/2014/main" id="{F46DB327-E395-7B4C-8CB4-2F922CF308B2}"/>
              </a:ext>
            </a:extLst>
          </p:cNvPr>
          <p:cNvCxnSpPr/>
          <p:nvPr userDrawn="1"/>
        </p:nvCxnSpPr>
        <p:spPr>
          <a:xfrm>
            <a:off x="4249287" y="814830"/>
            <a:ext cx="1334017" cy="0"/>
          </a:xfrm>
          <a:prstGeom prst="line">
            <a:avLst/>
          </a:prstGeom>
          <a:ln w="38100">
            <a:solidFill>
              <a:srgbClr val="1AA2DF"/>
            </a:solidFill>
          </a:ln>
        </p:spPr>
        <p:style>
          <a:lnRef idx="1">
            <a:schemeClr val="accent1"/>
          </a:lnRef>
          <a:fillRef idx="0">
            <a:schemeClr val="accent1"/>
          </a:fillRef>
          <a:effectRef idx="0">
            <a:schemeClr val="accent1"/>
          </a:effectRef>
          <a:fontRef idx="minor">
            <a:schemeClr val="tx1"/>
          </a:fontRef>
        </p:style>
      </p:cxnSp>
      <p:sp>
        <p:nvSpPr>
          <p:cNvPr id="10" name="Picture Placeholder 2">
            <a:extLst>
              <a:ext uri="{FF2B5EF4-FFF2-40B4-BE49-F238E27FC236}">
                <a16:creationId xmlns:a16="http://schemas.microsoft.com/office/drawing/2014/main" id="{08F78559-0D14-CE4A-B479-482D69FF751B}"/>
              </a:ext>
            </a:extLst>
          </p:cNvPr>
          <p:cNvSpPr>
            <a:spLocks noGrp="1"/>
          </p:cNvSpPr>
          <p:nvPr>
            <p:ph type="pic" idx="1"/>
          </p:nvPr>
        </p:nvSpPr>
        <p:spPr>
          <a:xfrm flipH="1">
            <a:off x="0" y="-38841"/>
            <a:ext cx="4038600" cy="6896842"/>
          </a:xfrm>
          <a:custGeom>
            <a:avLst/>
            <a:gdLst>
              <a:gd name="connsiteX0" fmla="*/ 0 w 7937943"/>
              <a:gd name="connsiteY0" fmla="*/ 7244907 h 7244907"/>
              <a:gd name="connsiteX1" fmla="*/ 1811227 w 7937943"/>
              <a:gd name="connsiteY1" fmla="*/ 0 h 7244907"/>
              <a:gd name="connsiteX2" fmla="*/ 7937943 w 7937943"/>
              <a:gd name="connsiteY2" fmla="*/ 0 h 7244907"/>
              <a:gd name="connsiteX3" fmla="*/ 6126716 w 7937943"/>
              <a:gd name="connsiteY3" fmla="*/ 7244907 h 7244907"/>
              <a:gd name="connsiteX4" fmla="*/ 0 w 7937943"/>
              <a:gd name="connsiteY4" fmla="*/ 7244907 h 7244907"/>
              <a:gd name="connsiteX0" fmla="*/ 0 w 6134543"/>
              <a:gd name="connsiteY0" fmla="*/ 7283007 h 7283007"/>
              <a:gd name="connsiteX1" fmla="*/ 1811227 w 6134543"/>
              <a:gd name="connsiteY1" fmla="*/ 38100 h 7283007"/>
              <a:gd name="connsiteX2" fmla="*/ 6134543 w 6134543"/>
              <a:gd name="connsiteY2" fmla="*/ 0 h 7283007"/>
              <a:gd name="connsiteX3" fmla="*/ 6126716 w 6134543"/>
              <a:gd name="connsiteY3" fmla="*/ 7283007 h 7283007"/>
              <a:gd name="connsiteX4" fmla="*/ 0 w 6134543"/>
              <a:gd name="connsiteY4" fmla="*/ 7283007 h 7283007"/>
              <a:gd name="connsiteX0" fmla="*/ 0 w 6134543"/>
              <a:gd name="connsiteY0" fmla="*/ 7283007 h 7283007"/>
              <a:gd name="connsiteX1" fmla="*/ 1112727 w 6134543"/>
              <a:gd name="connsiteY1" fmla="*/ 12700 h 7283007"/>
              <a:gd name="connsiteX2" fmla="*/ 6134543 w 6134543"/>
              <a:gd name="connsiteY2" fmla="*/ 0 h 7283007"/>
              <a:gd name="connsiteX3" fmla="*/ 6126716 w 6134543"/>
              <a:gd name="connsiteY3" fmla="*/ 7283007 h 7283007"/>
              <a:gd name="connsiteX4" fmla="*/ 0 w 6134543"/>
              <a:gd name="connsiteY4" fmla="*/ 7283007 h 7283007"/>
              <a:gd name="connsiteX0" fmla="*/ 0 w 6126716"/>
              <a:gd name="connsiteY0" fmla="*/ 7283007 h 7283007"/>
              <a:gd name="connsiteX1" fmla="*/ 1112727 w 6126716"/>
              <a:gd name="connsiteY1" fmla="*/ 12700 h 7283007"/>
              <a:gd name="connsiteX2" fmla="*/ 5270943 w 6126716"/>
              <a:gd name="connsiteY2" fmla="*/ 0 h 7283007"/>
              <a:gd name="connsiteX3" fmla="*/ 6126716 w 6126716"/>
              <a:gd name="connsiteY3" fmla="*/ 7283007 h 7283007"/>
              <a:gd name="connsiteX4" fmla="*/ 0 w 6126716"/>
              <a:gd name="connsiteY4" fmla="*/ 7283007 h 7283007"/>
              <a:gd name="connsiteX0" fmla="*/ 0 w 5288516"/>
              <a:gd name="connsiteY0" fmla="*/ 7283007 h 7296494"/>
              <a:gd name="connsiteX1" fmla="*/ 1112727 w 5288516"/>
              <a:gd name="connsiteY1" fmla="*/ 12700 h 7296494"/>
              <a:gd name="connsiteX2" fmla="*/ 5270943 w 5288516"/>
              <a:gd name="connsiteY2" fmla="*/ 0 h 7296494"/>
              <a:gd name="connsiteX3" fmla="*/ 5288516 w 5288516"/>
              <a:gd name="connsiteY3" fmla="*/ 7296494 h 7296494"/>
              <a:gd name="connsiteX4" fmla="*/ 0 w 5288516"/>
              <a:gd name="connsiteY4" fmla="*/ 7283007 h 7296494"/>
              <a:gd name="connsiteX0" fmla="*/ 0 w 5288516"/>
              <a:gd name="connsiteY0" fmla="*/ 7324255 h 7337742"/>
              <a:gd name="connsiteX1" fmla="*/ 1074627 w 5288516"/>
              <a:gd name="connsiteY1" fmla="*/ 0 h 7337742"/>
              <a:gd name="connsiteX2" fmla="*/ 5270943 w 5288516"/>
              <a:gd name="connsiteY2" fmla="*/ 41248 h 7337742"/>
              <a:gd name="connsiteX3" fmla="*/ 5288516 w 5288516"/>
              <a:gd name="connsiteY3" fmla="*/ 7337742 h 7337742"/>
              <a:gd name="connsiteX4" fmla="*/ 0 w 5288516"/>
              <a:gd name="connsiteY4" fmla="*/ 7324255 h 7337742"/>
              <a:gd name="connsiteX0" fmla="*/ 0 w 5297451"/>
              <a:gd name="connsiteY0" fmla="*/ 7324255 h 7337742"/>
              <a:gd name="connsiteX1" fmla="*/ 1074627 w 5297451"/>
              <a:gd name="connsiteY1" fmla="*/ 0 h 7337742"/>
              <a:gd name="connsiteX2" fmla="*/ 5296343 w 5297451"/>
              <a:gd name="connsiteY2" fmla="*/ 787 h 7337742"/>
              <a:gd name="connsiteX3" fmla="*/ 5288516 w 5297451"/>
              <a:gd name="connsiteY3" fmla="*/ 7337742 h 7337742"/>
              <a:gd name="connsiteX4" fmla="*/ 0 w 5297451"/>
              <a:gd name="connsiteY4" fmla="*/ 7324255 h 7337742"/>
              <a:gd name="connsiteX0" fmla="*/ 0 w 5301216"/>
              <a:gd name="connsiteY0" fmla="*/ 7324255 h 7364716"/>
              <a:gd name="connsiteX1" fmla="*/ 1074627 w 5301216"/>
              <a:gd name="connsiteY1" fmla="*/ 0 h 7364716"/>
              <a:gd name="connsiteX2" fmla="*/ 5296343 w 5301216"/>
              <a:gd name="connsiteY2" fmla="*/ 787 h 7364716"/>
              <a:gd name="connsiteX3" fmla="*/ 5301216 w 5301216"/>
              <a:gd name="connsiteY3" fmla="*/ 7364716 h 7364716"/>
              <a:gd name="connsiteX4" fmla="*/ 0 w 5301216"/>
              <a:gd name="connsiteY4" fmla="*/ 7324255 h 7364716"/>
              <a:gd name="connsiteX0" fmla="*/ 0 w 5326616"/>
              <a:gd name="connsiteY0" fmla="*/ 7378203 h 7378203"/>
              <a:gd name="connsiteX1" fmla="*/ 1100027 w 5326616"/>
              <a:gd name="connsiteY1" fmla="*/ 0 h 7378203"/>
              <a:gd name="connsiteX2" fmla="*/ 5321743 w 5326616"/>
              <a:gd name="connsiteY2" fmla="*/ 787 h 7378203"/>
              <a:gd name="connsiteX3" fmla="*/ 5326616 w 5326616"/>
              <a:gd name="connsiteY3" fmla="*/ 7364716 h 7378203"/>
              <a:gd name="connsiteX4" fmla="*/ 0 w 5326616"/>
              <a:gd name="connsiteY4" fmla="*/ 7378203 h 737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6616" h="7378203">
                <a:moveTo>
                  <a:pt x="0" y="7378203"/>
                </a:moveTo>
                <a:lnTo>
                  <a:pt x="1100027" y="0"/>
                </a:lnTo>
                <a:lnTo>
                  <a:pt x="5321743" y="787"/>
                </a:lnTo>
                <a:cubicBezTo>
                  <a:pt x="5327601" y="2432952"/>
                  <a:pt x="5320758" y="4932551"/>
                  <a:pt x="5326616" y="7364716"/>
                </a:cubicBezTo>
                <a:lnTo>
                  <a:pt x="0" y="7378203"/>
                </a:lnTo>
                <a:close/>
              </a:path>
            </a:pathLst>
          </a:custGeom>
        </p:spPr>
        <p:txBody>
          <a:bodyPr lIns="0" tIns="0" rIns="0" bIns="0"/>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dirty="0"/>
          </a:p>
        </p:txBody>
      </p:sp>
      <p:sp>
        <p:nvSpPr>
          <p:cNvPr id="3" name="Text Placeholder 2">
            <a:extLst>
              <a:ext uri="{FF2B5EF4-FFF2-40B4-BE49-F238E27FC236}">
                <a16:creationId xmlns:a16="http://schemas.microsoft.com/office/drawing/2014/main" id="{C95A1144-D134-7647-8914-4B85FBEE8B3D}"/>
              </a:ext>
            </a:extLst>
          </p:cNvPr>
          <p:cNvSpPr>
            <a:spLocks noGrp="1"/>
          </p:cNvSpPr>
          <p:nvPr>
            <p:ph type="body" sz="quarter" idx="13"/>
          </p:nvPr>
        </p:nvSpPr>
        <p:spPr>
          <a:xfrm>
            <a:off x="4249738" y="2084833"/>
            <a:ext cx="7104062" cy="3306762"/>
          </a:xfrm>
        </p:spPr>
        <p:txBody>
          <a:bodyPr/>
          <a:lstStyle>
            <a:lvl1pPr marL="0" indent="0">
              <a:buClr>
                <a:srgbClr val="1AA2DF"/>
              </a:buClr>
              <a:buFont typeface="Wingdings" pitchFamily="2" charset="2"/>
              <a:buNone/>
              <a:defRPr>
                <a:solidFill>
                  <a:schemeClr val="tx1">
                    <a:lumMod val="65000"/>
                    <a:lumOff val="35000"/>
                  </a:schemeClr>
                </a:solidFill>
              </a:defRPr>
            </a:lvl1pPr>
            <a:lvl2pPr marL="685594" indent="-228531">
              <a:buClr>
                <a:srgbClr val="1AA2DF"/>
              </a:buClr>
              <a:buFont typeface="Wingdings" pitchFamily="2" charset="2"/>
              <a:buChar char="§"/>
              <a:defRPr>
                <a:solidFill>
                  <a:schemeClr val="tx1">
                    <a:lumMod val="65000"/>
                    <a:lumOff val="35000"/>
                  </a:schemeClr>
                </a:solidFill>
              </a:defRPr>
            </a:lvl2pPr>
            <a:lvl3pPr marL="1142657" indent="-228531">
              <a:buClr>
                <a:srgbClr val="1AA2DF"/>
              </a:buClr>
              <a:buFont typeface="Wingdings" pitchFamily="2" charset="2"/>
              <a:buChar char="§"/>
              <a:defRPr>
                <a:solidFill>
                  <a:schemeClr val="tx1">
                    <a:lumMod val="65000"/>
                    <a:lumOff val="35000"/>
                  </a:schemeClr>
                </a:solidFill>
              </a:defRPr>
            </a:lvl3pPr>
            <a:lvl4pPr marL="1599720" indent="-228531">
              <a:buClr>
                <a:srgbClr val="1AA2DF"/>
              </a:buClr>
              <a:buFont typeface="Wingdings" pitchFamily="2" charset="2"/>
              <a:buChar char="§"/>
              <a:defRPr>
                <a:solidFill>
                  <a:schemeClr val="tx1">
                    <a:lumMod val="65000"/>
                    <a:lumOff val="35000"/>
                  </a:schemeClr>
                </a:solidFill>
              </a:defRPr>
            </a:lvl4pPr>
            <a:lvl5pPr marL="2056783" indent="-228531">
              <a:buClr>
                <a:srgbClr val="1AA2DF"/>
              </a:buClr>
              <a:buFont typeface="Wingdings" pitchFamily="2" charset="2"/>
              <a:buChar char="§"/>
              <a:defRPr>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386596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Headline + Text +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7E56114-D4EE-C34A-A604-33B9B99BC1E3}"/>
              </a:ext>
            </a:extLst>
          </p:cNvPr>
          <p:cNvSpPr>
            <a:spLocks noGrp="1"/>
          </p:cNvSpPr>
          <p:nvPr>
            <p:ph type="pic" idx="1"/>
          </p:nvPr>
        </p:nvSpPr>
        <p:spPr>
          <a:xfrm>
            <a:off x="6889530" y="-38841"/>
            <a:ext cx="5326616" cy="6947641"/>
          </a:xfrm>
          <a:custGeom>
            <a:avLst/>
            <a:gdLst>
              <a:gd name="connsiteX0" fmla="*/ 0 w 7937943"/>
              <a:gd name="connsiteY0" fmla="*/ 7244907 h 7244907"/>
              <a:gd name="connsiteX1" fmla="*/ 1811227 w 7937943"/>
              <a:gd name="connsiteY1" fmla="*/ 0 h 7244907"/>
              <a:gd name="connsiteX2" fmla="*/ 7937943 w 7937943"/>
              <a:gd name="connsiteY2" fmla="*/ 0 h 7244907"/>
              <a:gd name="connsiteX3" fmla="*/ 6126716 w 7937943"/>
              <a:gd name="connsiteY3" fmla="*/ 7244907 h 7244907"/>
              <a:gd name="connsiteX4" fmla="*/ 0 w 7937943"/>
              <a:gd name="connsiteY4" fmla="*/ 7244907 h 7244907"/>
              <a:gd name="connsiteX0" fmla="*/ 0 w 6134543"/>
              <a:gd name="connsiteY0" fmla="*/ 7283007 h 7283007"/>
              <a:gd name="connsiteX1" fmla="*/ 1811227 w 6134543"/>
              <a:gd name="connsiteY1" fmla="*/ 38100 h 7283007"/>
              <a:gd name="connsiteX2" fmla="*/ 6134543 w 6134543"/>
              <a:gd name="connsiteY2" fmla="*/ 0 h 7283007"/>
              <a:gd name="connsiteX3" fmla="*/ 6126716 w 6134543"/>
              <a:gd name="connsiteY3" fmla="*/ 7283007 h 7283007"/>
              <a:gd name="connsiteX4" fmla="*/ 0 w 6134543"/>
              <a:gd name="connsiteY4" fmla="*/ 7283007 h 7283007"/>
              <a:gd name="connsiteX0" fmla="*/ 0 w 6134543"/>
              <a:gd name="connsiteY0" fmla="*/ 7283007 h 7283007"/>
              <a:gd name="connsiteX1" fmla="*/ 1112727 w 6134543"/>
              <a:gd name="connsiteY1" fmla="*/ 12700 h 7283007"/>
              <a:gd name="connsiteX2" fmla="*/ 6134543 w 6134543"/>
              <a:gd name="connsiteY2" fmla="*/ 0 h 7283007"/>
              <a:gd name="connsiteX3" fmla="*/ 6126716 w 6134543"/>
              <a:gd name="connsiteY3" fmla="*/ 7283007 h 7283007"/>
              <a:gd name="connsiteX4" fmla="*/ 0 w 6134543"/>
              <a:gd name="connsiteY4" fmla="*/ 7283007 h 7283007"/>
              <a:gd name="connsiteX0" fmla="*/ 0 w 6126716"/>
              <a:gd name="connsiteY0" fmla="*/ 7283007 h 7283007"/>
              <a:gd name="connsiteX1" fmla="*/ 1112727 w 6126716"/>
              <a:gd name="connsiteY1" fmla="*/ 12700 h 7283007"/>
              <a:gd name="connsiteX2" fmla="*/ 5270943 w 6126716"/>
              <a:gd name="connsiteY2" fmla="*/ 0 h 7283007"/>
              <a:gd name="connsiteX3" fmla="*/ 6126716 w 6126716"/>
              <a:gd name="connsiteY3" fmla="*/ 7283007 h 7283007"/>
              <a:gd name="connsiteX4" fmla="*/ 0 w 6126716"/>
              <a:gd name="connsiteY4" fmla="*/ 7283007 h 7283007"/>
              <a:gd name="connsiteX0" fmla="*/ 0 w 5288516"/>
              <a:gd name="connsiteY0" fmla="*/ 7283007 h 7296494"/>
              <a:gd name="connsiteX1" fmla="*/ 1112727 w 5288516"/>
              <a:gd name="connsiteY1" fmla="*/ 12700 h 7296494"/>
              <a:gd name="connsiteX2" fmla="*/ 5270943 w 5288516"/>
              <a:gd name="connsiteY2" fmla="*/ 0 h 7296494"/>
              <a:gd name="connsiteX3" fmla="*/ 5288516 w 5288516"/>
              <a:gd name="connsiteY3" fmla="*/ 7296494 h 7296494"/>
              <a:gd name="connsiteX4" fmla="*/ 0 w 5288516"/>
              <a:gd name="connsiteY4" fmla="*/ 7283007 h 7296494"/>
              <a:gd name="connsiteX0" fmla="*/ 0 w 5288516"/>
              <a:gd name="connsiteY0" fmla="*/ 7324255 h 7337742"/>
              <a:gd name="connsiteX1" fmla="*/ 1074627 w 5288516"/>
              <a:gd name="connsiteY1" fmla="*/ 0 h 7337742"/>
              <a:gd name="connsiteX2" fmla="*/ 5270943 w 5288516"/>
              <a:gd name="connsiteY2" fmla="*/ 41248 h 7337742"/>
              <a:gd name="connsiteX3" fmla="*/ 5288516 w 5288516"/>
              <a:gd name="connsiteY3" fmla="*/ 7337742 h 7337742"/>
              <a:gd name="connsiteX4" fmla="*/ 0 w 5288516"/>
              <a:gd name="connsiteY4" fmla="*/ 7324255 h 7337742"/>
              <a:gd name="connsiteX0" fmla="*/ 0 w 5297451"/>
              <a:gd name="connsiteY0" fmla="*/ 7324255 h 7337742"/>
              <a:gd name="connsiteX1" fmla="*/ 1074627 w 5297451"/>
              <a:gd name="connsiteY1" fmla="*/ 0 h 7337742"/>
              <a:gd name="connsiteX2" fmla="*/ 5296343 w 5297451"/>
              <a:gd name="connsiteY2" fmla="*/ 787 h 7337742"/>
              <a:gd name="connsiteX3" fmla="*/ 5288516 w 5297451"/>
              <a:gd name="connsiteY3" fmla="*/ 7337742 h 7337742"/>
              <a:gd name="connsiteX4" fmla="*/ 0 w 5297451"/>
              <a:gd name="connsiteY4" fmla="*/ 7324255 h 7337742"/>
              <a:gd name="connsiteX0" fmla="*/ 0 w 5301216"/>
              <a:gd name="connsiteY0" fmla="*/ 7324255 h 7364716"/>
              <a:gd name="connsiteX1" fmla="*/ 1074627 w 5301216"/>
              <a:gd name="connsiteY1" fmla="*/ 0 h 7364716"/>
              <a:gd name="connsiteX2" fmla="*/ 5296343 w 5301216"/>
              <a:gd name="connsiteY2" fmla="*/ 787 h 7364716"/>
              <a:gd name="connsiteX3" fmla="*/ 5301216 w 5301216"/>
              <a:gd name="connsiteY3" fmla="*/ 7364716 h 7364716"/>
              <a:gd name="connsiteX4" fmla="*/ 0 w 5301216"/>
              <a:gd name="connsiteY4" fmla="*/ 7324255 h 7364716"/>
              <a:gd name="connsiteX0" fmla="*/ 0 w 5326616"/>
              <a:gd name="connsiteY0" fmla="*/ 7378203 h 7378203"/>
              <a:gd name="connsiteX1" fmla="*/ 1100027 w 5326616"/>
              <a:gd name="connsiteY1" fmla="*/ 0 h 7378203"/>
              <a:gd name="connsiteX2" fmla="*/ 5321743 w 5326616"/>
              <a:gd name="connsiteY2" fmla="*/ 787 h 7378203"/>
              <a:gd name="connsiteX3" fmla="*/ 5326616 w 5326616"/>
              <a:gd name="connsiteY3" fmla="*/ 7364716 h 7378203"/>
              <a:gd name="connsiteX4" fmla="*/ 0 w 5326616"/>
              <a:gd name="connsiteY4" fmla="*/ 7378203 h 737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6616" h="7378203">
                <a:moveTo>
                  <a:pt x="0" y="7378203"/>
                </a:moveTo>
                <a:lnTo>
                  <a:pt x="1100027" y="0"/>
                </a:lnTo>
                <a:lnTo>
                  <a:pt x="5321743" y="787"/>
                </a:lnTo>
                <a:cubicBezTo>
                  <a:pt x="5327601" y="2432952"/>
                  <a:pt x="5320758" y="4932551"/>
                  <a:pt x="5326616" y="7364716"/>
                </a:cubicBezTo>
                <a:lnTo>
                  <a:pt x="0" y="7378203"/>
                </a:lnTo>
                <a:close/>
              </a:path>
            </a:pathLst>
          </a:custGeom>
        </p:spPr>
        <p:txBody>
          <a:bodyPr lIns="0" tIns="0" rIns="0" bIns="0"/>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dirty="0"/>
          </a:p>
        </p:txBody>
      </p:sp>
      <p:sp>
        <p:nvSpPr>
          <p:cNvPr id="5" name="Date Placeholder 4">
            <a:extLst>
              <a:ext uri="{FF2B5EF4-FFF2-40B4-BE49-F238E27FC236}">
                <a16:creationId xmlns:a16="http://schemas.microsoft.com/office/drawing/2014/main" id="{E2A969DF-8CA0-1F4C-9438-24E1AF5F1D0E}"/>
              </a:ext>
            </a:extLst>
          </p:cNvPr>
          <p:cNvSpPr>
            <a:spLocks noGrp="1"/>
          </p:cNvSpPr>
          <p:nvPr>
            <p:ph type="dt" sz="half" idx="10"/>
          </p:nvPr>
        </p:nvSpPr>
        <p:spPr/>
        <p:txBody>
          <a:bodyPr lIns="0" tIns="0" rIns="0" bIns="0"/>
          <a:lstStyle/>
          <a:p>
            <a:endParaRPr lang="en-US" dirty="0"/>
          </a:p>
        </p:txBody>
      </p:sp>
      <p:sp>
        <p:nvSpPr>
          <p:cNvPr id="6" name="Footer Placeholder 5">
            <a:extLst>
              <a:ext uri="{FF2B5EF4-FFF2-40B4-BE49-F238E27FC236}">
                <a16:creationId xmlns:a16="http://schemas.microsoft.com/office/drawing/2014/main" id="{C3878548-C817-0046-B052-44DACD004EFD}"/>
              </a:ext>
            </a:extLst>
          </p:cNvPr>
          <p:cNvSpPr>
            <a:spLocks noGrp="1"/>
          </p:cNvSpPr>
          <p:nvPr>
            <p:ph type="ftr" sz="quarter" idx="11"/>
          </p:nvPr>
        </p:nvSpPr>
        <p:spPr/>
        <p:txBody>
          <a:bodyPr lIns="0" tIns="0" rIns="0" bIns="0"/>
          <a:lstStyle/>
          <a:p>
            <a:endParaRPr lang="en-US" dirty="0"/>
          </a:p>
        </p:txBody>
      </p:sp>
      <p:sp>
        <p:nvSpPr>
          <p:cNvPr id="13" name="Title 1">
            <a:extLst>
              <a:ext uri="{FF2B5EF4-FFF2-40B4-BE49-F238E27FC236}">
                <a16:creationId xmlns:a16="http://schemas.microsoft.com/office/drawing/2014/main" id="{F964E926-EAAA-004D-B2AC-C74A8DB125EB}"/>
              </a:ext>
            </a:extLst>
          </p:cNvPr>
          <p:cNvSpPr>
            <a:spLocks noGrp="1"/>
          </p:cNvSpPr>
          <p:nvPr>
            <p:ph type="title" hasCustomPrompt="1"/>
          </p:nvPr>
        </p:nvSpPr>
        <p:spPr>
          <a:xfrm>
            <a:off x="850901" y="1133125"/>
            <a:ext cx="6622796" cy="1000476"/>
          </a:xfrm>
        </p:spPr>
        <p:txBody>
          <a:bodyPr lIns="0" tIns="0" rIns="0" bIns="0" anchor="t"/>
          <a:lstStyle>
            <a:lvl1pPr>
              <a:defRPr b="0">
                <a:solidFill>
                  <a:schemeClr val="tx1">
                    <a:lumMod val="65000"/>
                    <a:lumOff val="35000"/>
                  </a:schemeClr>
                </a:solidFill>
              </a:defRPr>
            </a:lvl1pPr>
          </a:lstStyle>
          <a:p>
            <a:r>
              <a:rPr lang="en-US" dirty="0"/>
              <a:t>Slide headline</a:t>
            </a:r>
          </a:p>
        </p:txBody>
      </p:sp>
      <p:cxnSp>
        <p:nvCxnSpPr>
          <p:cNvPr id="15" name="Straight Connector 14">
            <a:extLst>
              <a:ext uri="{FF2B5EF4-FFF2-40B4-BE49-F238E27FC236}">
                <a16:creationId xmlns:a16="http://schemas.microsoft.com/office/drawing/2014/main" id="{E8DC7C2E-CCA9-8D41-9839-BC4BFA03F456}"/>
              </a:ext>
            </a:extLst>
          </p:cNvPr>
          <p:cNvCxnSpPr/>
          <p:nvPr userDrawn="1"/>
        </p:nvCxnSpPr>
        <p:spPr>
          <a:xfrm>
            <a:off x="850901" y="814830"/>
            <a:ext cx="1334017" cy="0"/>
          </a:xfrm>
          <a:prstGeom prst="line">
            <a:avLst/>
          </a:prstGeom>
          <a:ln w="38100">
            <a:solidFill>
              <a:srgbClr val="1AA2D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46DB327-E395-7B4C-8CB4-2F922CF308B2}"/>
              </a:ext>
            </a:extLst>
          </p:cNvPr>
          <p:cNvCxnSpPr/>
          <p:nvPr userDrawn="1"/>
        </p:nvCxnSpPr>
        <p:spPr>
          <a:xfrm>
            <a:off x="850901" y="814830"/>
            <a:ext cx="1334017" cy="0"/>
          </a:xfrm>
          <a:prstGeom prst="line">
            <a:avLst/>
          </a:prstGeom>
          <a:ln w="38100">
            <a:solidFill>
              <a:srgbClr val="1AA2D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3AC2AC8B-6415-CE41-9A2F-429B42367281}"/>
              </a:ext>
            </a:extLst>
          </p:cNvPr>
          <p:cNvSpPr>
            <a:spLocks noGrp="1"/>
          </p:cNvSpPr>
          <p:nvPr>
            <p:ph type="body" sz="quarter" idx="13"/>
          </p:nvPr>
        </p:nvSpPr>
        <p:spPr>
          <a:xfrm>
            <a:off x="850901" y="2133601"/>
            <a:ext cx="5764213" cy="3365026"/>
          </a:xfrm>
        </p:spPr>
        <p:txBody>
          <a:bodyPr/>
          <a:lstStyle>
            <a:lvl1pPr marL="0" indent="0">
              <a:buClr>
                <a:srgbClr val="1AA2DF"/>
              </a:buClr>
              <a:buFont typeface="Wingdings" pitchFamily="2" charset="2"/>
              <a:buNone/>
              <a:defRPr>
                <a:solidFill>
                  <a:schemeClr val="tx1">
                    <a:lumMod val="65000"/>
                    <a:lumOff val="35000"/>
                  </a:schemeClr>
                </a:solidFill>
              </a:defRPr>
            </a:lvl1pPr>
            <a:lvl2pPr marL="685594" indent="-228531">
              <a:buClr>
                <a:srgbClr val="1AA2DF"/>
              </a:buClr>
              <a:buFont typeface="Wingdings" pitchFamily="2" charset="2"/>
              <a:buChar char="§"/>
              <a:defRPr>
                <a:solidFill>
                  <a:schemeClr val="tx1">
                    <a:lumMod val="65000"/>
                    <a:lumOff val="35000"/>
                  </a:schemeClr>
                </a:solidFill>
              </a:defRPr>
            </a:lvl2pPr>
            <a:lvl3pPr marL="1142657" indent="-228531">
              <a:buClr>
                <a:srgbClr val="1AA2DF"/>
              </a:buClr>
              <a:buFont typeface="Wingdings" pitchFamily="2" charset="2"/>
              <a:buChar char="§"/>
              <a:defRPr>
                <a:solidFill>
                  <a:schemeClr val="tx1">
                    <a:lumMod val="65000"/>
                    <a:lumOff val="35000"/>
                  </a:schemeClr>
                </a:solidFill>
              </a:defRPr>
            </a:lvl3pPr>
            <a:lvl4pPr marL="1599720" indent="-228531">
              <a:buClr>
                <a:srgbClr val="1AA2DF"/>
              </a:buClr>
              <a:buFont typeface="Wingdings" pitchFamily="2" charset="2"/>
              <a:buChar char="§"/>
              <a:defRPr>
                <a:solidFill>
                  <a:schemeClr val="tx1">
                    <a:lumMod val="65000"/>
                    <a:lumOff val="35000"/>
                  </a:schemeClr>
                </a:solidFill>
              </a:defRPr>
            </a:lvl4pPr>
            <a:lvl5pPr marL="2056783" indent="-228531">
              <a:buClr>
                <a:srgbClr val="1AA2DF"/>
              </a:buClr>
              <a:buFont typeface="Wingdings" pitchFamily="2" charset="2"/>
              <a:buChar char="§"/>
              <a:defRPr>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6">
            <a:extLst>
              <a:ext uri="{FF2B5EF4-FFF2-40B4-BE49-F238E27FC236}">
                <a16:creationId xmlns:a16="http://schemas.microsoft.com/office/drawing/2014/main" id="{FDED315D-5266-564C-99AE-91EB15089DC9}"/>
              </a:ext>
            </a:extLst>
          </p:cNvPr>
          <p:cNvSpPr>
            <a:spLocks noGrp="1"/>
          </p:cNvSpPr>
          <p:nvPr>
            <p:ph type="sldNum" sz="quarter" idx="12"/>
          </p:nvPr>
        </p:nvSpPr>
        <p:spPr>
          <a:xfrm>
            <a:off x="8610601" y="6356352"/>
            <a:ext cx="2045208" cy="365125"/>
          </a:xfrm>
        </p:spPr>
        <p:txBody>
          <a:bodyPr lIns="0" tIns="0" rIns="0" bIns="0"/>
          <a:lstStyle/>
          <a:p>
            <a:fld id="{92CD75FD-5CA0-2142-AE76-0D48225AC0B4}" type="slidenum">
              <a:rPr lang="en-US" smtClean="0"/>
              <a:t>‹#›</a:t>
            </a:fld>
            <a:endParaRPr lang="en-US" dirty="0"/>
          </a:p>
        </p:txBody>
      </p:sp>
      <p:pic>
        <p:nvPicPr>
          <p:cNvPr id="14" name="Picture 13">
            <a:extLst>
              <a:ext uri="{FF2B5EF4-FFF2-40B4-BE49-F238E27FC236}">
                <a16:creationId xmlns:a16="http://schemas.microsoft.com/office/drawing/2014/main" id="{AF7EFAC2-E3AC-0945-B7C7-923C98757C2B}"/>
              </a:ext>
            </a:extLst>
          </p:cNvPr>
          <p:cNvPicPr>
            <a:picLocks noChangeAspect="1"/>
          </p:cNvPicPr>
          <p:nvPr userDrawn="1"/>
        </p:nvPicPr>
        <p:blipFill rotWithShape="1">
          <a:blip r:embed="rId2" cstate="email">
            <a:duotone>
              <a:prstClr val="black"/>
              <a:schemeClr val="tx2">
                <a:tint val="45000"/>
                <a:satMod val="400000"/>
              </a:schemeClr>
            </a:duotone>
            <a:lum bright="100000"/>
            <a:extLst>
              <a:ext uri="{28A0092B-C50C-407E-A947-70E740481C1C}">
                <a14:useLocalDpi xmlns:a14="http://schemas.microsoft.com/office/drawing/2010/main"/>
              </a:ext>
            </a:extLst>
          </a:blip>
          <a:srcRect b="43111"/>
          <a:stretch/>
        </p:blipFill>
        <p:spPr>
          <a:xfrm>
            <a:off x="10983114" y="6417422"/>
            <a:ext cx="983182" cy="321310"/>
          </a:xfrm>
          <a:prstGeom prst="rect">
            <a:avLst/>
          </a:prstGeom>
        </p:spPr>
      </p:pic>
    </p:spTree>
    <p:extLst>
      <p:ext uri="{BB962C8B-B14F-4D97-AF65-F5344CB8AC3E}">
        <p14:creationId xmlns:p14="http://schemas.microsoft.com/office/powerpoint/2010/main" val="30970536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5">
    <p:spTree>
      <p:nvGrpSpPr>
        <p:cNvPr id="1" name=""/>
        <p:cNvGrpSpPr/>
        <p:nvPr/>
      </p:nvGrpSpPr>
      <p:grpSpPr>
        <a:xfrm>
          <a:off x="0" y="0"/>
          <a:ext cx="0" cy="0"/>
          <a:chOff x="0" y="0"/>
          <a:chExt cx="0" cy="0"/>
        </a:xfrm>
      </p:grpSpPr>
      <p:sp>
        <p:nvSpPr>
          <p:cNvPr id="7" name="Picture Placeholder 5"/>
          <p:cNvSpPr>
            <a:spLocks noGrp="1"/>
          </p:cNvSpPr>
          <p:nvPr>
            <p:ph type="pic" sz="quarter" idx="10" hasCustomPrompt="1"/>
          </p:nvPr>
        </p:nvSpPr>
        <p:spPr>
          <a:xfrm>
            <a:off x="1" y="1"/>
            <a:ext cx="12192000" cy="4350553"/>
          </a:xfrm>
          <a:prstGeom prst="rect">
            <a:avLst/>
          </a:prstGeom>
          <a:solidFill>
            <a:schemeClr val="bg1">
              <a:lumMod val="75000"/>
            </a:schemeClr>
          </a:solidFill>
        </p:spPr>
        <p:txBody>
          <a:bodyPr anchor="ctr"/>
          <a:lstStyle>
            <a:lvl1pPr algn="ctr">
              <a:lnSpc>
                <a:spcPct val="80000"/>
              </a:lnSpc>
              <a:defRPr sz="6600" b="1" baseline="0">
                <a:solidFill>
                  <a:schemeClr val="bg2"/>
                </a:solidFill>
                <a:latin typeface="+mn-lt"/>
                <a:cs typeface="Arial" panose="020B0604020202020204" pitchFamily="34" charset="0"/>
              </a:defRPr>
            </a:lvl1pPr>
          </a:lstStyle>
          <a:p>
            <a:r>
              <a:rPr lang="en-US" dirty="0"/>
              <a:t>IMAGE</a:t>
            </a:r>
          </a:p>
        </p:txBody>
      </p:sp>
      <p:sp>
        <p:nvSpPr>
          <p:cNvPr id="31" name="Text Placeholder 4">
            <a:extLst>
              <a:ext uri="{FF2B5EF4-FFF2-40B4-BE49-F238E27FC236}">
                <a16:creationId xmlns:a16="http://schemas.microsoft.com/office/drawing/2014/main" id="{82323A7D-5761-4AEF-8E75-65750A20EB3B}"/>
              </a:ext>
            </a:extLst>
          </p:cNvPr>
          <p:cNvSpPr>
            <a:spLocks noGrp="1"/>
          </p:cNvSpPr>
          <p:nvPr>
            <p:ph type="body" sz="quarter" idx="18" hasCustomPrompt="1"/>
          </p:nvPr>
        </p:nvSpPr>
        <p:spPr>
          <a:xfrm>
            <a:off x="8835800" y="6371584"/>
            <a:ext cx="2798793" cy="201168"/>
          </a:xfrm>
          <a:prstGeom prst="rect">
            <a:avLst/>
          </a:prstGeom>
        </p:spPr>
        <p:txBody>
          <a:bodyPr>
            <a:noAutofit/>
          </a:bodyPr>
          <a:lstStyle>
            <a:lvl1pPr algn="r">
              <a:defRPr sz="1200" b="0">
                <a:solidFill>
                  <a:schemeClr val="tx2"/>
                </a:solidFill>
                <a:latin typeface="+mn-lt"/>
              </a:defRPr>
            </a:lvl1pPr>
            <a:lvl2pPr algn="r">
              <a:defRPr b="1">
                <a:solidFill>
                  <a:schemeClr val="tx2"/>
                </a:solidFill>
                <a:latin typeface="+mn-lt"/>
              </a:defRPr>
            </a:lvl2pPr>
          </a:lstStyle>
          <a:p>
            <a:pPr lvl="0"/>
            <a:r>
              <a:rPr lang="en-US" dirty="0"/>
              <a:t>Click to add date</a:t>
            </a:r>
          </a:p>
          <a:p>
            <a:pPr lvl="1"/>
            <a:endParaRPr lang="en-US" dirty="0"/>
          </a:p>
        </p:txBody>
      </p:sp>
      <p:sp>
        <p:nvSpPr>
          <p:cNvPr id="10" name="Text Placeholder 4">
            <a:extLst>
              <a:ext uri="{FF2B5EF4-FFF2-40B4-BE49-F238E27FC236}">
                <a16:creationId xmlns:a16="http://schemas.microsoft.com/office/drawing/2014/main" id="{82323A7D-5761-4AEF-8E75-65750A20EB3B}"/>
              </a:ext>
            </a:extLst>
          </p:cNvPr>
          <p:cNvSpPr>
            <a:spLocks noGrp="1"/>
          </p:cNvSpPr>
          <p:nvPr>
            <p:ph type="body" sz="quarter" idx="19" hasCustomPrompt="1"/>
          </p:nvPr>
        </p:nvSpPr>
        <p:spPr>
          <a:xfrm>
            <a:off x="571254" y="6375760"/>
            <a:ext cx="2798793" cy="201168"/>
          </a:xfrm>
          <a:prstGeom prst="rect">
            <a:avLst/>
          </a:prstGeom>
        </p:spPr>
        <p:txBody>
          <a:bodyPr>
            <a:noAutofit/>
          </a:bodyPr>
          <a:lstStyle>
            <a:lvl1pPr algn="l">
              <a:defRPr sz="1200" b="0">
                <a:solidFill>
                  <a:schemeClr val="tx2"/>
                </a:solidFill>
                <a:latin typeface="+mn-lt"/>
              </a:defRPr>
            </a:lvl1pPr>
            <a:lvl2pPr algn="r">
              <a:defRPr b="1">
                <a:solidFill>
                  <a:schemeClr val="tx2"/>
                </a:solidFill>
                <a:latin typeface="+mn-lt"/>
              </a:defRPr>
            </a:lvl2pPr>
          </a:lstStyle>
          <a:p>
            <a:pPr lvl="0"/>
            <a:r>
              <a:rPr lang="en-US" dirty="0"/>
              <a:t>Presenter name</a:t>
            </a:r>
          </a:p>
        </p:txBody>
      </p:sp>
      <p:sp>
        <p:nvSpPr>
          <p:cNvPr id="9" name="Title 1"/>
          <p:cNvSpPr>
            <a:spLocks noGrp="1"/>
          </p:cNvSpPr>
          <p:nvPr>
            <p:ph type="ctrTitle" hasCustomPrompt="1"/>
          </p:nvPr>
        </p:nvSpPr>
        <p:spPr>
          <a:xfrm>
            <a:off x="813964" y="4356947"/>
            <a:ext cx="10564071" cy="795528"/>
          </a:xfrm>
        </p:spPr>
        <p:txBody>
          <a:bodyPr rIns="0" anchor="b" anchorCtr="0"/>
          <a:lstStyle>
            <a:lvl1pPr algn="ctr">
              <a:lnSpc>
                <a:spcPct val="90000"/>
              </a:lnSpc>
              <a:defRPr sz="4000">
                <a:solidFill>
                  <a:schemeClr val="accent2"/>
                </a:solidFill>
              </a:defRPr>
            </a:lvl1pPr>
          </a:lstStyle>
          <a:p>
            <a:r>
              <a:rPr lang="en-US" dirty="0"/>
              <a:t>Click to add title</a:t>
            </a:r>
          </a:p>
        </p:txBody>
      </p:sp>
      <p:sp>
        <p:nvSpPr>
          <p:cNvPr id="11" name="Subtitle 2"/>
          <p:cNvSpPr>
            <a:spLocks noGrp="1"/>
          </p:cNvSpPr>
          <p:nvPr>
            <p:ph type="subTitle" idx="1" hasCustomPrompt="1"/>
          </p:nvPr>
        </p:nvSpPr>
        <p:spPr>
          <a:xfrm>
            <a:off x="813964" y="5265518"/>
            <a:ext cx="10564071" cy="347472"/>
          </a:xfrm>
        </p:spPr>
        <p:txBody>
          <a:bodyPr/>
          <a:lstStyle>
            <a:lvl1pPr marL="0" indent="0" algn="ctr">
              <a:spcBef>
                <a:spcPts val="600"/>
              </a:spcBef>
              <a:buNone/>
              <a:defRPr sz="1400" b="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presenter information</a:t>
            </a:r>
          </a:p>
        </p:txBody>
      </p:sp>
    </p:spTree>
    <p:extLst>
      <p:ext uri="{BB962C8B-B14F-4D97-AF65-F5344CB8AC3E}">
        <p14:creationId xmlns:p14="http://schemas.microsoft.com/office/powerpoint/2010/main" val="4122354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Divider viole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20D3DB-63F4-412F-96CC-3E84E34BE0CE}"/>
              </a:ext>
            </a:extLst>
          </p:cNvPr>
          <p:cNvSpPr/>
          <p:nvPr userDrawn="1"/>
        </p:nvSpPr>
        <p:spPr>
          <a:xfrm>
            <a:off x="1"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latin typeface="+mn-lt"/>
              <a:cs typeface="Arial" panose="020B0604020202020204" pitchFamily="34" charset="0"/>
            </a:endParaRPr>
          </a:p>
        </p:txBody>
      </p:sp>
      <p:sp>
        <p:nvSpPr>
          <p:cNvPr id="4" name="Title 1">
            <a:extLst>
              <a:ext uri="{FF2B5EF4-FFF2-40B4-BE49-F238E27FC236}">
                <a16:creationId xmlns:a16="http://schemas.microsoft.com/office/drawing/2014/main" id="{B3284C44-CBEF-4F9A-AC72-8990858B0EF0}"/>
              </a:ext>
            </a:extLst>
          </p:cNvPr>
          <p:cNvSpPr>
            <a:spLocks noGrp="1"/>
          </p:cNvSpPr>
          <p:nvPr>
            <p:ph type="title" hasCustomPrompt="1"/>
          </p:nvPr>
        </p:nvSpPr>
        <p:spPr>
          <a:xfrm>
            <a:off x="3232111" y="3022967"/>
            <a:ext cx="5727776" cy="812066"/>
          </a:xfrm>
        </p:spPr>
        <p:txBody>
          <a:bodyPr rIns="0" anchor="ctr"/>
          <a:lstStyle>
            <a:lvl1pPr algn="ctr">
              <a:defRPr sz="3200">
                <a:solidFill>
                  <a:schemeClr val="bg1"/>
                </a:solidFill>
                <a:latin typeface="+mn-lt"/>
              </a:defRPr>
            </a:lvl1pPr>
          </a:lstStyle>
          <a:p>
            <a:r>
              <a:rPr lang="en-US" dirty="0"/>
              <a:t>Click to edit title for divider</a:t>
            </a:r>
          </a:p>
        </p:txBody>
      </p:sp>
    </p:spTree>
    <p:extLst>
      <p:ext uri="{BB962C8B-B14F-4D97-AF65-F5344CB8AC3E}">
        <p14:creationId xmlns:p14="http://schemas.microsoft.com/office/powerpoint/2010/main" val="28614198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929" y="530351"/>
            <a:ext cx="9667726" cy="713232"/>
          </a:xfrm>
        </p:spPr>
        <p:txBody>
          <a:bodyPr/>
          <a:lstStyle>
            <a:lvl1pPr>
              <a:defRPr>
                <a:solidFill>
                  <a:schemeClr val="tx2"/>
                </a:solidFill>
              </a:defRPr>
            </a:lvl1pPr>
          </a:lstStyle>
          <a:p>
            <a:r>
              <a:rPr lang="en-US" dirty="0"/>
              <a:t>Click to add title for two column layout</a:t>
            </a:r>
          </a:p>
        </p:txBody>
      </p:sp>
      <p:sp>
        <p:nvSpPr>
          <p:cNvPr id="3" name="Content Placeholder 2"/>
          <p:cNvSpPr>
            <a:spLocks noGrp="1"/>
          </p:cNvSpPr>
          <p:nvPr>
            <p:ph sz="half" idx="1" hasCustomPrompt="1"/>
          </p:nvPr>
        </p:nvSpPr>
        <p:spPr bwMode="gray">
          <a:xfrm>
            <a:off x="557929" y="1767532"/>
            <a:ext cx="5238478" cy="3973512"/>
          </a:xfrm>
        </p:spPr>
        <p:txBody>
          <a:bodyPr vert="horz" lIns="0" tIns="0" rIns="0" bIns="0" rtlCol="0">
            <a:noAutofit/>
          </a:bodyPr>
          <a:lstStyle>
            <a:lvl1pPr>
              <a:buClr>
                <a:schemeClr val="tx1"/>
              </a:buClr>
              <a:defRPr lang="en-US" sz="1800" b="1" cap="none" baseline="0" dirty="0" smtClean="0">
                <a:solidFill>
                  <a:schemeClr val="tx2"/>
                </a:solidFill>
              </a:defRPr>
            </a:lvl1pPr>
            <a:lvl2pPr marL="0" indent="0">
              <a:buClr>
                <a:schemeClr val="tx1"/>
              </a:buClr>
              <a:buNone/>
              <a:defRPr lang="en-US" baseline="0" dirty="0" smtClean="0">
                <a:solidFill>
                  <a:schemeClr val="tx2"/>
                </a:solidFill>
              </a:defRPr>
            </a:lvl2pPr>
            <a:lvl3pPr marL="171450" indent="-171450">
              <a:spcBef>
                <a:spcPts val="1200"/>
              </a:spcBef>
              <a:buClr>
                <a:schemeClr val="tx1"/>
              </a:buClr>
              <a:buFont typeface="Arial" panose="020B0604020202020204" pitchFamily="34" charset="0"/>
              <a:buChar char="•"/>
              <a:defRPr lang="en-US" sz="1400" baseline="0" dirty="0" smtClean="0">
                <a:solidFill>
                  <a:schemeClr val="tx2"/>
                </a:solidFill>
              </a:defRPr>
            </a:lvl3pPr>
            <a:lvl4pPr marL="342900" indent="-171450">
              <a:buClr>
                <a:schemeClr val="tx1"/>
              </a:buClr>
              <a:buFont typeface="Arial" panose="020B0604020202020204" pitchFamily="34" charset="0"/>
              <a:buChar char="–"/>
              <a:defRPr lang="en-US" baseline="0" dirty="0" smtClean="0">
                <a:solidFill>
                  <a:schemeClr val="tx2"/>
                </a:solidFill>
              </a:defRPr>
            </a:lvl4pPr>
            <a:lvl5pPr marL="514350" indent="-171450">
              <a:buClr>
                <a:schemeClr val="tx1"/>
              </a:buClr>
              <a:buFont typeface="Arial" panose="020B0604020202020204" pitchFamily="34" charset="0"/>
              <a:buChar char="•"/>
              <a:defRPr lang="en-US" dirty="0">
                <a:solidFill>
                  <a:schemeClr val="tx2"/>
                </a:solidFill>
              </a:defRPr>
            </a:lvl5pPr>
            <a:lvl6pPr marL="685800" indent="-171450">
              <a:buClr>
                <a:schemeClr val="tx1"/>
              </a:buClr>
              <a:buFont typeface="Arial" panose="020B0604020202020204" pitchFamily="34" charset="0"/>
              <a:buChar char="–"/>
              <a:defRPr baseline="0">
                <a:solidFill>
                  <a:schemeClr val="tx2"/>
                </a:solidFill>
              </a:defRPr>
            </a:lvl6pPr>
            <a:lvl7pPr marL="860425" indent="-173038">
              <a:buFont typeface="Arial" panose="020B0604020202020204" pitchFamily="34" charset="0"/>
              <a:buChar char="•"/>
              <a:defRPr/>
            </a:lvl7pPr>
            <a:lvl8pPr marL="1031875" indent="-171450">
              <a:buFont typeface="Arial" panose="020B0604020202020204" pitchFamily="34" charset="0"/>
              <a:buChar char="–"/>
              <a:defRPr/>
            </a:lvl8pPr>
            <a:lvl9pPr marL="1203325" indent="-171450">
              <a:buFont typeface="Arial" panose="020B0604020202020204" pitchFamily="34" charset="0"/>
              <a:buChar char="•"/>
              <a:defRPr baseline="0"/>
            </a:lvl9pPr>
          </a:lstStyle>
          <a:p>
            <a:pPr lvl="0"/>
            <a:r>
              <a:rPr lang="en-US" dirty="0"/>
              <a:t>Click to add 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a:p>
            <a:pPr lvl="6"/>
            <a:r>
              <a:rPr lang="en-US" dirty="0"/>
              <a:t>Fifth-level bullet</a:t>
            </a:r>
          </a:p>
          <a:p>
            <a:pPr lvl="7"/>
            <a:r>
              <a:rPr lang="en-US" dirty="0"/>
              <a:t>Sixth-level bullet</a:t>
            </a:r>
          </a:p>
          <a:p>
            <a:pPr lvl="8"/>
            <a:r>
              <a:rPr lang="en-US" dirty="0"/>
              <a:t>Seventh-level bullet</a:t>
            </a:r>
          </a:p>
        </p:txBody>
      </p:sp>
      <p:sp>
        <p:nvSpPr>
          <p:cNvPr id="7" name="Content Placeholder 2"/>
          <p:cNvSpPr>
            <a:spLocks noGrp="1"/>
          </p:cNvSpPr>
          <p:nvPr>
            <p:ph sz="half" idx="10" hasCustomPrompt="1"/>
          </p:nvPr>
        </p:nvSpPr>
        <p:spPr bwMode="gray">
          <a:xfrm>
            <a:off x="6384175" y="1767532"/>
            <a:ext cx="5238478" cy="3973512"/>
          </a:xfrm>
        </p:spPr>
        <p:txBody>
          <a:bodyPr vert="horz" lIns="0" tIns="0" rIns="0" bIns="0" rtlCol="0">
            <a:noAutofit/>
          </a:bodyPr>
          <a:lstStyle>
            <a:lvl1pPr>
              <a:buClr>
                <a:schemeClr val="tx1"/>
              </a:buClr>
              <a:defRPr lang="en-US" sz="1800" b="1" cap="none" baseline="0" dirty="0" smtClean="0">
                <a:solidFill>
                  <a:schemeClr val="tx2"/>
                </a:solidFill>
              </a:defRPr>
            </a:lvl1pPr>
            <a:lvl2pPr marL="0" indent="0">
              <a:buClr>
                <a:schemeClr val="tx1"/>
              </a:buClr>
              <a:buNone/>
              <a:defRPr lang="en-US" baseline="0" dirty="0" smtClean="0">
                <a:solidFill>
                  <a:schemeClr val="tx2"/>
                </a:solidFill>
              </a:defRPr>
            </a:lvl2pPr>
            <a:lvl3pPr marL="171450" indent="-171450">
              <a:spcBef>
                <a:spcPts val="1200"/>
              </a:spcBef>
              <a:buClr>
                <a:schemeClr val="tx1"/>
              </a:buClr>
              <a:buFont typeface="Arial" panose="020B0604020202020204" pitchFamily="34" charset="0"/>
              <a:buChar char="•"/>
              <a:defRPr lang="en-US" sz="1400" baseline="0" dirty="0" smtClean="0">
                <a:solidFill>
                  <a:schemeClr val="tx2"/>
                </a:solidFill>
              </a:defRPr>
            </a:lvl3pPr>
            <a:lvl4pPr marL="342900" indent="-171450">
              <a:buClr>
                <a:schemeClr val="tx1"/>
              </a:buClr>
              <a:buFont typeface="Arial" panose="020B0604020202020204" pitchFamily="34" charset="0"/>
              <a:buChar char="–"/>
              <a:defRPr lang="en-US" baseline="0" dirty="0" smtClean="0">
                <a:solidFill>
                  <a:schemeClr val="tx2"/>
                </a:solidFill>
              </a:defRPr>
            </a:lvl4pPr>
            <a:lvl5pPr marL="514350" indent="-171450">
              <a:buClr>
                <a:schemeClr val="tx1"/>
              </a:buClr>
              <a:buFont typeface="Arial" panose="020B0604020202020204" pitchFamily="34" charset="0"/>
              <a:buChar char="•"/>
              <a:defRPr lang="en-US" dirty="0">
                <a:solidFill>
                  <a:schemeClr val="tx2"/>
                </a:solidFill>
              </a:defRPr>
            </a:lvl5pPr>
            <a:lvl6pPr marL="685800" indent="-171450">
              <a:buClr>
                <a:schemeClr val="tx1"/>
              </a:buClr>
              <a:buFont typeface="Arial" panose="020B0604020202020204" pitchFamily="34" charset="0"/>
              <a:buChar char="–"/>
              <a:defRPr baseline="0">
                <a:solidFill>
                  <a:schemeClr val="tx2"/>
                </a:solidFill>
              </a:defRPr>
            </a:lvl6pPr>
            <a:lvl7pPr marL="860425" indent="-173038">
              <a:buFont typeface="Arial" panose="020B0604020202020204" pitchFamily="34" charset="0"/>
              <a:buChar char="•"/>
              <a:defRPr/>
            </a:lvl7pPr>
            <a:lvl8pPr marL="1031875" indent="-171450">
              <a:buFont typeface="Arial" panose="020B0604020202020204" pitchFamily="34" charset="0"/>
              <a:buChar char="–"/>
              <a:defRPr/>
            </a:lvl8pPr>
            <a:lvl9pPr marL="1203325" indent="-171450">
              <a:buFont typeface="Arial" panose="020B0604020202020204" pitchFamily="34" charset="0"/>
              <a:buChar char="•"/>
              <a:defRPr baseline="0"/>
            </a:lvl9pPr>
          </a:lstStyle>
          <a:p>
            <a:pPr lvl="0"/>
            <a:r>
              <a:rPr lang="en-US" dirty="0"/>
              <a:t>Click to add 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a:p>
            <a:pPr lvl="6"/>
            <a:r>
              <a:rPr lang="en-US" dirty="0"/>
              <a:t>Fifth-level bullet</a:t>
            </a:r>
          </a:p>
          <a:p>
            <a:pPr lvl="7"/>
            <a:r>
              <a:rPr lang="en-US" dirty="0"/>
              <a:t>Sixth-level bullet</a:t>
            </a:r>
          </a:p>
          <a:p>
            <a:pPr lvl="8"/>
            <a:r>
              <a:rPr lang="en-US" dirty="0"/>
              <a:t>Seventh-level bullet</a:t>
            </a:r>
          </a:p>
        </p:txBody>
      </p:sp>
    </p:spTree>
    <p:extLst>
      <p:ext uri="{BB962C8B-B14F-4D97-AF65-F5344CB8AC3E}">
        <p14:creationId xmlns:p14="http://schemas.microsoft.com/office/powerpoint/2010/main" val="1650359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VS4-Title | blank">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a:xfrm>
            <a:off x="426720" y="485956"/>
            <a:ext cx="11289792" cy="622754"/>
          </a:xfrm>
          <a:prstGeom prst="rect">
            <a:avLst/>
          </a:prstGeom>
        </p:spPr>
        <p:txBody>
          <a:bodyPr vert="horz" lIns="0" tIns="0" rIns="0" bIns="0" rtlCol="0" anchor="t">
            <a:noAutofit/>
          </a:bodyPr>
          <a:lstStyle/>
          <a:p>
            <a:r>
              <a:rPr lang="en-US" dirty="0"/>
              <a:t>Click to edit master title</a:t>
            </a:r>
          </a:p>
        </p:txBody>
      </p:sp>
    </p:spTree>
    <p:extLst>
      <p:ext uri="{BB962C8B-B14F-4D97-AF65-F5344CB8AC3E}">
        <p14:creationId xmlns:p14="http://schemas.microsoft.com/office/powerpoint/2010/main" val="1011037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3334" y="320040"/>
            <a:ext cx="9497321" cy="731520"/>
          </a:xfrm>
        </p:spPr>
        <p:txBody>
          <a:bodyPr anchor="ctr"/>
          <a:lstStyle>
            <a:lvl1pPr>
              <a:defRPr>
                <a:solidFill>
                  <a:srgbClr val="7D3F98"/>
                </a:solidFill>
              </a:defRPr>
            </a:lvl1pPr>
          </a:lstStyle>
          <a:p>
            <a:r>
              <a:rPr lang="en-US" dirty="0"/>
              <a:t>Title</a:t>
            </a:r>
          </a:p>
        </p:txBody>
      </p:sp>
    </p:spTree>
    <p:extLst>
      <p:ext uri="{BB962C8B-B14F-4D97-AF65-F5344CB8AC3E}">
        <p14:creationId xmlns:p14="http://schemas.microsoft.com/office/powerpoint/2010/main" val="2090343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DCC67-6AE4-4EB7-B570-67CB6A86C4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E1BB9D-46F1-4A5C-B6E5-86862FB5BD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10BE85-510E-4803-8F41-24222CB14DA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147C048-CB8D-4A61-AC8D-ED18A73988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01C990-5CBC-459A-B71A-9E2F0A4A5248}"/>
              </a:ext>
            </a:extLst>
          </p:cNvPr>
          <p:cNvSpPr>
            <a:spLocks noGrp="1"/>
          </p:cNvSpPr>
          <p:nvPr>
            <p:ph type="sldNum" sz="quarter" idx="12"/>
          </p:nvPr>
        </p:nvSpPr>
        <p:spPr/>
        <p:txBody>
          <a:bodyPr/>
          <a:lstStyle/>
          <a:p>
            <a:fld id="{41E825DA-D6B2-4035-A5C7-7FCD0F903D47}" type="slidenum">
              <a:rPr lang="en-US" smtClean="0"/>
              <a:t>‹#›</a:t>
            </a:fld>
            <a:endParaRPr lang="en-US"/>
          </a:p>
        </p:txBody>
      </p:sp>
    </p:spTree>
    <p:extLst>
      <p:ext uri="{BB962C8B-B14F-4D97-AF65-F5344CB8AC3E}">
        <p14:creationId xmlns:p14="http://schemas.microsoft.com/office/powerpoint/2010/main" val="37684733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Content without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US" dirty="0"/>
              <a:t>Click to add title for one column layout</a:t>
            </a:r>
          </a:p>
        </p:txBody>
      </p:sp>
      <p:sp>
        <p:nvSpPr>
          <p:cNvPr id="3" name="Content Placeholder 2"/>
          <p:cNvSpPr>
            <a:spLocks noGrp="1"/>
          </p:cNvSpPr>
          <p:nvPr>
            <p:ph idx="1" hasCustomPrompt="1"/>
          </p:nvPr>
        </p:nvSpPr>
        <p:spPr bwMode="gray">
          <a:xfrm>
            <a:off x="557929" y="1767532"/>
            <a:ext cx="8588453" cy="3977640"/>
          </a:xfrm>
        </p:spPr>
        <p:txBody>
          <a:bodyPr/>
          <a:lstStyle>
            <a:lvl1pPr>
              <a:defRPr cap="none" baseline="0">
                <a:solidFill>
                  <a:schemeClr val="tx2"/>
                </a:solidFill>
              </a:defRPr>
            </a:lvl1pPr>
            <a:lvl2pPr>
              <a:defRPr>
                <a:solidFill>
                  <a:schemeClr val="tx2"/>
                </a:solidFill>
              </a:defRPr>
            </a:lvl2pPr>
            <a:lvl3pPr>
              <a:defRPr baseline="0">
                <a:solidFill>
                  <a:schemeClr val="tx2"/>
                </a:solidFill>
              </a:defRPr>
            </a:lvl3pPr>
            <a:lvl4pPr>
              <a:defRPr>
                <a:solidFill>
                  <a:schemeClr val="tx2"/>
                </a:solidFill>
              </a:defRPr>
            </a:lvl4pPr>
            <a:lvl5pPr>
              <a:defRPr baseline="0">
                <a:solidFill>
                  <a:schemeClr val="tx2"/>
                </a:solidFill>
              </a:defRPr>
            </a:lvl5pPr>
            <a:lvl6pPr>
              <a:defRPr/>
            </a:lvl6pPr>
            <a:lvl7pPr>
              <a:defRPr/>
            </a:lvl7pPr>
            <a:lvl8pPr>
              <a:defRPr/>
            </a:lvl8pPr>
            <a:lvl9pPr>
              <a:defRPr/>
            </a:lvl9pPr>
          </a:lstStyle>
          <a:p>
            <a:pPr lvl="0"/>
            <a:r>
              <a:rPr lang="en-US" dirty="0"/>
              <a:t>Body text</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Tree>
    <p:extLst>
      <p:ext uri="{BB962C8B-B14F-4D97-AF65-F5344CB8AC3E}">
        <p14:creationId xmlns:p14="http://schemas.microsoft.com/office/powerpoint/2010/main" val="2798244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xt and image left">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12697E3D-9970-40A4-9967-1A38ED528B30}"/>
              </a:ext>
            </a:extLst>
          </p:cNvPr>
          <p:cNvSpPr>
            <a:spLocks noGrp="1"/>
          </p:cNvSpPr>
          <p:nvPr>
            <p:ph type="pic" sz="quarter" idx="16" hasCustomPrompt="1"/>
          </p:nvPr>
        </p:nvSpPr>
        <p:spPr>
          <a:xfrm>
            <a:off x="0" y="0"/>
            <a:ext cx="6096001" cy="6858000"/>
          </a:xfrm>
          <a:prstGeom prst="rect">
            <a:avLst/>
          </a:prstGeom>
          <a:solidFill>
            <a:schemeClr val="bg1">
              <a:lumMod val="85000"/>
            </a:schemeClr>
          </a:solidFill>
        </p:spPr>
        <p:txBody>
          <a:bodyPr anchor="ctr"/>
          <a:lstStyle>
            <a:lvl1pPr algn="ctr">
              <a:spcBef>
                <a:spcPts val="0"/>
              </a:spcBef>
              <a:spcAft>
                <a:spcPts val="0"/>
              </a:spcAft>
              <a:defRPr sz="6600" b="1">
                <a:solidFill>
                  <a:schemeClr val="bg2"/>
                </a:solidFill>
              </a:defRPr>
            </a:lvl1pPr>
          </a:lstStyle>
          <a:p>
            <a:br>
              <a:rPr lang="en-US" dirty="0"/>
            </a:br>
            <a:r>
              <a:rPr lang="en-US" dirty="0"/>
              <a:t>IMAGE</a:t>
            </a:r>
            <a:br>
              <a:rPr lang="en-US" dirty="0"/>
            </a:br>
            <a:br>
              <a:rPr lang="en-US" dirty="0"/>
            </a:br>
            <a:br>
              <a:rPr lang="en-US" dirty="0"/>
            </a:br>
            <a:endParaRPr lang="en-US" dirty="0"/>
          </a:p>
        </p:txBody>
      </p:sp>
      <p:sp>
        <p:nvSpPr>
          <p:cNvPr id="2" name="Title 1"/>
          <p:cNvSpPr>
            <a:spLocks noGrp="1"/>
          </p:cNvSpPr>
          <p:nvPr>
            <p:ph type="title" hasCustomPrompt="1"/>
          </p:nvPr>
        </p:nvSpPr>
        <p:spPr>
          <a:xfrm>
            <a:off x="6733589" y="530351"/>
            <a:ext cx="4884168" cy="713232"/>
          </a:xfrm>
        </p:spPr>
        <p:txBody>
          <a:bodyPr/>
          <a:lstStyle>
            <a:lvl1pPr>
              <a:defRPr>
                <a:solidFill>
                  <a:schemeClr val="tx2"/>
                </a:solidFill>
              </a:defRPr>
            </a:lvl1pPr>
          </a:lstStyle>
          <a:p>
            <a:r>
              <a:rPr lang="en-US" dirty="0"/>
              <a:t>Click to add title </a:t>
            </a:r>
            <a:br>
              <a:rPr lang="en-US" dirty="0"/>
            </a:br>
            <a:r>
              <a:rPr lang="en-US" dirty="0"/>
              <a:t>for image and text slide</a:t>
            </a:r>
          </a:p>
        </p:txBody>
      </p:sp>
      <p:sp>
        <p:nvSpPr>
          <p:cNvPr id="6" name="Content Placeholder 2"/>
          <p:cNvSpPr>
            <a:spLocks noGrp="1"/>
          </p:cNvSpPr>
          <p:nvPr>
            <p:ph idx="1" hasCustomPrompt="1"/>
          </p:nvPr>
        </p:nvSpPr>
        <p:spPr bwMode="gray">
          <a:xfrm>
            <a:off x="6740693" y="1765300"/>
            <a:ext cx="4884168" cy="3977640"/>
          </a:xfrm>
        </p:spPr>
        <p:txBody>
          <a:bodyPr/>
          <a:lstStyle>
            <a:lvl1pPr>
              <a:buClrTx/>
              <a:defRPr cap="none" baseline="0">
                <a:solidFill>
                  <a:schemeClr val="tx2"/>
                </a:solidFill>
              </a:defRPr>
            </a:lvl1pPr>
            <a:lvl2pPr>
              <a:buClrTx/>
              <a:defRPr>
                <a:solidFill>
                  <a:schemeClr val="tx2"/>
                </a:solidFill>
              </a:defRPr>
            </a:lvl2pPr>
            <a:lvl3pPr>
              <a:buClrTx/>
              <a:defRPr>
                <a:solidFill>
                  <a:schemeClr val="tx2"/>
                </a:solidFill>
              </a:defRPr>
            </a:lvl3pPr>
            <a:lvl4pPr>
              <a:buClrTx/>
              <a:defRPr>
                <a:solidFill>
                  <a:schemeClr val="tx2"/>
                </a:solidFill>
              </a:defRPr>
            </a:lvl4pPr>
            <a:lvl5pPr>
              <a:buClrTx/>
              <a:defRPr>
                <a:solidFill>
                  <a:schemeClr val="tx2"/>
                </a:solidFill>
              </a:defRPr>
            </a:lvl5pPr>
            <a:lvl6pPr>
              <a:buClrTx/>
              <a:defRPr/>
            </a:lvl6pPr>
            <a:lvl7pPr>
              <a:buClrTx/>
              <a:defRPr/>
            </a:lvl7pPr>
            <a:lvl8pPr>
              <a:buClrTx/>
              <a:defRPr/>
            </a:lvl8pPr>
            <a:lvl9pPr>
              <a:buClrTx/>
              <a:defRPr/>
            </a:lvl9pPr>
          </a:lstStyle>
          <a:p>
            <a:pPr lvl="0"/>
            <a:r>
              <a:rPr lang="en-US" dirty="0"/>
              <a:t>Body text</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Tree>
    <p:extLst>
      <p:ext uri="{BB962C8B-B14F-4D97-AF65-F5344CB8AC3E}">
        <p14:creationId xmlns:p14="http://schemas.microsoft.com/office/powerpoint/2010/main" val="4125354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3680A-4315-4E19-8793-E3A746BF12DF}"/>
              </a:ext>
            </a:extLst>
          </p:cNvPr>
          <p:cNvSpPr>
            <a:spLocks noGrp="1"/>
          </p:cNvSpPr>
          <p:nvPr>
            <p:ph type="title"/>
          </p:nvPr>
        </p:nvSpPr>
        <p:spPr>
          <a:xfrm>
            <a:off x="831850" y="1709740"/>
            <a:ext cx="10515600"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5EB3C832-B59C-48C2-8D26-FA4DA7D94945}"/>
              </a:ext>
            </a:extLst>
          </p:cNvPr>
          <p:cNvSpPr>
            <a:spLocks noGrp="1"/>
          </p:cNvSpPr>
          <p:nvPr>
            <p:ph type="body" idx="1"/>
          </p:nvPr>
        </p:nvSpPr>
        <p:spPr>
          <a:xfrm>
            <a:off x="831850" y="4589465"/>
            <a:ext cx="10515600"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634B29-4BC8-492B-88CD-17F961480FA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5DBE32C-178D-48A4-885F-8C43674677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150F5D-562C-440E-B156-01C8C44E2DBC}"/>
              </a:ext>
            </a:extLst>
          </p:cNvPr>
          <p:cNvSpPr>
            <a:spLocks noGrp="1"/>
          </p:cNvSpPr>
          <p:nvPr>
            <p:ph type="sldNum" sz="quarter" idx="12"/>
          </p:nvPr>
        </p:nvSpPr>
        <p:spPr/>
        <p:txBody>
          <a:bodyPr/>
          <a:lstStyle/>
          <a:p>
            <a:fld id="{41E825DA-D6B2-4035-A5C7-7FCD0F903D47}" type="slidenum">
              <a:rPr lang="en-US" smtClean="0"/>
              <a:t>‹#›</a:t>
            </a:fld>
            <a:endParaRPr lang="en-US"/>
          </a:p>
        </p:txBody>
      </p:sp>
    </p:spTree>
    <p:extLst>
      <p:ext uri="{BB962C8B-B14F-4D97-AF65-F5344CB8AC3E}">
        <p14:creationId xmlns:p14="http://schemas.microsoft.com/office/powerpoint/2010/main" val="3157103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206AF-CACD-4ECE-9A04-F7731C9163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BF3509-F565-4ACA-A2CE-5210A49C87C2}"/>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0A76ED-A8C6-450B-A786-C7D2AD69B4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CCADC9-643F-4879-82F1-EAC19A96352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19CB7B7-247D-4ABB-B4FB-918022BDA6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8D8401-984F-452E-8199-2C51183CD218}"/>
              </a:ext>
            </a:extLst>
          </p:cNvPr>
          <p:cNvSpPr>
            <a:spLocks noGrp="1"/>
          </p:cNvSpPr>
          <p:nvPr>
            <p:ph type="sldNum" sz="quarter" idx="12"/>
          </p:nvPr>
        </p:nvSpPr>
        <p:spPr/>
        <p:txBody>
          <a:bodyPr/>
          <a:lstStyle/>
          <a:p>
            <a:fld id="{41E825DA-D6B2-4035-A5C7-7FCD0F903D47}" type="slidenum">
              <a:rPr lang="en-US" smtClean="0"/>
              <a:t>‹#›</a:t>
            </a:fld>
            <a:endParaRPr lang="en-US"/>
          </a:p>
        </p:txBody>
      </p:sp>
    </p:spTree>
    <p:extLst>
      <p:ext uri="{BB962C8B-B14F-4D97-AF65-F5344CB8AC3E}">
        <p14:creationId xmlns:p14="http://schemas.microsoft.com/office/powerpoint/2010/main" val="3328154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DB5F1-7BAB-4AB0-A21A-F9E23721F27E}"/>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17ACD0-6B2A-43F9-9F52-21FC0D499210}"/>
              </a:ext>
            </a:extLst>
          </p:cNvPr>
          <p:cNvSpPr>
            <a:spLocks noGrp="1"/>
          </p:cNvSpPr>
          <p:nvPr>
            <p:ph type="body" idx="1"/>
          </p:nvPr>
        </p:nvSpPr>
        <p:spPr>
          <a:xfrm>
            <a:off x="839789" y="1681163"/>
            <a:ext cx="5157787"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E12AC2-35AB-4FB3-BE89-4508B86FC8C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1EDE94-4573-4ED5-B89C-DB6AA2A1E972}"/>
              </a:ext>
            </a:extLst>
          </p:cNvPr>
          <p:cNvSpPr>
            <a:spLocks noGrp="1"/>
          </p:cNvSpPr>
          <p:nvPr>
            <p:ph type="body" sz="quarter" idx="3"/>
          </p:nvPr>
        </p:nvSpPr>
        <p:spPr>
          <a:xfrm>
            <a:off x="6172200" y="1681163"/>
            <a:ext cx="518318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A68D8C-6027-4EFF-BF04-44AF0BAFA2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8D2A9-96A2-46D1-B804-F4BA072D8B2A}"/>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EFFF9C06-ACD6-4EAA-BCEC-35246DA9A3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BCD1F8-689C-440B-A7CC-717B60653B31}"/>
              </a:ext>
            </a:extLst>
          </p:cNvPr>
          <p:cNvSpPr>
            <a:spLocks noGrp="1"/>
          </p:cNvSpPr>
          <p:nvPr>
            <p:ph type="sldNum" sz="quarter" idx="12"/>
          </p:nvPr>
        </p:nvSpPr>
        <p:spPr/>
        <p:txBody>
          <a:bodyPr/>
          <a:lstStyle/>
          <a:p>
            <a:fld id="{41E825DA-D6B2-4035-A5C7-7FCD0F903D47}" type="slidenum">
              <a:rPr lang="en-US" smtClean="0"/>
              <a:t>‹#›</a:t>
            </a:fld>
            <a:endParaRPr lang="en-US"/>
          </a:p>
        </p:txBody>
      </p:sp>
    </p:spTree>
    <p:extLst>
      <p:ext uri="{BB962C8B-B14F-4D97-AF65-F5344CB8AC3E}">
        <p14:creationId xmlns:p14="http://schemas.microsoft.com/office/powerpoint/2010/main" val="3660365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E9A6E-7D9E-44EB-8C10-45151CB0BE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5729B3-0DA0-488E-940C-0DD12172436F}"/>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72B1A2E8-0104-4633-8412-6B394B03C3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D20EF4-4C24-4B9D-BE41-2E50605C7447}"/>
              </a:ext>
            </a:extLst>
          </p:cNvPr>
          <p:cNvSpPr>
            <a:spLocks noGrp="1"/>
          </p:cNvSpPr>
          <p:nvPr>
            <p:ph type="sldNum" sz="quarter" idx="12"/>
          </p:nvPr>
        </p:nvSpPr>
        <p:spPr/>
        <p:txBody>
          <a:bodyPr/>
          <a:lstStyle/>
          <a:p>
            <a:fld id="{41E825DA-D6B2-4035-A5C7-7FCD0F903D47}" type="slidenum">
              <a:rPr lang="en-US" smtClean="0"/>
              <a:t>‹#›</a:t>
            </a:fld>
            <a:endParaRPr lang="en-US"/>
          </a:p>
        </p:txBody>
      </p:sp>
    </p:spTree>
    <p:extLst>
      <p:ext uri="{BB962C8B-B14F-4D97-AF65-F5344CB8AC3E}">
        <p14:creationId xmlns:p14="http://schemas.microsoft.com/office/powerpoint/2010/main" val="1016645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AFD14B-1190-4E0A-B7F3-E149BA1DD47F}"/>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2CBDED52-BA2E-4D67-B155-ADB19F9320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216713-31A2-458A-8600-6D150EB0836F}"/>
              </a:ext>
            </a:extLst>
          </p:cNvPr>
          <p:cNvSpPr>
            <a:spLocks noGrp="1"/>
          </p:cNvSpPr>
          <p:nvPr>
            <p:ph type="sldNum" sz="quarter" idx="12"/>
          </p:nvPr>
        </p:nvSpPr>
        <p:spPr/>
        <p:txBody>
          <a:bodyPr/>
          <a:lstStyle/>
          <a:p>
            <a:fld id="{41E825DA-D6B2-4035-A5C7-7FCD0F903D47}" type="slidenum">
              <a:rPr lang="en-US" smtClean="0"/>
              <a:t>‹#›</a:t>
            </a:fld>
            <a:endParaRPr lang="en-US"/>
          </a:p>
        </p:txBody>
      </p:sp>
    </p:spTree>
    <p:extLst>
      <p:ext uri="{BB962C8B-B14F-4D97-AF65-F5344CB8AC3E}">
        <p14:creationId xmlns:p14="http://schemas.microsoft.com/office/powerpoint/2010/main" val="2196057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D6D98-9A8F-4585-B730-5EB3FDA385ED}"/>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977634DA-455D-4551-B4C3-B95939DBCF20}"/>
              </a:ext>
            </a:extLst>
          </p:cNvPr>
          <p:cNvSpPr>
            <a:spLocks noGrp="1"/>
          </p:cNvSpPr>
          <p:nvPr>
            <p:ph idx="1"/>
          </p:nvPr>
        </p:nvSpPr>
        <p:spPr>
          <a:xfrm>
            <a:off x="5183188" y="987427"/>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CA1C01-08CF-4DC6-B78A-EAF82B2CAC9F}"/>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B88FC-06C8-4A3F-8B13-30F97C97B9B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ED909F4-3864-4F0F-90DE-2D983DE82D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430CC0-DCD1-4944-A5DA-245F3C1BCC96}"/>
              </a:ext>
            </a:extLst>
          </p:cNvPr>
          <p:cNvSpPr>
            <a:spLocks noGrp="1"/>
          </p:cNvSpPr>
          <p:nvPr>
            <p:ph type="sldNum" sz="quarter" idx="12"/>
          </p:nvPr>
        </p:nvSpPr>
        <p:spPr/>
        <p:txBody>
          <a:bodyPr/>
          <a:lstStyle/>
          <a:p>
            <a:fld id="{41E825DA-D6B2-4035-A5C7-7FCD0F903D47}" type="slidenum">
              <a:rPr lang="en-US" smtClean="0"/>
              <a:t>‹#›</a:t>
            </a:fld>
            <a:endParaRPr lang="en-US"/>
          </a:p>
        </p:txBody>
      </p:sp>
    </p:spTree>
    <p:extLst>
      <p:ext uri="{BB962C8B-B14F-4D97-AF65-F5344CB8AC3E}">
        <p14:creationId xmlns:p14="http://schemas.microsoft.com/office/powerpoint/2010/main" val="3066381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48C1D-9003-4E5D-80A2-378D05B82E38}"/>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181AF5A2-2F4D-459E-89BA-393FAB888413}"/>
              </a:ext>
            </a:extLst>
          </p:cNvPr>
          <p:cNvSpPr>
            <a:spLocks noGrp="1"/>
          </p:cNvSpPr>
          <p:nvPr>
            <p:ph type="pic" idx="1"/>
          </p:nvPr>
        </p:nvSpPr>
        <p:spPr>
          <a:xfrm>
            <a:off x="5183188" y="987427"/>
            <a:ext cx="6172200"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id="{3ABD7FE1-A486-476E-A8B2-A6F759A39D35}"/>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9FBA4D-2750-4644-B5B4-F29A9B45CCA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869CC19-334C-47A4-B3D4-FBCA45CED6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77117D-209A-4230-B522-336B39AABA4C}"/>
              </a:ext>
            </a:extLst>
          </p:cNvPr>
          <p:cNvSpPr>
            <a:spLocks noGrp="1"/>
          </p:cNvSpPr>
          <p:nvPr>
            <p:ph type="sldNum" sz="quarter" idx="12"/>
          </p:nvPr>
        </p:nvSpPr>
        <p:spPr/>
        <p:txBody>
          <a:bodyPr/>
          <a:lstStyle/>
          <a:p>
            <a:fld id="{41E825DA-D6B2-4035-A5C7-7FCD0F903D47}" type="slidenum">
              <a:rPr lang="en-US" smtClean="0"/>
              <a:t>‹#›</a:t>
            </a:fld>
            <a:endParaRPr lang="en-US"/>
          </a:p>
        </p:txBody>
      </p:sp>
    </p:spTree>
    <p:extLst>
      <p:ext uri="{BB962C8B-B14F-4D97-AF65-F5344CB8AC3E}">
        <p14:creationId xmlns:p14="http://schemas.microsoft.com/office/powerpoint/2010/main" val="501184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6CABB">
            <a:alpha val="40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282978-D2C1-4201-BA81-7C289E01F76A}"/>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E8FEA2-1048-4956-B88A-E4C69000A72B}"/>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3FE0-B358-470C-9294-95AB10E526B0}"/>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4B4CC66E-2B2E-417F-B2DF-F9FCECC02EDD}"/>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9BA992-6C6C-4116-8AD9-86C3165819A2}"/>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E825DA-D6B2-4035-A5C7-7FCD0F903D47}" type="slidenum">
              <a:rPr lang="en-US" smtClean="0"/>
              <a:t>‹#›</a:t>
            </a:fld>
            <a:endParaRPr lang="en-US"/>
          </a:p>
        </p:txBody>
      </p:sp>
    </p:spTree>
    <p:extLst>
      <p:ext uri="{BB962C8B-B14F-4D97-AF65-F5344CB8AC3E}">
        <p14:creationId xmlns:p14="http://schemas.microsoft.com/office/powerpoint/2010/main" val="9530566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hdr="0" ftr="0" dt="0"/>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pos="362">
          <p15:clr>
            <a:srgbClr val="F26B43"/>
          </p15:clr>
        </p15:guide>
        <p15:guide id="3" pos="7319">
          <p15:clr>
            <a:srgbClr val="F26B43"/>
          </p15:clr>
        </p15:guide>
        <p15:guide id="4" orient="horz" pos="1112">
          <p15:clr>
            <a:srgbClr val="F26B43"/>
          </p15:clr>
        </p15:guide>
        <p15:guide id="5" orient="horz" pos="3624">
          <p15:clr>
            <a:srgbClr val="F26B43"/>
          </p15:clr>
        </p15:guide>
        <p15:guide id="6" orient="horz" pos="411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10.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10.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9.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0.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image" Target="../media/image32.jp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1.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4.jp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1.xml"/><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7.xml"/><Relationship Id="rId4" Type="http://schemas.openxmlformats.org/officeDocument/2006/relationships/image" Target="../media/image38.sv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17.xml"/><Relationship Id="rId4" Type="http://schemas.openxmlformats.org/officeDocument/2006/relationships/image" Target="../media/image38.sv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5.xml"/><Relationship Id="rId1" Type="http://schemas.openxmlformats.org/officeDocument/2006/relationships/slideLayout" Target="../slideLayouts/slideLayout2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6.xml"/><Relationship Id="rId1" Type="http://schemas.openxmlformats.org/officeDocument/2006/relationships/slideLayout" Target="../slideLayouts/slideLayout17.xml"/><Relationship Id="rId6" Type="http://schemas.openxmlformats.org/officeDocument/2006/relationships/hyperlink" Target="http://www.tsbvi.edu/summer-programs-items/4632-summer-enrichment-a" TargetMode="External"/><Relationship Id="rId5" Type="http://schemas.openxmlformats.org/officeDocument/2006/relationships/image" Target="../media/image42.png"/><Relationship Id="rId4" Type="http://schemas.openxmlformats.org/officeDocument/2006/relationships/hyperlink" Target="http://www.craftyjc.com/2010/09/best-friends-free-digi.html" TargetMode="Externa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17.xml"/><Relationship Id="rId6" Type="http://schemas.openxmlformats.org/officeDocument/2006/relationships/hyperlink" Target="http://www.arch2o.com/frank-sinatra-school-arts-ennead-architects/" TargetMode="External"/><Relationship Id="rId5" Type="http://schemas.openxmlformats.org/officeDocument/2006/relationships/image" Target="../media/image49.jpg"/><Relationship Id="rId4" Type="http://schemas.openxmlformats.org/officeDocument/2006/relationships/hyperlink" Target="http://openclipart.org/detail/172175/school-days-by-sammo241-172175"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hyperlink" Target="https://cdn2.hubspot.net/hubfs/393154/RP-2019-10-Josh-Bersin-Wellbeing-Report.pdf" TargetMode="External"/><Relationship Id="rId3" Type="http://schemas.openxmlformats.org/officeDocument/2006/relationships/image" Target="../media/image16.png"/><Relationship Id="rId7" Type="http://schemas.openxmlformats.org/officeDocument/2006/relationships/hyperlink" Target="https://www.virginpulse.com/wellness-programs-for-health-plans/" TargetMode="External"/><Relationship Id="rId2" Type="http://schemas.openxmlformats.org/officeDocument/2006/relationships/notesSlide" Target="../notesSlides/notesSlide44.xml"/><Relationship Id="rId1" Type="http://schemas.openxmlformats.org/officeDocument/2006/relationships/slideLayout" Target="../slideLayouts/slideLayout17.xml"/><Relationship Id="rId6" Type="http://schemas.openxmlformats.org/officeDocument/2006/relationships/hyperlink" Target="https://hbr.org/" TargetMode="External"/><Relationship Id="rId5" Type="http://schemas.openxmlformats.org/officeDocument/2006/relationships/hyperlink" Target="https://www.businessgrouphealth.org/" TargetMode="External"/><Relationship Id="rId4" Type="http://schemas.openxmlformats.org/officeDocument/2006/relationships/hyperlink" Target="https://business.kaiserpermanente.org/thrive/four-steps-to-workforce-health" TargetMode="External"/><Relationship Id="rId9" Type="http://schemas.openxmlformats.org/officeDocument/2006/relationships/hyperlink" Target="https://www.virginpulse.com/resources/"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hyperlink" Target="https://www.welcoa.org/resources/resource-type/employee-education/" TargetMode="External"/><Relationship Id="rId5" Type="http://schemas.openxmlformats.org/officeDocument/2006/relationships/hyperlink" Target="https://community.virginpulse.com/lanl-wellbeing-webinar?utm_campaign=CAM-2020-02-LANL-WBN&amp;utm_source=website&amp;utm_medium=resources" TargetMode="External"/><Relationship Id="rId4" Type="http://schemas.openxmlformats.org/officeDocument/2006/relationships/hyperlink" Target="https://community.virginpulse.com/webinar-the-business-of-healthy-employees-2019-webinar-replay?submissionGuid=e8904f50-82e1-4f8a-bba7-f022bf029c3e"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97EED42-6A47-4150-9776-18E117988B8D}"/>
              </a:ext>
            </a:extLst>
          </p:cNvPr>
          <p:cNvSpPr>
            <a:spLocks noGrp="1"/>
          </p:cNvSpPr>
          <p:nvPr>
            <p:ph type="body" sz="quarter" idx="18"/>
          </p:nvPr>
        </p:nvSpPr>
        <p:spPr>
          <a:xfrm>
            <a:off x="8835087" y="6576928"/>
            <a:ext cx="2798064" cy="204900"/>
          </a:xfrm>
        </p:spPr>
        <p:txBody>
          <a:bodyPr/>
          <a:lstStyle/>
          <a:p>
            <a:r>
              <a:rPr lang="en-US" dirty="0"/>
              <a:t>March 8th, 2020</a:t>
            </a:r>
          </a:p>
        </p:txBody>
      </p:sp>
      <p:sp>
        <p:nvSpPr>
          <p:cNvPr id="10" name="Text Placeholder 9">
            <a:extLst>
              <a:ext uri="{FF2B5EF4-FFF2-40B4-BE49-F238E27FC236}">
                <a16:creationId xmlns:a16="http://schemas.microsoft.com/office/drawing/2014/main" id="{D01A7793-0B29-4B64-8393-A10A928D6667}"/>
              </a:ext>
            </a:extLst>
          </p:cNvPr>
          <p:cNvSpPr>
            <a:spLocks noGrp="1"/>
          </p:cNvSpPr>
          <p:nvPr>
            <p:ph type="subTitle" idx="1"/>
          </p:nvPr>
        </p:nvSpPr>
        <p:spPr>
          <a:xfrm>
            <a:off x="572693" y="6375760"/>
            <a:ext cx="2798064" cy="201168"/>
          </a:xfrm>
        </p:spPr>
        <p:txBody>
          <a:bodyPr>
            <a:normAutofit fontScale="62500" lnSpcReduction="20000"/>
          </a:bodyPr>
          <a:lstStyle/>
          <a:p>
            <a:r>
              <a:rPr lang="en-US" dirty="0"/>
              <a:t>Jeri Dembrak</a:t>
            </a:r>
          </a:p>
        </p:txBody>
      </p:sp>
      <p:pic>
        <p:nvPicPr>
          <p:cNvPr id="6" name="Picture 5">
            <a:extLst>
              <a:ext uri="{FF2B5EF4-FFF2-40B4-BE49-F238E27FC236}">
                <a16:creationId xmlns:a16="http://schemas.microsoft.com/office/drawing/2014/main" id="{D919090A-8A06-44C3-B615-2666C03C56E9}"/>
              </a:ext>
            </a:extLst>
          </p:cNvPr>
          <p:cNvPicPr>
            <a:picLocks noChangeAspect="1"/>
          </p:cNvPicPr>
          <p:nvPr/>
        </p:nvPicPr>
        <p:blipFill>
          <a:blip r:embed="rId3"/>
          <a:stretch>
            <a:fillRect/>
          </a:stretch>
        </p:blipFill>
        <p:spPr>
          <a:xfrm>
            <a:off x="453378" y="5987508"/>
            <a:ext cx="1883827" cy="643344"/>
          </a:xfrm>
          <a:prstGeom prst="rect">
            <a:avLst/>
          </a:prstGeom>
        </p:spPr>
      </p:pic>
      <p:pic>
        <p:nvPicPr>
          <p:cNvPr id="11" name="Picture 10">
            <a:extLst>
              <a:ext uri="{FF2B5EF4-FFF2-40B4-BE49-F238E27FC236}">
                <a16:creationId xmlns:a16="http://schemas.microsoft.com/office/drawing/2014/main" id="{209CE080-E5BA-4B24-87E0-DFA8AEB3E9F4}"/>
              </a:ext>
            </a:extLst>
          </p:cNvPr>
          <p:cNvPicPr>
            <a:picLocks noChangeAspect="1"/>
          </p:cNvPicPr>
          <p:nvPr/>
        </p:nvPicPr>
        <p:blipFill>
          <a:blip r:embed="rId4"/>
          <a:stretch>
            <a:fillRect/>
          </a:stretch>
        </p:blipFill>
        <p:spPr>
          <a:xfrm>
            <a:off x="3874481" y="6035235"/>
            <a:ext cx="1883827" cy="365792"/>
          </a:xfrm>
          <a:prstGeom prst="rect">
            <a:avLst/>
          </a:prstGeom>
        </p:spPr>
      </p:pic>
      <p:pic>
        <p:nvPicPr>
          <p:cNvPr id="12" name="Picture 11">
            <a:extLst>
              <a:ext uri="{FF2B5EF4-FFF2-40B4-BE49-F238E27FC236}">
                <a16:creationId xmlns:a16="http://schemas.microsoft.com/office/drawing/2014/main" id="{4153D8BC-B6DC-49FA-9435-CDABE36876B9}"/>
              </a:ext>
            </a:extLst>
          </p:cNvPr>
          <p:cNvPicPr>
            <a:picLocks noChangeAspect="1"/>
          </p:cNvPicPr>
          <p:nvPr/>
        </p:nvPicPr>
        <p:blipFill>
          <a:blip r:embed="rId5"/>
          <a:stretch>
            <a:fillRect/>
          </a:stretch>
        </p:blipFill>
        <p:spPr>
          <a:xfrm>
            <a:off x="6949032" y="5987508"/>
            <a:ext cx="1837260" cy="593142"/>
          </a:xfrm>
          <a:prstGeom prst="rect">
            <a:avLst/>
          </a:prstGeom>
        </p:spPr>
      </p:pic>
      <p:pic>
        <p:nvPicPr>
          <p:cNvPr id="13" name="Picture 12">
            <a:extLst>
              <a:ext uri="{FF2B5EF4-FFF2-40B4-BE49-F238E27FC236}">
                <a16:creationId xmlns:a16="http://schemas.microsoft.com/office/drawing/2014/main" id="{A61A46CC-7A4C-4B1E-8166-DBA855092748}"/>
              </a:ext>
            </a:extLst>
          </p:cNvPr>
          <p:cNvPicPr>
            <a:picLocks noChangeAspect="1"/>
          </p:cNvPicPr>
          <p:nvPr/>
        </p:nvPicPr>
        <p:blipFill>
          <a:blip r:embed="rId6"/>
          <a:stretch>
            <a:fillRect/>
          </a:stretch>
        </p:blipFill>
        <p:spPr>
          <a:xfrm>
            <a:off x="9954778" y="6035235"/>
            <a:ext cx="1883827" cy="410246"/>
          </a:xfrm>
          <a:prstGeom prst="rect">
            <a:avLst/>
          </a:prstGeom>
        </p:spPr>
      </p:pic>
      <p:pic>
        <p:nvPicPr>
          <p:cNvPr id="3" name="Picture 2">
            <a:extLst>
              <a:ext uri="{FF2B5EF4-FFF2-40B4-BE49-F238E27FC236}">
                <a16:creationId xmlns:a16="http://schemas.microsoft.com/office/drawing/2014/main" id="{98E80799-4990-4C24-9403-6976C7463936}"/>
              </a:ext>
            </a:extLst>
          </p:cNvPr>
          <p:cNvPicPr>
            <a:picLocks noChangeAspect="1"/>
          </p:cNvPicPr>
          <p:nvPr/>
        </p:nvPicPr>
        <p:blipFill>
          <a:blip r:embed="rId7"/>
          <a:stretch>
            <a:fillRect/>
          </a:stretch>
        </p:blipFill>
        <p:spPr>
          <a:xfrm>
            <a:off x="1023312" y="353799"/>
            <a:ext cx="10058400" cy="5343428"/>
          </a:xfrm>
          <a:prstGeom prst="rect">
            <a:avLst/>
          </a:prstGeom>
        </p:spPr>
      </p:pic>
    </p:spTree>
    <p:extLst>
      <p:ext uri="{BB962C8B-B14F-4D97-AF65-F5344CB8AC3E}">
        <p14:creationId xmlns:p14="http://schemas.microsoft.com/office/powerpoint/2010/main" val="735054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DCF272D3-2423-4F89-9A10-04DB3DCA9793}"/>
              </a:ext>
            </a:extLst>
          </p:cNvPr>
          <p:cNvGraphicFramePr/>
          <p:nvPr/>
        </p:nvGraphicFramePr>
        <p:xfrm>
          <a:off x="4039137" y="915056"/>
          <a:ext cx="7244261" cy="5864287"/>
        </p:xfrm>
        <a:graphic>
          <a:graphicData uri="http://schemas.openxmlformats.org/drawingml/2006/chart">
            <c:chart xmlns:c="http://schemas.openxmlformats.org/drawingml/2006/chart" xmlns:r="http://schemas.openxmlformats.org/officeDocument/2006/relationships" r:id="rId3"/>
          </a:graphicData>
        </a:graphic>
      </p:graphicFrame>
      <p:sp>
        <p:nvSpPr>
          <p:cNvPr id="14" name="Title 2">
            <a:extLst>
              <a:ext uri="{FF2B5EF4-FFF2-40B4-BE49-F238E27FC236}">
                <a16:creationId xmlns:a16="http://schemas.microsoft.com/office/drawing/2014/main" id="{D452D8E4-CC52-4129-BC22-C946691F779D}"/>
              </a:ext>
            </a:extLst>
          </p:cNvPr>
          <p:cNvSpPr txBox="1">
            <a:spLocks/>
          </p:cNvSpPr>
          <p:nvPr/>
        </p:nvSpPr>
        <p:spPr>
          <a:xfrm>
            <a:off x="4039137" y="78659"/>
            <a:ext cx="7507835" cy="836397"/>
          </a:xfrm>
          <a:prstGeom prst="rect">
            <a:avLst/>
          </a:prstGeom>
        </p:spPr>
        <p:txBody>
          <a:bodyPr vert="horz" lIns="0" tIns="0" rIns="0" bIns="0" rtlCol="0" anchor="t">
            <a:normAutofit fontScale="97500"/>
          </a:bodyPr>
          <a:lstStyle>
            <a:lvl1pPr algn="l" defTabSz="914400" rtl="0" eaLnBrk="1" latinLnBrk="0" hangingPunct="1">
              <a:lnSpc>
                <a:spcPct val="90000"/>
              </a:lnSpc>
              <a:spcBef>
                <a:spcPct val="0"/>
              </a:spcBef>
              <a:buNone/>
              <a:defRPr sz="4400" b="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914126">
              <a:defRPr/>
            </a:pPr>
            <a:r>
              <a:rPr lang="en-US" sz="4399" dirty="0">
                <a:solidFill>
                  <a:prstClr val="black">
                    <a:lumMod val="65000"/>
                    <a:lumOff val="35000"/>
                  </a:prstClr>
                </a:solidFill>
                <a:latin typeface="Calibri" panose="020F0502020204030204"/>
              </a:rPr>
              <a:t>Why Help Employees Quit?</a:t>
            </a:r>
          </a:p>
        </p:txBody>
      </p:sp>
      <p:sp>
        <p:nvSpPr>
          <p:cNvPr id="17" name="Text Placeholder 3">
            <a:extLst>
              <a:ext uri="{FF2B5EF4-FFF2-40B4-BE49-F238E27FC236}">
                <a16:creationId xmlns:a16="http://schemas.microsoft.com/office/drawing/2014/main" id="{8C9781E0-E721-4B56-96A5-28CBC0D44F12}"/>
              </a:ext>
            </a:extLst>
          </p:cNvPr>
          <p:cNvSpPr>
            <a:spLocks noGrp="1"/>
          </p:cNvSpPr>
          <p:nvPr>
            <p:ph type="body" sz="quarter" idx="13"/>
          </p:nvPr>
        </p:nvSpPr>
        <p:spPr>
          <a:xfrm>
            <a:off x="6886266" y="6262475"/>
            <a:ext cx="1906526" cy="412740"/>
          </a:xfrm>
        </p:spPr>
        <p:txBody>
          <a:bodyPr>
            <a:normAutofit lnSpcReduction="10000"/>
          </a:bodyPr>
          <a:lstStyle/>
          <a:p>
            <a:r>
              <a:rPr lang="en-US" sz="2399" b="1" dirty="0"/>
              <a:t>Total: </a:t>
            </a:r>
            <a:r>
              <a:rPr lang="en-US" sz="2399" b="1" dirty="0">
                <a:solidFill>
                  <a:srgbClr val="1AA2DF"/>
                </a:solidFill>
              </a:rPr>
              <a:t>$6,112</a:t>
            </a:r>
          </a:p>
        </p:txBody>
      </p:sp>
      <p:sp>
        <p:nvSpPr>
          <p:cNvPr id="2" name="Slide Number Placeholder 1">
            <a:extLst>
              <a:ext uri="{FF2B5EF4-FFF2-40B4-BE49-F238E27FC236}">
                <a16:creationId xmlns:a16="http://schemas.microsoft.com/office/drawing/2014/main" id="{910144F9-ECA2-4BC2-A9F4-E89D9508A04B}"/>
              </a:ext>
            </a:extLst>
          </p:cNvPr>
          <p:cNvSpPr>
            <a:spLocks noGrp="1"/>
          </p:cNvSpPr>
          <p:nvPr>
            <p:ph type="sldNum" sz="quarter" idx="12"/>
          </p:nvPr>
        </p:nvSpPr>
        <p:spPr/>
        <p:txBody>
          <a:bodyPr/>
          <a:lstStyle/>
          <a:p>
            <a:fld id="{92CD75FD-5CA0-2142-AE76-0D48225AC0B4}" type="slidenum">
              <a:rPr lang="en-US">
                <a:solidFill>
                  <a:prstClr val="black">
                    <a:tint val="75000"/>
                  </a:prstClr>
                </a:solidFill>
                <a:latin typeface="Calibri" panose="020F0502020204030204"/>
              </a:rPr>
              <a:pPr/>
              <a:t>10</a:t>
            </a:fld>
            <a:endParaRPr lang="en-US" dirty="0">
              <a:solidFill>
                <a:prstClr val="black">
                  <a:tint val="75000"/>
                </a:prstClr>
              </a:solidFill>
              <a:latin typeface="Calibri" panose="020F0502020204030204"/>
            </a:endParaRPr>
          </a:p>
        </p:txBody>
      </p:sp>
      <p:pic>
        <p:nvPicPr>
          <p:cNvPr id="21" name="Picture Placeholder 6">
            <a:extLst>
              <a:ext uri="{FF2B5EF4-FFF2-40B4-BE49-F238E27FC236}">
                <a16:creationId xmlns:a16="http://schemas.microsoft.com/office/drawing/2014/main" id="{367001AE-669D-436C-9E73-F89835366DD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184"/>
          <a:stretch/>
        </p:blipFill>
        <p:spPr>
          <a:xfrm flipH="1">
            <a:off x="1588" y="893"/>
            <a:ext cx="4037548" cy="6895046"/>
          </a:xfrm>
          <a:custGeom>
            <a:avLst/>
            <a:gdLst>
              <a:gd name="connsiteX0" fmla="*/ 0 w 7937943"/>
              <a:gd name="connsiteY0" fmla="*/ 7244907 h 7244907"/>
              <a:gd name="connsiteX1" fmla="*/ 1811227 w 7937943"/>
              <a:gd name="connsiteY1" fmla="*/ 0 h 7244907"/>
              <a:gd name="connsiteX2" fmla="*/ 7937943 w 7937943"/>
              <a:gd name="connsiteY2" fmla="*/ 0 h 7244907"/>
              <a:gd name="connsiteX3" fmla="*/ 6126716 w 7937943"/>
              <a:gd name="connsiteY3" fmla="*/ 7244907 h 7244907"/>
              <a:gd name="connsiteX4" fmla="*/ 0 w 7937943"/>
              <a:gd name="connsiteY4" fmla="*/ 7244907 h 7244907"/>
              <a:gd name="connsiteX0" fmla="*/ 0 w 6134543"/>
              <a:gd name="connsiteY0" fmla="*/ 7283007 h 7283007"/>
              <a:gd name="connsiteX1" fmla="*/ 1811227 w 6134543"/>
              <a:gd name="connsiteY1" fmla="*/ 38100 h 7283007"/>
              <a:gd name="connsiteX2" fmla="*/ 6134543 w 6134543"/>
              <a:gd name="connsiteY2" fmla="*/ 0 h 7283007"/>
              <a:gd name="connsiteX3" fmla="*/ 6126716 w 6134543"/>
              <a:gd name="connsiteY3" fmla="*/ 7283007 h 7283007"/>
              <a:gd name="connsiteX4" fmla="*/ 0 w 6134543"/>
              <a:gd name="connsiteY4" fmla="*/ 7283007 h 7283007"/>
              <a:gd name="connsiteX0" fmla="*/ 0 w 6134543"/>
              <a:gd name="connsiteY0" fmla="*/ 7283007 h 7283007"/>
              <a:gd name="connsiteX1" fmla="*/ 1112727 w 6134543"/>
              <a:gd name="connsiteY1" fmla="*/ 12700 h 7283007"/>
              <a:gd name="connsiteX2" fmla="*/ 6134543 w 6134543"/>
              <a:gd name="connsiteY2" fmla="*/ 0 h 7283007"/>
              <a:gd name="connsiteX3" fmla="*/ 6126716 w 6134543"/>
              <a:gd name="connsiteY3" fmla="*/ 7283007 h 7283007"/>
              <a:gd name="connsiteX4" fmla="*/ 0 w 6134543"/>
              <a:gd name="connsiteY4" fmla="*/ 7283007 h 7283007"/>
              <a:gd name="connsiteX0" fmla="*/ 0 w 6126716"/>
              <a:gd name="connsiteY0" fmla="*/ 7283007 h 7283007"/>
              <a:gd name="connsiteX1" fmla="*/ 1112727 w 6126716"/>
              <a:gd name="connsiteY1" fmla="*/ 12700 h 7283007"/>
              <a:gd name="connsiteX2" fmla="*/ 5270943 w 6126716"/>
              <a:gd name="connsiteY2" fmla="*/ 0 h 7283007"/>
              <a:gd name="connsiteX3" fmla="*/ 6126716 w 6126716"/>
              <a:gd name="connsiteY3" fmla="*/ 7283007 h 7283007"/>
              <a:gd name="connsiteX4" fmla="*/ 0 w 6126716"/>
              <a:gd name="connsiteY4" fmla="*/ 7283007 h 7283007"/>
              <a:gd name="connsiteX0" fmla="*/ 0 w 5288516"/>
              <a:gd name="connsiteY0" fmla="*/ 7283007 h 7296494"/>
              <a:gd name="connsiteX1" fmla="*/ 1112727 w 5288516"/>
              <a:gd name="connsiteY1" fmla="*/ 12700 h 7296494"/>
              <a:gd name="connsiteX2" fmla="*/ 5270943 w 5288516"/>
              <a:gd name="connsiteY2" fmla="*/ 0 h 7296494"/>
              <a:gd name="connsiteX3" fmla="*/ 5288516 w 5288516"/>
              <a:gd name="connsiteY3" fmla="*/ 7296494 h 7296494"/>
              <a:gd name="connsiteX4" fmla="*/ 0 w 5288516"/>
              <a:gd name="connsiteY4" fmla="*/ 7283007 h 7296494"/>
              <a:gd name="connsiteX0" fmla="*/ 0 w 5288516"/>
              <a:gd name="connsiteY0" fmla="*/ 7324255 h 7337742"/>
              <a:gd name="connsiteX1" fmla="*/ 1074627 w 5288516"/>
              <a:gd name="connsiteY1" fmla="*/ 0 h 7337742"/>
              <a:gd name="connsiteX2" fmla="*/ 5270943 w 5288516"/>
              <a:gd name="connsiteY2" fmla="*/ 41248 h 7337742"/>
              <a:gd name="connsiteX3" fmla="*/ 5288516 w 5288516"/>
              <a:gd name="connsiteY3" fmla="*/ 7337742 h 7337742"/>
              <a:gd name="connsiteX4" fmla="*/ 0 w 5288516"/>
              <a:gd name="connsiteY4" fmla="*/ 7324255 h 7337742"/>
              <a:gd name="connsiteX0" fmla="*/ 0 w 5297451"/>
              <a:gd name="connsiteY0" fmla="*/ 7324255 h 7337742"/>
              <a:gd name="connsiteX1" fmla="*/ 1074627 w 5297451"/>
              <a:gd name="connsiteY1" fmla="*/ 0 h 7337742"/>
              <a:gd name="connsiteX2" fmla="*/ 5296343 w 5297451"/>
              <a:gd name="connsiteY2" fmla="*/ 787 h 7337742"/>
              <a:gd name="connsiteX3" fmla="*/ 5288516 w 5297451"/>
              <a:gd name="connsiteY3" fmla="*/ 7337742 h 7337742"/>
              <a:gd name="connsiteX4" fmla="*/ 0 w 5297451"/>
              <a:gd name="connsiteY4" fmla="*/ 7324255 h 7337742"/>
              <a:gd name="connsiteX0" fmla="*/ 0 w 5301216"/>
              <a:gd name="connsiteY0" fmla="*/ 7324255 h 7364716"/>
              <a:gd name="connsiteX1" fmla="*/ 1074627 w 5301216"/>
              <a:gd name="connsiteY1" fmla="*/ 0 h 7364716"/>
              <a:gd name="connsiteX2" fmla="*/ 5296343 w 5301216"/>
              <a:gd name="connsiteY2" fmla="*/ 787 h 7364716"/>
              <a:gd name="connsiteX3" fmla="*/ 5301216 w 5301216"/>
              <a:gd name="connsiteY3" fmla="*/ 7364716 h 7364716"/>
              <a:gd name="connsiteX4" fmla="*/ 0 w 5301216"/>
              <a:gd name="connsiteY4" fmla="*/ 7324255 h 7364716"/>
              <a:gd name="connsiteX0" fmla="*/ 0 w 5326616"/>
              <a:gd name="connsiteY0" fmla="*/ 7378203 h 7378203"/>
              <a:gd name="connsiteX1" fmla="*/ 1100027 w 5326616"/>
              <a:gd name="connsiteY1" fmla="*/ 0 h 7378203"/>
              <a:gd name="connsiteX2" fmla="*/ 5321743 w 5326616"/>
              <a:gd name="connsiteY2" fmla="*/ 787 h 7378203"/>
              <a:gd name="connsiteX3" fmla="*/ 5326616 w 5326616"/>
              <a:gd name="connsiteY3" fmla="*/ 7364716 h 7378203"/>
              <a:gd name="connsiteX4" fmla="*/ 0 w 5326616"/>
              <a:gd name="connsiteY4" fmla="*/ 7378203 h 737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6616" h="7378203">
                <a:moveTo>
                  <a:pt x="0" y="7378203"/>
                </a:moveTo>
                <a:lnTo>
                  <a:pt x="1100027" y="0"/>
                </a:lnTo>
                <a:lnTo>
                  <a:pt x="5321743" y="787"/>
                </a:lnTo>
                <a:cubicBezTo>
                  <a:pt x="5327601" y="2432952"/>
                  <a:pt x="5320758" y="4932551"/>
                  <a:pt x="5326616" y="7364716"/>
                </a:cubicBezTo>
                <a:lnTo>
                  <a:pt x="0" y="7378203"/>
                </a:lnTo>
                <a:close/>
              </a:path>
            </a:pathLst>
          </a:custGeom>
        </p:spPr>
      </p:pic>
      <p:sp>
        <p:nvSpPr>
          <p:cNvPr id="7" name="object 5">
            <a:extLst>
              <a:ext uri="{FF2B5EF4-FFF2-40B4-BE49-F238E27FC236}">
                <a16:creationId xmlns:a16="http://schemas.microsoft.com/office/drawing/2014/main" id="{4D3BF86E-31D6-498F-A011-365F6D177687}"/>
              </a:ext>
            </a:extLst>
          </p:cNvPr>
          <p:cNvSpPr/>
          <p:nvPr/>
        </p:nvSpPr>
        <p:spPr>
          <a:xfrm>
            <a:off x="10695784" y="41497"/>
            <a:ext cx="1175227" cy="250533"/>
          </a:xfrm>
          <a:prstGeom prst="rect">
            <a:avLst/>
          </a:prstGeom>
          <a:blipFill>
            <a:blip r:embed="rId5" cstate="print"/>
            <a:stretch>
              <a:fillRect/>
            </a:stretch>
          </a:blipFill>
        </p:spPr>
        <p:txBody>
          <a:bodyPr wrap="square" lIns="0" tIns="0" rIns="0" bIns="0" rtlCol="0"/>
          <a:lstStyle/>
          <a:p>
            <a:endParaRPr sz="1799" dirty="0">
              <a:solidFill>
                <a:prstClr val="black"/>
              </a:solidFill>
              <a:latin typeface="Calibri" panose="020F0502020204030204"/>
            </a:endParaRPr>
          </a:p>
        </p:txBody>
      </p:sp>
    </p:spTree>
    <p:extLst>
      <p:ext uri="{BB962C8B-B14F-4D97-AF65-F5344CB8AC3E}">
        <p14:creationId xmlns:p14="http://schemas.microsoft.com/office/powerpoint/2010/main" val="2696366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68F202-B4D1-4564-A7C7-432223AE9035}"/>
              </a:ext>
            </a:extLst>
          </p:cNvPr>
          <p:cNvPicPr>
            <a:picLocks noChangeAspect="1"/>
          </p:cNvPicPr>
          <p:nvPr/>
        </p:nvPicPr>
        <p:blipFill rotWithShape="1">
          <a:blip r:embed="rId3"/>
          <a:srcRect t="8198"/>
          <a:stretch/>
        </p:blipFill>
        <p:spPr>
          <a:xfrm>
            <a:off x="4039137" y="1234028"/>
            <a:ext cx="8151277" cy="5487448"/>
          </a:xfrm>
          <a:prstGeom prst="rect">
            <a:avLst/>
          </a:prstGeom>
        </p:spPr>
      </p:pic>
      <p:pic>
        <p:nvPicPr>
          <p:cNvPr id="12" name="Picture Placeholder 6">
            <a:extLst>
              <a:ext uri="{FF2B5EF4-FFF2-40B4-BE49-F238E27FC236}">
                <a16:creationId xmlns:a16="http://schemas.microsoft.com/office/drawing/2014/main" id="{219BE75E-1C45-4573-92DD-4B6AFD8E3BA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184"/>
          <a:stretch/>
        </p:blipFill>
        <p:spPr>
          <a:xfrm flipH="1">
            <a:off x="1588" y="893"/>
            <a:ext cx="4037548" cy="6895046"/>
          </a:xfrm>
          <a:custGeom>
            <a:avLst/>
            <a:gdLst>
              <a:gd name="connsiteX0" fmla="*/ 0 w 7937943"/>
              <a:gd name="connsiteY0" fmla="*/ 7244907 h 7244907"/>
              <a:gd name="connsiteX1" fmla="*/ 1811227 w 7937943"/>
              <a:gd name="connsiteY1" fmla="*/ 0 h 7244907"/>
              <a:gd name="connsiteX2" fmla="*/ 7937943 w 7937943"/>
              <a:gd name="connsiteY2" fmla="*/ 0 h 7244907"/>
              <a:gd name="connsiteX3" fmla="*/ 6126716 w 7937943"/>
              <a:gd name="connsiteY3" fmla="*/ 7244907 h 7244907"/>
              <a:gd name="connsiteX4" fmla="*/ 0 w 7937943"/>
              <a:gd name="connsiteY4" fmla="*/ 7244907 h 7244907"/>
              <a:gd name="connsiteX0" fmla="*/ 0 w 6134543"/>
              <a:gd name="connsiteY0" fmla="*/ 7283007 h 7283007"/>
              <a:gd name="connsiteX1" fmla="*/ 1811227 w 6134543"/>
              <a:gd name="connsiteY1" fmla="*/ 38100 h 7283007"/>
              <a:gd name="connsiteX2" fmla="*/ 6134543 w 6134543"/>
              <a:gd name="connsiteY2" fmla="*/ 0 h 7283007"/>
              <a:gd name="connsiteX3" fmla="*/ 6126716 w 6134543"/>
              <a:gd name="connsiteY3" fmla="*/ 7283007 h 7283007"/>
              <a:gd name="connsiteX4" fmla="*/ 0 w 6134543"/>
              <a:gd name="connsiteY4" fmla="*/ 7283007 h 7283007"/>
              <a:gd name="connsiteX0" fmla="*/ 0 w 6134543"/>
              <a:gd name="connsiteY0" fmla="*/ 7283007 h 7283007"/>
              <a:gd name="connsiteX1" fmla="*/ 1112727 w 6134543"/>
              <a:gd name="connsiteY1" fmla="*/ 12700 h 7283007"/>
              <a:gd name="connsiteX2" fmla="*/ 6134543 w 6134543"/>
              <a:gd name="connsiteY2" fmla="*/ 0 h 7283007"/>
              <a:gd name="connsiteX3" fmla="*/ 6126716 w 6134543"/>
              <a:gd name="connsiteY3" fmla="*/ 7283007 h 7283007"/>
              <a:gd name="connsiteX4" fmla="*/ 0 w 6134543"/>
              <a:gd name="connsiteY4" fmla="*/ 7283007 h 7283007"/>
              <a:gd name="connsiteX0" fmla="*/ 0 w 6126716"/>
              <a:gd name="connsiteY0" fmla="*/ 7283007 h 7283007"/>
              <a:gd name="connsiteX1" fmla="*/ 1112727 w 6126716"/>
              <a:gd name="connsiteY1" fmla="*/ 12700 h 7283007"/>
              <a:gd name="connsiteX2" fmla="*/ 5270943 w 6126716"/>
              <a:gd name="connsiteY2" fmla="*/ 0 h 7283007"/>
              <a:gd name="connsiteX3" fmla="*/ 6126716 w 6126716"/>
              <a:gd name="connsiteY3" fmla="*/ 7283007 h 7283007"/>
              <a:gd name="connsiteX4" fmla="*/ 0 w 6126716"/>
              <a:gd name="connsiteY4" fmla="*/ 7283007 h 7283007"/>
              <a:gd name="connsiteX0" fmla="*/ 0 w 5288516"/>
              <a:gd name="connsiteY0" fmla="*/ 7283007 h 7296494"/>
              <a:gd name="connsiteX1" fmla="*/ 1112727 w 5288516"/>
              <a:gd name="connsiteY1" fmla="*/ 12700 h 7296494"/>
              <a:gd name="connsiteX2" fmla="*/ 5270943 w 5288516"/>
              <a:gd name="connsiteY2" fmla="*/ 0 h 7296494"/>
              <a:gd name="connsiteX3" fmla="*/ 5288516 w 5288516"/>
              <a:gd name="connsiteY3" fmla="*/ 7296494 h 7296494"/>
              <a:gd name="connsiteX4" fmla="*/ 0 w 5288516"/>
              <a:gd name="connsiteY4" fmla="*/ 7283007 h 7296494"/>
              <a:gd name="connsiteX0" fmla="*/ 0 w 5288516"/>
              <a:gd name="connsiteY0" fmla="*/ 7324255 h 7337742"/>
              <a:gd name="connsiteX1" fmla="*/ 1074627 w 5288516"/>
              <a:gd name="connsiteY1" fmla="*/ 0 h 7337742"/>
              <a:gd name="connsiteX2" fmla="*/ 5270943 w 5288516"/>
              <a:gd name="connsiteY2" fmla="*/ 41248 h 7337742"/>
              <a:gd name="connsiteX3" fmla="*/ 5288516 w 5288516"/>
              <a:gd name="connsiteY3" fmla="*/ 7337742 h 7337742"/>
              <a:gd name="connsiteX4" fmla="*/ 0 w 5288516"/>
              <a:gd name="connsiteY4" fmla="*/ 7324255 h 7337742"/>
              <a:gd name="connsiteX0" fmla="*/ 0 w 5297451"/>
              <a:gd name="connsiteY0" fmla="*/ 7324255 h 7337742"/>
              <a:gd name="connsiteX1" fmla="*/ 1074627 w 5297451"/>
              <a:gd name="connsiteY1" fmla="*/ 0 h 7337742"/>
              <a:gd name="connsiteX2" fmla="*/ 5296343 w 5297451"/>
              <a:gd name="connsiteY2" fmla="*/ 787 h 7337742"/>
              <a:gd name="connsiteX3" fmla="*/ 5288516 w 5297451"/>
              <a:gd name="connsiteY3" fmla="*/ 7337742 h 7337742"/>
              <a:gd name="connsiteX4" fmla="*/ 0 w 5297451"/>
              <a:gd name="connsiteY4" fmla="*/ 7324255 h 7337742"/>
              <a:gd name="connsiteX0" fmla="*/ 0 w 5301216"/>
              <a:gd name="connsiteY0" fmla="*/ 7324255 h 7364716"/>
              <a:gd name="connsiteX1" fmla="*/ 1074627 w 5301216"/>
              <a:gd name="connsiteY1" fmla="*/ 0 h 7364716"/>
              <a:gd name="connsiteX2" fmla="*/ 5296343 w 5301216"/>
              <a:gd name="connsiteY2" fmla="*/ 787 h 7364716"/>
              <a:gd name="connsiteX3" fmla="*/ 5301216 w 5301216"/>
              <a:gd name="connsiteY3" fmla="*/ 7364716 h 7364716"/>
              <a:gd name="connsiteX4" fmla="*/ 0 w 5301216"/>
              <a:gd name="connsiteY4" fmla="*/ 7324255 h 7364716"/>
              <a:gd name="connsiteX0" fmla="*/ 0 w 5326616"/>
              <a:gd name="connsiteY0" fmla="*/ 7378203 h 7378203"/>
              <a:gd name="connsiteX1" fmla="*/ 1100027 w 5326616"/>
              <a:gd name="connsiteY1" fmla="*/ 0 h 7378203"/>
              <a:gd name="connsiteX2" fmla="*/ 5321743 w 5326616"/>
              <a:gd name="connsiteY2" fmla="*/ 787 h 7378203"/>
              <a:gd name="connsiteX3" fmla="*/ 5326616 w 5326616"/>
              <a:gd name="connsiteY3" fmla="*/ 7364716 h 7378203"/>
              <a:gd name="connsiteX4" fmla="*/ 0 w 5326616"/>
              <a:gd name="connsiteY4" fmla="*/ 7378203 h 737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6616" h="7378203">
                <a:moveTo>
                  <a:pt x="0" y="7378203"/>
                </a:moveTo>
                <a:lnTo>
                  <a:pt x="1100027" y="0"/>
                </a:lnTo>
                <a:lnTo>
                  <a:pt x="5321743" y="787"/>
                </a:lnTo>
                <a:cubicBezTo>
                  <a:pt x="5327601" y="2432952"/>
                  <a:pt x="5320758" y="4932551"/>
                  <a:pt x="5326616" y="7364716"/>
                </a:cubicBezTo>
                <a:lnTo>
                  <a:pt x="0" y="7378203"/>
                </a:lnTo>
                <a:close/>
              </a:path>
            </a:pathLst>
          </a:custGeom>
        </p:spPr>
      </p:pic>
      <p:sp>
        <p:nvSpPr>
          <p:cNvPr id="13" name="Title 2">
            <a:extLst>
              <a:ext uri="{FF2B5EF4-FFF2-40B4-BE49-F238E27FC236}">
                <a16:creationId xmlns:a16="http://schemas.microsoft.com/office/drawing/2014/main" id="{A07E79DA-6D76-4D2F-A39E-2BC0EC62FEEA}"/>
              </a:ext>
            </a:extLst>
          </p:cNvPr>
          <p:cNvSpPr txBox="1">
            <a:spLocks/>
          </p:cNvSpPr>
          <p:nvPr/>
        </p:nvSpPr>
        <p:spPr>
          <a:xfrm>
            <a:off x="3582459" y="83303"/>
            <a:ext cx="8537993" cy="1347373"/>
          </a:xfrm>
          <a:prstGeom prst="rect">
            <a:avLst/>
          </a:prstGeom>
        </p:spPr>
        <p:txBody>
          <a:bodyPr vert="horz" lIns="0" tIns="0" rIns="0" bIns="0" rtlCol="0" anchor="t">
            <a:normAutofit fontScale="97500"/>
          </a:bodyPr>
          <a:lstStyle>
            <a:lvl1pPr algn="l" defTabSz="914400" rtl="0" eaLnBrk="1" latinLnBrk="0" hangingPunct="1">
              <a:lnSpc>
                <a:spcPct val="90000"/>
              </a:lnSpc>
              <a:spcBef>
                <a:spcPct val="0"/>
              </a:spcBef>
              <a:buNone/>
              <a:defRPr sz="4400" b="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914126">
              <a:defRPr/>
            </a:pPr>
            <a:r>
              <a:rPr lang="en-US" sz="4399" dirty="0">
                <a:solidFill>
                  <a:prstClr val="black">
                    <a:lumMod val="65000"/>
                    <a:lumOff val="35000"/>
                  </a:prstClr>
                </a:solidFill>
                <a:latin typeface="Arial" panose="020B0604020202020204" pitchFamily="34" charset="0"/>
                <a:cs typeface="Arial" panose="020B0604020202020204" pitchFamily="34" charset="0"/>
              </a:rPr>
              <a:t>How much does tobacco cost you?</a:t>
            </a:r>
          </a:p>
        </p:txBody>
      </p:sp>
      <p:sp>
        <p:nvSpPr>
          <p:cNvPr id="14" name="TextBox 13">
            <a:extLst>
              <a:ext uri="{FF2B5EF4-FFF2-40B4-BE49-F238E27FC236}">
                <a16:creationId xmlns:a16="http://schemas.microsoft.com/office/drawing/2014/main" id="{536F1ED0-4C41-46EC-91CC-5641A7497836}"/>
              </a:ext>
            </a:extLst>
          </p:cNvPr>
          <p:cNvSpPr txBox="1"/>
          <p:nvPr/>
        </p:nvSpPr>
        <p:spPr>
          <a:xfrm>
            <a:off x="5626444" y="2008691"/>
            <a:ext cx="822393" cy="400006"/>
          </a:xfrm>
          <a:prstGeom prst="rect">
            <a:avLst/>
          </a:prstGeom>
          <a:noFill/>
          <a:ln>
            <a:noFill/>
          </a:ln>
        </p:spPr>
        <p:txBody>
          <a:bodyPr wrap="square" rtlCol="0">
            <a:spAutoFit/>
          </a:bodyPr>
          <a:lstStyle/>
          <a:p>
            <a:pPr defTabSz="914126">
              <a:defRPr/>
            </a:pPr>
            <a:r>
              <a:rPr lang="en-US" sz="1999" b="1" dirty="0">
                <a:solidFill>
                  <a:srgbClr val="0F6FC6"/>
                </a:solidFill>
                <a:latin typeface="Calibri" panose="020F0502020204030204"/>
              </a:rPr>
              <a:t>1000</a:t>
            </a:r>
          </a:p>
        </p:txBody>
      </p:sp>
      <p:sp>
        <p:nvSpPr>
          <p:cNvPr id="15" name="TextBox 14">
            <a:extLst>
              <a:ext uri="{FF2B5EF4-FFF2-40B4-BE49-F238E27FC236}">
                <a16:creationId xmlns:a16="http://schemas.microsoft.com/office/drawing/2014/main" id="{BE81D57C-D894-4A96-856A-02E96557A881}"/>
              </a:ext>
            </a:extLst>
          </p:cNvPr>
          <p:cNvSpPr txBox="1"/>
          <p:nvPr/>
        </p:nvSpPr>
        <p:spPr>
          <a:xfrm>
            <a:off x="9547716" y="2013608"/>
            <a:ext cx="822393" cy="400006"/>
          </a:xfrm>
          <a:prstGeom prst="rect">
            <a:avLst/>
          </a:prstGeom>
          <a:noFill/>
          <a:ln>
            <a:noFill/>
          </a:ln>
        </p:spPr>
        <p:txBody>
          <a:bodyPr wrap="square" rtlCol="0">
            <a:spAutoFit/>
          </a:bodyPr>
          <a:lstStyle/>
          <a:p>
            <a:pPr defTabSz="914126">
              <a:defRPr/>
            </a:pPr>
            <a:r>
              <a:rPr lang="en-US" sz="1999" b="1" dirty="0">
                <a:solidFill>
                  <a:srgbClr val="0F6FC6"/>
                </a:solidFill>
                <a:latin typeface="Calibri" panose="020F0502020204030204"/>
              </a:rPr>
              <a:t>145</a:t>
            </a:r>
          </a:p>
        </p:txBody>
      </p:sp>
      <p:sp>
        <p:nvSpPr>
          <p:cNvPr id="16" name="TextBox 15">
            <a:extLst>
              <a:ext uri="{FF2B5EF4-FFF2-40B4-BE49-F238E27FC236}">
                <a16:creationId xmlns:a16="http://schemas.microsoft.com/office/drawing/2014/main" id="{8634950B-10FD-4A2B-8869-64D5716170CE}"/>
              </a:ext>
            </a:extLst>
          </p:cNvPr>
          <p:cNvSpPr txBox="1"/>
          <p:nvPr/>
        </p:nvSpPr>
        <p:spPr>
          <a:xfrm>
            <a:off x="5706632" y="5920584"/>
            <a:ext cx="822393" cy="400006"/>
          </a:xfrm>
          <a:prstGeom prst="rect">
            <a:avLst/>
          </a:prstGeom>
          <a:noFill/>
          <a:ln>
            <a:noFill/>
          </a:ln>
        </p:spPr>
        <p:txBody>
          <a:bodyPr wrap="square" rtlCol="0">
            <a:spAutoFit/>
          </a:bodyPr>
          <a:lstStyle/>
          <a:p>
            <a:pPr defTabSz="914126">
              <a:defRPr/>
            </a:pPr>
            <a:r>
              <a:rPr lang="en-US" sz="1999" b="1" dirty="0">
                <a:solidFill>
                  <a:srgbClr val="0F6FC6"/>
                </a:solidFill>
                <a:latin typeface="Calibri" panose="020F0502020204030204"/>
              </a:rPr>
              <a:t>145</a:t>
            </a:r>
          </a:p>
        </p:txBody>
      </p:sp>
      <p:sp>
        <p:nvSpPr>
          <p:cNvPr id="17" name="TextBox 16">
            <a:extLst>
              <a:ext uri="{FF2B5EF4-FFF2-40B4-BE49-F238E27FC236}">
                <a16:creationId xmlns:a16="http://schemas.microsoft.com/office/drawing/2014/main" id="{6B7D749A-F6BD-43C9-BFA9-A7B8716EE5A2}"/>
              </a:ext>
            </a:extLst>
          </p:cNvPr>
          <p:cNvSpPr txBox="1"/>
          <p:nvPr/>
        </p:nvSpPr>
        <p:spPr>
          <a:xfrm>
            <a:off x="5722671" y="4004732"/>
            <a:ext cx="822393" cy="400006"/>
          </a:xfrm>
          <a:prstGeom prst="rect">
            <a:avLst/>
          </a:prstGeom>
          <a:noFill/>
          <a:ln>
            <a:noFill/>
          </a:ln>
        </p:spPr>
        <p:txBody>
          <a:bodyPr wrap="square" rtlCol="0">
            <a:spAutoFit/>
          </a:bodyPr>
          <a:lstStyle/>
          <a:p>
            <a:pPr defTabSz="914126">
              <a:defRPr/>
            </a:pPr>
            <a:r>
              <a:rPr lang="en-US" sz="1999" b="1" dirty="0">
                <a:solidFill>
                  <a:srgbClr val="0F6FC6"/>
                </a:solidFill>
                <a:latin typeface="Calibri" panose="020F0502020204030204"/>
              </a:rPr>
              <a:t>145</a:t>
            </a:r>
          </a:p>
        </p:txBody>
      </p:sp>
      <p:sp>
        <p:nvSpPr>
          <p:cNvPr id="18" name="TextBox 17">
            <a:extLst>
              <a:ext uri="{FF2B5EF4-FFF2-40B4-BE49-F238E27FC236}">
                <a16:creationId xmlns:a16="http://schemas.microsoft.com/office/drawing/2014/main" id="{7F2A3F3E-9973-4A78-897A-10285A603E71}"/>
              </a:ext>
            </a:extLst>
          </p:cNvPr>
          <p:cNvSpPr txBox="1"/>
          <p:nvPr/>
        </p:nvSpPr>
        <p:spPr>
          <a:xfrm>
            <a:off x="9314119" y="3998673"/>
            <a:ext cx="1504006" cy="400006"/>
          </a:xfrm>
          <a:prstGeom prst="rect">
            <a:avLst/>
          </a:prstGeom>
          <a:noFill/>
          <a:ln>
            <a:noFill/>
          </a:ln>
        </p:spPr>
        <p:txBody>
          <a:bodyPr wrap="square" rtlCol="0">
            <a:spAutoFit/>
          </a:bodyPr>
          <a:lstStyle/>
          <a:p>
            <a:pPr defTabSz="914126">
              <a:defRPr/>
            </a:pPr>
            <a:r>
              <a:rPr lang="en-US" sz="1999" b="1" dirty="0">
                <a:solidFill>
                  <a:srgbClr val="FF0000"/>
                </a:solidFill>
                <a:latin typeface="Calibri" panose="020F0502020204030204"/>
              </a:rPr>
              <a:t>$588,120</a:t>
            </a:r>
          </a:p>
        </p:txBody>
      </p:sp>
      <p:sp>
        <p:nvSpPr>
          <p:cNvPr id="19" name="TextBox 18">
            <a:extLst>
              <a:ext uri="{FF2B5EF4-FFF2-40B4-BE49-F238E27FC236}">
                <a16:creationId xmlns:a16="http://schemas.microsoft.com/office/drawing/2014/main" id="{411F2134-C27C-4EF1-8ED7-AD81051720BB}"/>
              </a:ext>
            </a:extLst>
          </p:cNvPr>
          <p:cNvSpPr txBox="1"/>
          <p:nvPr/>
        </p:nvSpPr>
        <p:spPr>
          <a:xfrm>
            <a:off x="9314119" y="5933831"/>
            <a:ext cx="1504006" cy="400006"/>
          </a:xfrm>
          <a:prstGeom prst="rect">
            <a:avLst/>
          </a:prstGeom>
          <a:noFill/>
          <a:ln>
            <a:noFill/>
          </a:ln>
        </p:spPr>
        <p:txBody>
          <a:bodyPr wrap="square" rtlCol="0">
            <a:spAutoFit/>
          </a:bodyPr>
          <a:lstStyle/>
          <a:p>
            <a:pPr defTabSz="914126">
              <a:defRPr/>
            </a:pPr>
            <a:r>
              <a:rPr lang="en-US" sz="1999" b="1" dirty="0">
                <a:solidFill>
                  <a:srgbClr val="FF0000"/>
                </a:solidFill>
                <a:latin typeface="Calibri" panose="020F0502020204030204"/>
              </a:rPr>
              <a:t>$298,120</a:t>
            </a:r>
          </a:p>
        </p:txBody>
      </p:sp>
      <p:sp>
        <p:nvSpPr>
          <p:cNvPr id="4" name="Rectangle 3">
            <a:extLst>
              <a:ext uri="{FF2B5EF4-FFF2-40B4-BE49-F238E27FC236}">
                <a16:creationId xmlns:a16="http://schemas.microsoft.com/office/drawing/2014/main" id="{637714D0-BE69-43D4-B874-1F524341D7FC}"/>
              </a:ext>
            </a:extLst>
          </p:cNvPr>
          <p:cNvSpPr/>
          <p:nvPr/>
        </p:nvSpPr>
        <p:spPr>
          <a:xfrm>
            <a:off x="7447371" y="2080943"/>
            <a:ext cx="808171" cy="2252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999" dirty="0">
              <a:solidFill>
                <a:prstClr val="white"/>
              </a:solidFill>
              <a:latin typeface="Calibri" panose="020F0502020204030204"/>
            </a:endParaRPr>
          </a:p>
        </p:txBody>
      </p:sp>
      <p:sp>
        <p:nvSpPr>
          <p:cNvPr id="20" name="Rectangle 19">
            <a:extLst>
              <a:ext uri="{FF2B5EF4-FFF2-40B4-BE49-F238E27FC236}">
                <a16:creationId xmlns:a16="http://schemas.microsoft.com/office/drawing/2014/main" id="{DFE5AADC-74D5-49AA-82D5-B2D40C6856FF}"/>
              </a:ext>
            </a:extLst>
          </p:cNvPr>
          <p:cNvSpPr/>
          <p:nvPr/>
        </p:nvSpPr>
        <p:spPr>
          <a:xfrm>
            <a:off x="7506992" y="4074875"/>
            <a:ext cx="808171" cy="2252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999" dirty="0">
              <a:solidFill>
                <a:prstClr val="white"/>
              </a:solidFill>
              <a:latin typeface="Calibri" panose="020F0502020204030204"/>
            </a:endParaRPr>
          </a:p>
        </p:txBody>
      </p:sp>
      <p:sp>
        <p:nvSpPr>
          <p:cNvPr id="21" name="Rectangle 20">
            <a:extLst>
              <a:ext uri="{FF2B5EF4-FFF2-40B4-BE49-F238E27FC236}">
                <a16:creationId xmlns:a16="http://schemas.microsoft.com/office/drawing/2014/main" id="{1D974E81-C8FF-438A-B8C9-27D3E6A48B39}"/>
              </a:ext>
            </a:extLst>
          </p:cNvPr>
          <p:cNvSpPr/>
          <p:nvPr/>
        </p:nvSpPr>
        <p:spPr>
          <a:xfrm>
            <a:off x="7460624" y="6002561"/>
            <a:ext cx="808171" cy="2252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999" dirty="0">
              <a:solidFill>
                <a:prstClr val="white"/>
              </a:solidFill>
              <a:latin typeface="Calibri" panose="020F0502020204030204"/>
            </a:endParaRPr>
          </a:p>
        </p:txBody>
      </p:sp>
      <p:sp>
        <p:nvSpPr>
          <p:cNvPr id="22" name="TextBox 21">
            <a:extLst>
              <a:ext uri="{FF2B5EF4-FFF2-40B4-BE49-F238E27FC236}">
                <a16:creationId xmlns:a16="http://schemas.microsoft.com/office/drawing/2014/main" id="{04465E28-8297-43F6-AE35-CF5D3D1D2BF5}"/>
              </a:ext>
            </a:extLst>
          </p:cNvPr>
          <p:cNvSpPr txBox="1"/>
          <p:nvPr/>
        </p:nvSpPr>
        <p:spPr>
          <a:xfrm>
            <a:off x="7447371" y="2038652"/>
            <a:ext cx="890032" cy="400006"/>
          </a:xfrm>
          <a:prstGeom prst="rect">
            <a:avLst/>
          </a:prstGeom>
          <a:noFill/>
          <a:ln>
            <a:noFill/>
          </a:ln>
        </p:spPr>
        <p:txBody>
          <a:bodyPr wrap="square" rtlCol="0">
            <a:spAutoFit/>
          </a:bodyPr>
          <a:lstStyle/>
          <a:p>
            <a:pPr defTabSz="914126">
              <a:defRPr/>
            </a:pPr>
            <a:r>
              <a:rPr lang="en-US" sz="1999" b="1" dirty="0">
                <a:solidFill>
                  <a:prstClr val="black"/>
                </a:solidFill>
                <a:latin typeface="Calibri" panose="020F0502020204030204"/>
              </a:rPr>
              <a:t>14.5%</a:t>
            </a:r>
          </a:p>
        </p:txBody>
      </p:sp>
      <p:sp>
        <p:nvSpPr>
          <p:cNvPr id="23" name="TextBox 22">
            <a:extLst>
              <a:ext uri="{FF2B5EF4-FFF2-40B4-BE49-F238E27FC236}">
                <a16:creationId xmlns:a16="http://schemas.microsoft.com/office/drawing/2014/main" id="{A303E49B-01A5-465F-BEFC-D0B662B87BBD}"/>
              </a:ext>
            </a:extLst>
          </p:cNvPr>
          <p:cNvSpPr txBox="1"/>
          <p:nvPr/>
        </p:nvSpPr>
        <p:spPr>
          <a:xfrm>
            <a:off x="7424784" y="4019336"/>
            <a:ext cx="904601" cy="400006"/>
          </a:xfrm>
          <a:prstGeom prst="rect">
            <a:avLst/>
          </a:prstGeom>
          <a:noFill/>
          <a:ln>
            <a:noFill/>
          </a:ln>
        </p:spPr>
        <p:txBody>
          <a:bodyPr wrap="square" rtlCol="0">
            <a:spAutoFit/>
          </a:bodyPr>
          <a:lstStyle/>
          <a:p>
            <a:pPr defTabSz="914126">
              <a:defRPr/>
            </a:pPr>
            <a:r>
              <a:rPr lang="en-US" sz="1999" b="1" dirty="0">
                <a:solidFill>
                  <a:prstClr val="black"/>
                </a:solidFill>
                <a:latin typeface="Calibri" panose="020F0502020204030204"/>
              </a:rPr>
              <a:t>$4,056</a:t>
            </a:r>
          </a:p>
        </p:txBody>
      </p:sp>
      <p:sp>
        <p:nvSpPr>
          <p:cNvPr id="24" name="TextBox 23">
            <a:extLst>
              <a:ext uri="{FF2B5EF4-FFF2-40B4-BE49-F238E27FC236}">
                <a16:creationId xmlns:a16="http://schemas.microsoft.com/office/drawing/2014/main" id="{FBFEAE27-741D-4E48-9805-0FF4656B5EDE}"/>
              </a:ext>
            </a:extLst>
          </p:cNvPr>
          <p:cNvSpPr txBox="1"/>
          <p:nvPr/>
        </p:nvSpPr>
        <p:spPr>
          <a:xfrm>
            <a:off x="7409653" y="5915171"/>
            <a:ext cx="904601" cy="400006"/>
          </a:xfrm>
          <a:prstGeom prst="rect">
            <a:avLst/>
          </a:prstGeom>
          <a:noFill/>
          <a:ln>
            <a:noFill/>
          </a:ln>
        </p:spPr>
        <p:txBody>
          <a:bodyPr wrap="square" rtlCol="0">
            <a:spAutoFit/>
          </a:bodyPr>
          <a:lstStyle/>
          <a:p>
            <a:pPr defTabSz="914126">
              <a:defRPr/>
            </a:pPr>
            <a:r>
              <a:rPr lang="en-US" sz="1999" b="1" dirty="0">
                <a:solidFill>
                  <a:prstClr val="black"/>
                </a:solidFill>
                <a:latin typeface="Calibri" panose="020F0502020204030204"/>
              </a:rPr>
              <a:t>$2,056</a:t>
            </a:r>
          </a:p>
        </p:txBody>
      </p:sp>
      <p:sp>
        <p:nvSpPr>
          <p:cNvPr id="25" name="object 5">
            <a:extLst>
              <a:ext uri="{FF2B5EF4-FFF2-40B4-BE49-F238E27FC236}">
                <a16:creationId xmlns:a16="http://schemas.microsoft.com/office/drawing/2014/main" id="{2FF6764E-CA69-4D43-BFD3-7F601DE76025}"/>
              </a:ext>
            </a:extLst>
          </p:cNvPr>
          <p:cNvSpPr/>
          <p:nvPr/>
        </p:nvSpPr>
        <p:spPr>
          <a:xfrm>
            <a:off x="-68375" y="55501"/>
            <a:ext cx="1175227" cy="250533"/>
          </a:xfrm>
          <a:prstGeom prst="rect">
            <a:avLst/>
          </a:prstGeom>
          <a:blipFill>
            <a:blip r:embed="rId5" cstate="print"/>
            <a:stretch>
              <a:fillRect/>
            </a:stretch>
          </a:blipFill>
        </p:spPr>
        <p:txBody>
          <a:bodyPr wrap="square" lIns="0" tIns="0" rIns="0" bIns="0" rtlCol="0"/>
          <a:lstStyle/>
          <a:p>
            <a:endParaRPr sz="1799" dirty="0">
              <a:solidFill>
                <a:prstClr val="black"/>
              </a:solidFill>
              <a:latin typeface="Calibri" panose="020F0502020204030204"/>
            </a:endParaRPr>
          </a:p>
        </p:txBody>
      </p:sp>
      <p:sp>
        <p:nvSpPr>
          <p:cNvPr id="2" name="Slide Number Placeholder 1">
            <a:extLst>
              <a:ext uri="{FF2B5EF4-FFF2-40B4-BE49-F238E27FC236}">
                <a16:creationId xmlns:a16="http://schemas.microsoft.com/office/drawing/2014/main" id="{D6028A30-0EF7-45D7-B313-163C9BA2C699}"/>
              </a:ext>
            </a:extLst>
          </p:cNvPr>
          <p:cNvSpPr>
            <a:spLocks noGrp="1"/>
          </p:cNvSpPr>
          <p:nvPr>
            <p:ph type="sldNum" sz="quarter" idx="12"/>
          </p:nvPr>
        </p:nvSpPr>
        <p:spPr/>
        <p:txBody>
          <a:bodyPr/>
          <a:lstStyle/>
          <a:p>
            <a:fld id="{92CD75FD-5CA0-2142-AE76-0D48225AC0B4}" type="slidenum">
              <a:rPr lang="en-US">
                <a:solidFill>
                  <a:prstClr val="black">
                    <a:tint val="75000"/>
                  </a:prstClr>
                </a:solidFill>
                <a:latin typeface="Calibri" panose="020F0502020204030204"/>
              </a:rPr>
              <a:pPr/>
              <a:t>11</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62343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5">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07AC83D-B7DA-43E1-8B3E-8D38E1553817}"/>
              </a:ext>
            </a:extLst>
          </p:cNvPr>
          <p:cNvPicPr>
            <a:picLocks noChangeAspect="1"/>
          </p:cNvPicPr>
          <p:nvPr/>
        </p:nvPicPr>
        <p:blipFill rotWithShape="1">
          <a:blip r:embed="rId3"/>
          <a:srcRect l="13532" r="1153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11" name="Picture 10">
            <a:extLst>
              <a:ext uri="{FF2B5EF4-FFF2-40B4-BE49-F238E27FC236}">
                <a16:creationId xmlns:a16="http://schemas.microsoft.com/office/drawing/2014/main" id="{1926530B-E129-4AAA-B928-F1790AE3435A}"/>
              </a:ext>
            </a:extLst>
          </p:cNvPr>
          <p:cNvPicPr>
            <a:picLocks noChangeAspect="1"/>
          </p:cNvPicPr>
          <p:nvPr/>
        </p:nvPicPr>
        <p:blipFill rotWithShape="1">
          <a:blip r:embed="rId3"/>
          <a:srcRect l="13532" r="11532"/>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6" name="Freeform: Shape 17">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7" name="Freeform: Shape 19">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p:cNvSpPr>
            <a:spLocks noGrp="1"/>
          </p:cNvSpPr>
          <p:nvPr>
            <p:ph type="ctrTitle"/>
          </p:nvPr>
        </p:nvSpPr>
        <p:spPr>
          <a:xfrm>
            <a:off x="438912" y="1524659"/>
            <a:ext cx="5019074" cy="2774088"/>
          </a:xfrm>
        </p:spPr>
        <p:txBody>
          <a:bodyPr vert="horz" lIns="91440" tIns="45720" rIns="91440" bIns="45720" rtlCol="0" anchor="b">
            <a:normAutofit/>
          </a:bodyPr>
          <a:lstStyle/>
          <a:p>
            <a:pPr algn="l" defTabSz="914400"/>
            <a:r>
              <a:rPr lang="en-US" sz="3400" b="1" kern="1200">
                <a:solidFill>
                  <a:schemeClr val="tx1"/>
                </a:solidFill>
                <a:latin typeface="+mj-lt"/>
                <a:ea typeface="+mj-ea"/>
                <a:cs typeface="+mj-cs"/>
              </a:rPr>
              <a:t>Empowering Your Workforce Through a Culture of  Total Wellbeing – moving forward and expanding our mission!</a:t>
            </a:r>
          </a:p>
        </p:txBody>
      </p:sp>
      <p:sp>
        <p:nvSpPr>
          <p:cNvPr id="28" name="Rectangle 21">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24" name="Rectangle 23">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287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5AAACAC-377E-47F9-A981-1675BF7C5715}"/>
              </a:ext>
            </a:extLst>
          </p:cNvPr>
          <p:cNvSpPr>
            <a:spLocks noGrp="1"/>
          </p:cNvSpPr>
          <p:nvPr>
            <p:ph type="title"/>
          </p:nvPr>
        </p:nvSpPr>
        <p:spPr>
          <a:xfrm>
            <a:off x="2223655" y="3022967"/>
            <a:ext cx="7744691" cy="812066"/>
          </a:xfrm>
        </p:spPr>
        <p:txBody>
          <a:bodyPr/>
          <a:lstStyle/>
          <a:p>
            <a:r>
              <a:rPr lang="en-US" sz="4000" dirty="0"/>
              <a:t>Why Workplace Wellness? </a:t>
            </a:r>
          </a:p>
        </p:txBody>
      </p:sp>
      <p:grpSp>
        <p:nvGrpSpPr>
          <p:cNvPr id="3" name="Group 2">
            <a:extLst>
              <a:ext uri="{FF2B5EF4-FFF2-40B4-BE49-F238E27FC236}">
                <a16:creationId xmlns:a16="http://schemas.microsoft.com/office/drawing/2014/main" id="{FF07A162-9957-41C5-8D24-5FCF2DDC684E}"/>
              </a:ext>
            </a:extLst>
          </p:cNvPr>
          <p:cNvGrpSpPr/>
          <p:nvPr/>
        </p:nvGrpSpPr>
        <p:grpSpPr>
          <a:xfrm>
            <a:off x="5899152" y="2649212"/>
            <a:ext cx="393699" cy="1559576"/>
            <a:chOff x="5899151" y="2073651"/>
            <a:chExt cx="393699" cy="1967022"/>
          </a:xfrm>
        </p:grpSpPr>
        <p:cxnSp>
          <p:nvCxnSpPr>
            <p:cNvPr id="4" name="Straight Connector 3">
              <a:extLst>
                <a:ext uri="{FF2B5EF4-FFF2-40B4-BE49-F238E27FC236}">
                  <a16:creationId xmlns:a16="http://schemas.microsoft.com/office/drawing/2014/main" id="{78379774-3AE2-4B30-A655-5CB2EC2B4D68}"/>
                </a:ext>
              </a:extLst>
            </p:cNvPr>
            <p:cNvCxnSpPr/>
            <p:nvPr/>
          </p:nvCxnSpPr>
          <p:spPr>
            <a:xfrm>
              <a:off x="5899151" y="2073651"/>
              <a:ext cx="393699" cy="0"/>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67C2489-823C-49DC-A714-2CD5FB651899}"/>
                </a:ext>
              </a:extLst>
            </p:cNvPr>
            <p:cNvCxnSpPr/>
            <p:nvPr/>
          </p:nvCxnSpPr>
          <p:spPr>
            <a:xfrm>
              <a:off x="5899151" y="4040673"/>
              <a:ext cx="393699" cy="0"/>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22056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25">
            <a:extLst>
              <a:ext uri="{FF2B5EF4-FFF2-40B4-BE49-F238E27FC236}">
                <a16:creationId xmlns:a16="http://schemas.microsoft.com/office/drawing/2014/main" id="{2CB6C291-6CAF-46DF-ACFF-AADF0FD03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27">
            <a:extLst>
              <a:ext uri="{FF2B5EF4-FFF2-40B4-BE49-F238E27FC236}">
                <a16:creationId xmlns:a16="http://schemas.microsoft.com/office/drawing/2014/main" id="{1EBADBCA-DA20-4279-93C6-011DEF18AA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l="42953" t="3964" b="3964"/>
          <a:stretch>
            <a:fillRect/>
          </a:stretch>
        </p:blipFill>
        <p:spPr>
          <a:xfrm>
            <a:off x="0" y="1"/>
            <a:ext cx="7554138" cy="6857999"/>
          </a:xfrm>
          <a:custGeom>
            <a:avLst/>
            <a:gdLst>
              <a:gd name="connsiteX0" fmla="*/ 0 w 7554138"/>
              <a:gd name="connsiteY0" fmla="*/ 0 h 6857999"/>
              <a:gd name="connsiteX1" fmla="*/ 7554138 w 7554138"/>
              <a:gd name="connsiteY1" fmla="*/ 0 h 6857999"/>
              <a:gd name="connsiteX2" fmla="*/ 7554138 w 7554138"/>
              <a:gd name="connsiteY2" fmla="*/ 6857999 h 6857999"/>
              <a:gd name="connsiteX3" fmla="*/ 0 w 755413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7554138" h="6857999">
                <a:moveTo>
                  <a:pt x="0" y="0"/>
                </a:moveTo>
                <a:lnTo>
                  <a:pt x="7554138" y="0"/>
                </a:lnTo>
                <a:lnTo>
                  <a:pt x="7554138" y="6857999"/>
                </a:lnTo>
                <a:lnTo>
                  <a:pt x="0" y="6857999"/>
                </a:lnTo>
                <a:close/>
              </a:path>
            </a:pathLst>
          </a:custGeom>
        </p:spPr>
      </p:pic>
      <p:sp>
        <p:nvSpPr>
          <p:cNvPr id="2" name="Title 1">
            <a:extLst>
              <a:ext uri="{FF2B5EF4-FFF2-40B4-BE49-F238E27FC236}">
                <a16:creationId xmlns:a16="http://schemas.microsoft.com/office/drawing/2014/main" id="{38CD7429-9701-4D63-AE9D-317C616CA510}"/>
              </a:ext>
            </a:extLst>
          </p:cNvPr>
          <p:cNvSpPr>
            <a:spLocks noGrp="1"/>
          </p:cNvSpPr>
          <p:nvPr>
            <p:ph type="title"/>
          </p:nvPr>
        </p:nvSpPr>
        <p:spPr>
          <a:xfrm>
            <a:off x="640080" y="1243013"/>
            <a:ext cx="3855720" cy="4371974"/>
          </a:xfrm>
        </p:spPr>
        <p:txBody>
          <a:bodyPr vert="horz" lIns="91440" tIns="45720" rIns="91440" bIns="45720" rtlCol="0" anchor="ctr">
            <a:normAutofit/>
          </a:bodyPr>
          <a:lstStyle/>
          <a:p>
            <a:pPr marR="112430" defTabSz="914400"/>
            <a:r>
              <a:rPr lang="en-US" sz="4400" kern="1200">
                <a:solidFill>
                  <a:srgbClr val="FFFFFF"/>
                </a:solidFill>
                <a:latin typeface="+mj-lt"/>
                <a:ea typeface="+mj-ea"/>
                <a:cs typeface="+mj-cs"/>
              </a:rPr>
              <a:t>We’re facing unprecedented levels of</a:t>
            </a:r>
            <a:r>
              <a:rPr lang="en-US" sz="4400" b="1" kern="1200">
                <a:solidFill>
                  <a:srgbClr val="FFFFFF"/>
                </a:solidFill>
                <a:latin typeface="+mj-lt"/>
                <a:ea typeface="+mj-ea"/>
                <a:cs typeface="+mj-cs"/>
              </a:rPr>
              <a:t> poor health </a:t>
            </a:r>
            <a:r>
              <a:rPr lang="en-US" sz="4400" kern="1200">
                <a:solidFill>
                  <a:srgbClr val="FFFFFF"/>
                </a:solidFill>
                <a:latin typeface="+mj-lt"/>
                <a:ea typeface="+mj-ea"/>
                <a:cs typeface="+mj-cs"/>
              </a:rPr>
              <a:t> </a:t>
            </a:r>
            <a:br>
              <a:rPr lang="en-US" sz="4400" kern="1200">
                <a:solidFill>
                  <a:srgbClr val="FFFFFF"/>
                </a:solidFill>
                <a:latin typeface="+mj-lt"/>
                <a:ea typeface="+mj-ea"/>
                <a:cs typeface="+mj-cs"/>
              </a:rPr>
            </a:br>
            <a:r>
              <a:rPr lang="en-US" sz="4400" kern="1200">
                <a:solidFill>
                  <a:srgbClr val="FFFFFF"/>
                </a:solidFill>
                <a:latin typeface="+mj-lt"/>
                <a:ea typeface="+mj-ea"/>
                <a:cs typeface="+mj-cs"/>
              </a:rPr>
              <a:t> </a:t>
            </a:r>
          </a:p>
        </p:txBody>
      </p:sp>
      <p:sp>
        <p:nvSpPr>
          <p:cNvPr id="34" name="Rectangle 29">
            <a:extLst>
              <a:ext uri="{FF2B5EF4-FFF2-40B4-BE49-F238E27FC236}">
                <a16:creationId xmlns:a16="http://schemas.microsoft.com/office/drawing/2014/main" id="{4735DC46-5663-471D-AADB-81E00E65B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0850" y="0"/>
            <a:ext cx="539115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1067BAE-48A9-46FC-964B-EB614EE98467}"/>
              </a:ext>
            </a:extLst>
          </p:cNvPr>
          <p:cNvSpPr/>
          <p:nvPr/>
        </p:nvSpPr>
        <p:spPr>
          <a:xfrm>
            <a:off x="6172199" y="804672"/>
            <a:ext cx="6142703" cy="5230368"/>
          </a:xfrm>
          <a:prstGeom prst="rect">
            <a:avLst/>
          </a:prstGeom>
        </p:spPr>
        <p:txBody>
          <a:bodyPr vert="horz" lIns="91440" tIns="45720" rIns="91440" bIns="45720" rtlCol="0" anchor="ctr">
            <a:normAutofit fontScale="92500" lnSpcReduction="20000"/>
          </a:bodyPr>
          <a:lstStyle/>
          <a:p>
            <a:pPr indent="-228600">
              <a:lnSpc>
                <a:spcPct val="90000"/>
              </a:lnSpc>
              <a:spcAft>
                <a:spcPts val="600"/>
              </a:spcAft>
              <a:buFont typeface="Arial" panose="020B0604020202020204" pitchFamily="34" charset="0"/>
              <a:buChar char="•"/>
            </a:pPr>
            <a:r>
              <a:rPr lang="en-US" sz="2000" b="1" dirty="0">
                <a:solidFill>
                  <a:srgbClr val="000000"/>
                </a:solidFill>
              </a:rPr>
              <a:t>117M   -- PHYSICAL </a:t>
            </a:r>
          </a:p>
          <a:p>
            <a:pPr indent="-228600">
              <a:lnSpc>
                <a:spcPct val="90000"/>
              </a:lnSpc>
              <a:spcAft>
                <a:spcPts val="600"/>
              </a:spcAft>
              <a:buFont typeface="Arial" panose="020B0604020202020204" pitchFamily="34" charset="0"/>
              <a:buChar char="•"/>
            </a:pPr>
            <a:r>
              <a:rPr lang="en-US" sz="2000" dirty="0">
                <a:solidFill>
                  <a:srgbClr val="000000"/>
                </a:solidFill>
              </a:rPr>
              <a:t>of American adults are categorized as overweight or obese  </a:t>
            </a:r>
          </a:p>
          <a:p>
            <a:pPr indent="-228600">
              <a:lnSpc>
                <a:spcPct val="90000"/>
              </a:lnSpc>
              <a:spcAft>
                <a:spcPts val="600"/>
              </a:spcAft>
              <a:buFont typeface="Arial" panose="020B0604020202020204" pitchFamily="34" charset="0"/>
              <a:buChar char="•"/>
            </a:pPr>
            <a:endParaRPr lang="en-US" sz="2000" b="1" dirty="0">
              <a:solidFill>
                <a:srgbClr val="000000"/>
              </a:solidFill>
            </a:endParaRPr>
          </a:p>
          <a:p>
            <a:pPr indent="-228600">
              <a:lnSpc>
                <a:spcPct val="90000"/>
              </a:lnSpc>
              <a:spcAft>
                <a:spcPts val="600"/>
              </a:spcAft>
              <a:buFont typeface="Arial" panose="020B0604020202020204" pitchFamily="34" charset="0"/>
              <a:buChar char="•"/>
            </a:pPr>
            <a:r>
              <a:rPr lang="en-US" sz="2000" b="1" dirty="0">
                <a:solidFill>
                  <a:srgbClr val="000000"/>
                </a:solidFill>
              </a:rPr>
              <a:t>31%   -- INTELLECTUAL &amp; EMOTIONAL </a:t>
            </a:r>
            <a:endParaRPr lang="en-US" sz="2000" dirty="0">
              <a:solidFill>
                <a:srgbClr val="000000"/>
              </a:solidFill>
            </a:endParaRPr>
          </a:p>
          <a:p>
            <a:pPr marR="102630" indent="-228600">
              <a:lnSpc>
                <a:spcPct val="90000"/>
              </a:lnSpc>
              <a:spcAft>
                <a:spcPts val="600"/>
              </a:spcAft>
              <a:buFont typeface="Arial" panose="020B0604020202020204" pitchFamily="34" charset="0"/>
              <a:buChar char="•"/>
            </a:pPr>
            <a:r>
              <a:rPr lang="en-US" sz="2000" dirty="0">
                <a:solidFill>
                  <a:srgbClr val="000000"/>
                </a:solidFill>
              </a:rPr>
              <a:t>of Americans say their stress has increased in the past year  </a:t>
            </a:r>
          </a:p>
          <a:p>
            <a:pPr indent="-228600">
              <a:lnSpc>
                <a:spcPct val="90000"/>
              </a:lnSpc>
              <a:spcAft>
                <a:spcPts val="600"/>
              </a:spcAft>
              <a:buFont typeface="Arial" panose="020B0604020202020204" pitchFamily="34" charset="0"/>
              <a:buChar char="•"/>
            </a:pPr>
            <a:endParaRPr lang="en-US" sz="2000" b="1" dirty="0">
              <a:solidFill>
                <a:srgbClr val="000000"/>
              </a:solidFill>
            </a:endParaRPr>
          </a:p>
          <a:p>
            <a:pPr indent="-228600">
              <a:lnSpc>
                <a:spcPct val="90000"/>
              </a:lnSpc>
              <a:spcAft>
                <a:spcPts val="600"/>
              </a:spcAft>
              <a:buFont typeface="Arial" panose="020B0604020202020204" pitchFamily="34" charset="0"/>
              <a:buChar char="•"/>
            </a:pPr>
            <a:r>
              <a:rPr lang="en-US" sz="2000" b="1" dirty="0">
                <a:solidFill>
                  <a:srgbClr val="000000"/>
                </a:solidFill>
              </a:rPr>
              <a:t>30%  -- INTELLECTUAL , EMOTIONAL &amp; SOCIAL </a:t>
            </a:r>
          </a:p>
          <a:p>
            <a:pPr indent="-228600">
              <a:lnSpc>
                <a:spcPct val="90000"/>
              </a:lnSpc>
              <a:spcAft>
                <a:spcPts val="600"/>
              </a:spcAft>
              <a:buFont typeface="Arial" panose="020B0604020202020204" pitchFamily="34" charset="0"/>
              <a:buChar char="•"/>
            </a:pPr>
            <a:r>
              <a:rPr lang="en-US" sz="2000" dirty="0">
                <a:solidFill>
                  <a:srgbClr val="000000"/>
                </a:solidFill>
              </a:rPr>
              <a:t>increase in suicide rates since 1999, making it a national crisis  - </a:t>
            </a:r>
          </a:p>
          <a:p>
            <a:pPr indent="-228600">
              <a:lnSpc>
                <a:spcPct val="90000"/>
              </a:lnSpc>
              <a:spcAft>
                <a:spcPts val="600"/>
              </a:spcAft>
              <a:buFont typeface="Arial" panose="020B0604020202020204" pitchFamily="34" charset="0"/>
              <a:buChar char="•"/>
            </a:pPr>
            <a:endParaRPr lang="en-US" sz="2000" b="1" dirty="0">
              <a:solidFill>
                <a:srgbClr val="000000"/>
              </a:solidFill>
            </a:endParaRPr>
          </a:p>
          <a:p>
            <a:pPr indent="-228600">
              <a:lnSpc>
                <a:spcPct val="90000"/>
              </a:lnSpc>
              <a:spcAft>
                <a:spcPts val="600"/>
              </a:spcAft>
              <a:buFont typeface="Arial" panose="020B0604020202020204" pitchFamily="34" charset="0"/>
              <a:buChar char="•"/>
            </a:pPr>
            <a:r>
              <a:rPr lang="en-US" sz="2000" b="1" dirty="0">
                <a:solidFill>
                  <a:srgbClr val="000000"/>
                </a:solidFill>
              </a:rPr>
              <a:t>Loneliness    ---  EMOTIONAL &amp; SOCIAL </a:t>
            </a:r>
          </a:p>
          <a:p>
            <a:pPr indent="-228600">
              <a:lnSpc>
                <a:spcPct val="90000"/>
              </a:lnSpc>
              <a:spcAft>
                <a:spcPts val="600"/>
              </a:spcAft>
              <a:buFont typeface="Arial" panose="020B0604020202020204" pitchFamily="34" charset="0"/>
              <a:buChar char="•"/>
            </a:pPr>
            <a:r>
              <a:rPr lang="en-US" sz="2000" dirty="0">
                <a:solidFill>
                  <a:srgbClr val="000000"/>
                </a:solidFill>
              </a:rPr>
              <a:t>is a significant health risk, equal to that of smoking and obesity  - </a:t>
            </a:r>
          </a:p>
          <a:p>
            <a:pPr indent="-228600">
              <a:lnSpc>
                <a:spcPct val="90000"/>
              </a:lnSpc>
              <a:spcAft>
                <a:spcPts val="600"/>
              </a:spcAft>
              <a:buFont typeface="Arial" panose="020B0604020202020204" pitchFamily="34" charset="0"/>
              <a:buChar char="•"/>
            </a:pPr>
            <a:endParaRPr lang="en-US" sz="2000" dirty="0">
              <a:solidFill>
                <a:srgbClr val="000000"/>
              </a:solidFill>
            </a:endParaRPr>
          </a:p>
          <a:p>
            <a:pPr marR="14850" indent="-228600">
              <a:lnSpc>
                <a:spcPct val="90000"/>
              </a:lnSpc>
              <a:spcAft>
                <a:spcPts val="600"/>
              </a:spcAft>
              <a:buFont typeface="Arial" panose="020B0604020202020204" pitchFamily="34" charset="0"/>
              <a:buChar char="•"/>
            </a:pPr>
            <a:r>
              <a:rPr lang="en-US" sz="2000" b="1" dirty="0">
                <a:solidFill>
                  <a:srgbClr val="000000"/>
                </a:solidFill>
              </a:rPr>
              <a:t>Low sense of purpose  - SPIRITUAL &amp; PHYSICAL </a:t>
            </a:r>
          </a:p>
          <a:p>
            <a:pPr marR="14850" indent="-228600">
              <a:lnSpc>
                <a:spcPct val="90000"/>
              </a:lnSpc>
              <a:spcAft>
                <a:spcPts val="600"/>
              </a:spcAft>
              <a:buFont typeface="Arial" panose="020B0604020202020204" pitchFamily="34" charset="0"/>
              <a:buChar char="•"/>
            </a:pPr>
            <a:r>
              <a:rPr lang="en-US" sz="2000" dirty="0">
                <a:solidFill>
                  <a:srgbClr val="000000"/>
                </a:solidFill>
              </a:rPr>
              <a:t>is tied to increased risk for all-cause mortality and cardiovascular events </a:t>
            </a:r>
          </a:p>
          <a:p>
            <a:pPr indent="-228600">
              <a:lnSpc>
                <a:spcPct val="90000"/>
              </a:lnSpc>
              <a:spcAft>
                <a:spcPts val="600"/>
              </a:spcAft>
              <a:buFont typeface="Arial" panose="020B0604020202020204" pitchFamily="34" charset="0"/>
              <a:buChar char="•"/>
            </a:pPr>
            <a:endParaRPr lang="en-US" sz="1500" dirty="0">
              <a:solidFill>
                <a:srgbClr val="000000"/>
              </a:solidFill>
            </a:endParaRPr>
          </a:p>
        </p:txBody>
      </p:sp>
    </p:spTree>
    <p:extLst>
      <p:ext uri="{BB962C8B-B14F-4D97-AF65-F5344CB8AC3E}">
        <p14:creationId xmlns:p14="http://schemas.microsoft.com/office/powerpoint/2010/main" val="15539160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8CD7429-9701-4D63-AE9D-317C616CA510}"/>
              </a:ext>
            </a:extLst>
          </p:cNvPr>
          <p:cNvSpPr>
            <a:spLocks noGrp="1"/>
          </p:cNvSpPr>
          <p:nvPr>
            <p:ph type="title"/>
          </p:nvPr>
        </p:nvSpPr>
        <p:spPr>
          <a:xfrm>
            <a:off x="640079" y="2053641"/>
            <a:ext cx="3669161" cy="2760098"/>
          </a:xfrm>
        </p:spPr>
        <p:txBody>
          <a:bodyPr vert="horz" lIns="91440" tIns="45720" rIns="91440" bIns="45720" rtlCol="0" anchor="ctr">
            <a:normAutofit/>
          </a:bodyPr>
          <a:lstStyle/>
          <a:p>
            <a:pPr marR="112430" defTabSz="914400"/>
            <a:r>
              <a:rPr lang="en-US" sz="2400" kern="1200">
                <a:solidFill>
                  <a:srgbClr val="FFFFFF"/>
                </a:solidFill>
                <a:latin typeface="+mj-lt"/>
                <a:ea typeface="+mj-ea"/>
                <a:cs typeface="+mj-cs"/>
              </a:rPr>
              <a:t>Employee Wellness Impacts Healthcare but it also costs organizations in many other ways they may not realize..</a:t>
            </a:r>
            <a:br>
              <a:rPr lang="en-US" sz="2400" kern="1200">
                <a:solidFill>
                  <a:srgbClr val="FFFFFF"/>
                </a:solidFill>
                <a:latin typeface="+mj-lt"/>
                <a:ea typeface="+mj-ea"/>
                <a:cs typeface="+mj-cs"/>
              </a:rPr>
            </a:br>
            <a:endParaRPr lang="en-US" sz="2400" kern="1200">
              <a:solidFill>
                <a:srgbClr val="FFFFFF"/>
              </a:solidFill>
              <a:latin typeface="+mj-lt"/>
              <a:ea typeface="+mj-ea"/>
              <a:cs typeface="+mj-cs"/>
            </a:endParaRPr>
          </a:p>
        </p:txBody>
      </p:sp>
      <p:sp>
        <p:nvSpPr>
          <p:cNvPr id="3" name="Rectangle 2">
            <a:extLst>
              <a:ext uri="{FF2B5EF4-FFF2-40B4-BE49-F238E27FC236}">
                <a16:creationId xmlns:a16="http://schemas.microsoft.com/office/drawing/2014/main" id="{11067BAE-48A9-46FC-964B-EB614EE98467}"/>
              </a:ext>
            </a:extLst>
          </p:cNvPr>
          <p:cNvSpPr/>
          <p:nvPr/>
        </p:nvSpPr>
        <p:spPr>
          <a:xfrm>
            <a:off x="5589639" y="117987"/>
            <a:ext cx="6386051" cy="5914513"/>
          </a:xfrm>
          <a:prstGeom prst="rect">
            <a:avLst/>
          </a:prstGeom>
        </p:spPr>
        <p:txBody>
          <a:bodyPr vert="horz" lIns="91440" tIns="45720" rIns="91440" bIns="45720" rtlCol="0" anchor="ctr">
            <a:normAutofit/>
          </a:bodyPr>
          <a:lstStyle/>
          <a:p>
            <a:pPr marR="155690" indent="-228600">
              <a:lnSpc>
                <a:spcPct val="90000"/>
              </a:lnSpc>
              <a:spcAft>
                <a:spcPts val="600"/>
              </a:spcAft>
              <a:buFont typeface="Arial" panose="020B0604020202020204" pitchFamily="34" charset="0"/>
              <a:buChar char="•"/>
            </a:pPr>
            <a:r>
              <a:rPr lang="en-US" sz="2400" b="1" dirty="0">
                <a:solidFill>
                  <a:srgbClr val="000000"/>
                </a:solidFill>
              </a:rPr>
              <a:t>Lower productivity </a:t>
            </a:r>
          </a:p>
          <a:p>
            <a:pPr marR="146870" indent="-228600">
              <a:lnSpc>
                <a:spcPct val="90000"/>
              </a:lnSpc>
              <a:spcAft>
                <a:spcPts val="600"/>
              </a:spcAft>
              <a:buFont typeface="Arial" panose="020B0604020202020204" pitchFamily="34" charset="0"/>
              <a:buChar char="•"/>
            </a:pPr>
            <a:r>
              <a:rPr lang="en-US" sz="2400" b="1" dirty="0">
                <a:solidFill>
                  <a:srgbClr val="000000"/>
                </a:solidFill>
              </a:rPr>
              <a:t>Obesity and other chronic health conditions contribute to significant absenteeism, costing more than 153 billion a year in lost productivity.</a:t>
            </a:r>
          </a:p>
          <a:p>
            <a:pPr marR="146870" indent="-228600">
              <a:lnSpc>
                <a:spcPct val="90000"/>
              </a:lnSpc>
              <a:spcAft>
                <a:spcPts val="600"/>
              </a:spcAft>
              <a:buFont typeface="Arial" panose="020B0604020202020204" pitchFamily="34" charset="0"/>
              <a:buChar char="•"/>
            </a:pPr>
            <a:endParaRPr lang="en-US" sz="2400" b="1" dirty="0">
              <a:solidFill>
                <a:srgbClr val="000000"/>
              </a:solidFill>
            </a:endParaRPr>
          </a:p>
          <a:p>
            <a:pPr marR="119340" indent="-228600">
              <a:lnSpc>
                <a:spcPct val="90000"/>
              </a:lnSpc>
              <a:spcAft>
                <a:spcPts val="600"/>
              </a:spcAft>
              <a:buFont typeface="Arial" panose="020B0604020202020204" pitchFamily="34" charset="0"/>
              <a:buChar char="•"/>
            </a:pPr>
            <a:r>
              <a:rPr lang="en-US" sz="2400" b="1" dirty="0">
                <a:solidFill>
                  <a:srgbClr val="000000"/>
                </a:solidFill>
              </a:rPr>
              <a:t>Lower engagement </a:t>
            </a:r>
          </a:p>
          <a:p>
            <a:pPr marR="117070" indent="-228600">
              <a:lnSpc>
                <a:spcPct val="90000"/>
              </a:lnSpc>
              <a:spcAft>
                <a:spcPts val="600"/>
              </a:spcAft>
              <a:buFont typeface="Arial" panose="020B0604020202020204" pitchFamily="34" charset="0"/>
              <a:buChar char="•"/>
            </a:pPr>
            <a:r>
              <a:rPr lang="en-US" sz="2400" b="1" dirty="0">
                <a:solidFill>
                  <a:srgbClr val="000000"/>
                </a:solidFill>
              </a:rPr>
              <a:t>70% of U.S. workers are not engaged at work.</a:t>
            </a:r>
          </a:p>
          <a:p>
            <a:pPr marR="117070" indent="-228600">
              <a:lnSpc>
                <a:spcPct val="90000"/>
              </a:lnSpc>
              <a:spcAft>
                <a:spcPts val="600"/>
              </a:spcAft>
              <a:buFont typeface="Arial" panose="020B0604020202020204" pitchFamily="34" charset="0"/>
              <a:buChar char="•"/>
            </a:pPr>
            <a:endParaRPr lang="en-US" sz="2400" dirty="0">
              <a:solidFill>
                <a:srgbClr val="000000"/>
              </a:solidFill>
            </a:endParaRPr>
          </a:p>
          <a:p>
            <a:pPr marR="117070" indent="-228600">
              <a:lnSpc>
                <a:spcPct val="90000"/>
              </a:lnSpc>
              <a:spcAft>
                <a:spcPts val="600"/>
              </a:spcAft>
              <a:buFont typeface="Arial" panose="020B0604020202020204" pitchFamily="34" charset="0"/>
              <a:buChar char="•"/>
            </a:pPr>
            <a:r>
              <a:rPr lang="en-US" sz="2400" b="1" dirty="0">
                <a:solidFill>
                  <a:srgbClr val="000000"/>
                </a:solidFill>
              </a:rPr>
              <a:t>Lower stock performance </a:t>
            </a:r>
          </a:p>
          <a:p>
            <a:pPr marR="77690" indent="-228600">
              <a:lnSpc>
                <a:spcPct val="90000"/>
              </a:lnSpc>
              <a:spcAft>
                <a:spcPts val="600"/>
              </a:spcAft>
              <a:buFont typeface="Arial" panose="020B0604020202020204" pitchFamily="34" charset="0"/>
              <a:buChar char="•"/>
            </a:pPr>
            <a:r>
              <a:rPr lang="en-US" sz="2400" b="1" dirty="0">
                <a:solidFill>
                  <a:srgbClr val="000000"/>
                </a:solidFill>
              </a:rPr>
              <a:t>Companies that don’t invest in employee well-being are underperforming between 3 – 5% compared to those with robust well-being programs. </a:t>
            </a:r>
          </a:p>
          <a:p>
            <a:pPr indent="-228600">
              <a:lnSpc>
                <a:spcPct val="90000"/>
              </a:lnSpc>
              <a:spcAft>
                <a:spcPts val="600"/>
              </a:spcAft>
              <a:buFont typeface="Arial" panose="020B0604020202020204" pitchFamily="34" charset="0"/>
              <a:buChar char="•"/>
            </a:pPr>
            <a:endParaRPr lang="en-US" sz="2200" dirty="0">
              <a:solidFill>
                <a:srgbClr val="000000"/>
              </a:solidFill>
            </a:endParaRPr>
          </a:p>
        </p:txBody>
      </p:sp>
    </p:spTree>
    <p:extLst>
      <p:ext uri="{BB962C8B-B14F-4D97-AF65-F5344CB8AC3E}">
        <p14:creationId xmlns:p14="http://schemas.microsoft.com/office/powerpoint/2010/main" val="253211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sitting at a table with a birthday cake&#10;&#10;Description automatically generated">
            <a:extLst>
              <a:ext uri="{FF2B5EF4-FFF2-40B4-BE49-F238E27FC236}">
                <a16:creationId xmlns:a16="http://schemas.microsoft.com/office/drawing/2014/main" id="{A2ADB8AE-7EC0-48D8-85D1-D0730907375F}"/>
              </a:ext>
            </a:extLst>
          </p:cNvPr>
          <p:cNvPicPr>
            <a:picLocks noChangeAspect="1"/>
          </p:cNvPicPr>
          <p:nvPr/>
        </p:nvPicPr>
        <p:blipFill rotWithShape="1">
          <a:blip r:embed="rId3">
            <a:alphaModFix/>
          </a:blip>
          <a:srcRect l="23593" r="14171" b="-1"/>
          <a:stretch/>
        </p:blipFill>
        <p:spPr>
          <a:xfrm>
            <a:off x="5797543" y="10"/>
            <a:ext cx="6394152" cy="6857990"/>
          </a:xfrm>
          <a:prstGeom prst="rect">
            <a:avLst/>
          </a:prstGeom>
        </p:spPr>
      </p:pic>
      <p:pic>
        <p:nvPicPr>
          <p:cNvPr id="33" name="Picture 32">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38CD7429-9701-4D63-AE9D-317C616CA510}"/>
              </a:ext>
            </a:extLst>
          </p:cNvPr>
          <p:cNvSpPr>
            <a:spLocks noGrp="1"/>
          </p:cNvSpPr>
          <p:nvPr>
            <p:ph type="title"/>
          </p:nvPr>
        </p:nvSpPr>
        <p:spPr>
          <a:xfrm>
            <a:off x="804998" y="294969"/>
            <a:ext cx="4769892" cy="604683"/>
          </a:xfrm>
        </p:spPr>
        <p:txBody>
          <a:bodyPr vert="horz" lIns="91440" tIns="45720" rIns="91440" bIns="45720" rtlCol="0" anchor="ctr">
            <a:normAutofit fontScale="90000"/>
          </a:bodyPr>
          <a:lstStyle/>
          <a:p>
            <a:pPr defTabSz="914400"/>
            <a:r>
              <a:rPr lang="en-US" sz="4400" b="1" dirty="0">
                <a:solidFill>
                  <a:srgbClr val="000000"/>
                </a:solidFill>
              </a:rPr>
              <a:t>Why It Matters</a:t>
            </a:r>
          </a:p>
        </p:txBody>
      </p:sp>
      <p:sp>
        <p:nvSpPr>
          <p:cNvPr id="3" name="Rectangle 2">
            <a:extLst>
              <a:ext uri="{FF2B5EF4-FFF2-40B4-BE49-F238E27FC236}">
                <a16:creationId xmlns:a16="http://schemas.microsoft.com/office/drawing/2014/main" id="{11067BAE-48A9-46FC-964B-EB614EE98467}"/>
              </a:ext>
            </a:extLst>
          </p:cNvPr>
          <p:cNvSpPr/>
          <p:nvPr/>
        </p:nvSpPr>
        <p:spPr>
          <a:xfrm>
            <a:off x="1" y="1430594"/>
            <a:ext cx="5943600" cy="5132437"/>
          </a:xfrm>
          <a:prstGeom prst="rect">
            <a:avLst/>
          </a:prstGeom>
        </p:spPr>
        <p:txBody>
          <a:bodyPr vert="horz" lIns="91440" tIns="45720" rIns="91440" bIns="45720" rtlCol="0" anchor="ctr">
            <a:noAutofit/>
          </a:bodyPr>
          <a:lstStyle/>
          <a:p>
            <a:pPr marL="285750" indent="-228600">
              <a:lnSpc>
                <a:spcPct val="90000"/>
              </a:lnSpc>
              <a:spcAft>
                <a:spcPts val="600"/>
              </a:spcAft>
              <a:buFont typeface="Arial" panose="020B0604020202020204" pitchFamily="34" charset="0"/>
              <a:buChar char="•"/>
            </a:pPr>
            <a:r>
              <a:rPr lang="en-US" sz="2400" dirty="0">
                <a:solidFill>
                  <a:srgbClr val="000000"/>
                </a:solidFill>
              </a:rPr>
              <a:t>Better workplace wellness can carry over to the rest of life and help improve health. </a:t>
            </a:r>
          </a:p>
          <a:p>
            <a:pPr indent="-228600">
              <a:lnSpc>
                <a:spcPct val="90000"/>
              </a:lnSpc>
              <a:spcAft>
                <a:spcPts val="600"/>
              </a:spcAft>
              <a:buFont typeface="Arial" panose="020B0604020202020204" pitchFamily="34" charset="0"/>
              <a:buChar char="•"/>
            </a:pPr>
            <a:endParaRPr lang="en-US" sz="2400" dirty="0">
              <a:solidFill>
                <a:srgbClr val="000000"/>
              </a:solidFill>
            </a:endParaRPr>
          </a:p>
          <a:p>
            <a:pPr marL="285750" indent="-228600">
              <a:lnSpc>
                <a:spcPct val="90000"/>
              </a:lnSpc>
              <a:spcAft>
                <a:spcPts val="600"/>
              </a:spcAft>
              <a:buFont typeface="Arial" panose="020B0604020202020204" pitchFamily="34" charset="0"/>
              <a:buChar char="•"/>
            </a:pPr>
            <a:r>
              <a:rPr lang="en-US" sz="2400" dirty="0">
                <a:solidFill>
                  <a:srgbClr val="000000"/>
                </a:solidFill>
              </a:rPr>
              <a:t>Long-term conditions are closely linked to people’s lifestyle habits. And, changing those habits can lead to prevention of many conditions. </a:t>
            </a:r>
          </a:p>
          <a:p>
            <a:pPr indent="-228600">
              <a:lnSpc>
                <a:spcPct val="90000"/>
              </a:lnSpc>
              <a:spcAft>
                <a:spcPts val="600"/>
              </a:spcAft>
              <a:buFont typeface="Arial" panose="020B0604020202020204" pitchFamily="34" charset="0"/>
              <a:buChar char="•"/>
            </a:pPr>
            <a:endParaRPr lang="en-US" sz="2400" dirty="0">
              <a:solidFill>
                <a:srgbClr val="000000"/>
              </a:solidFill>
            </a:endParaRPr>
          </a:p>
          <a:p>
            <a:pPr marL="285750" indent="-228600">
              <a:lnSpc>
                <a:spcPct val="90000"/>
              </a:lnSpc>
              <a:spcAft>
                <a:spcPts val="600"/>
              </a:spcAft>
              <a:buFont typeface="Arial" panose="020B0604020202020204" pitchFamily="34" charset="0"/>
              <a:buChar char="•"/>
            </a:pPr>
            <a:r>
              <a:rPr lang="en-US" sz="2400" dirty="0">
                <a:solidFill>
                  <a:srgbClr val="000000"/>
                </a:solidFill>
              </a:rPr>
              <a:t>Health issues can affect how people perform on the job and how often they show up for work. </a:t>
            </a:r>
          </a:p>
          <a:p>
            <a:pPr indent="-228600">
              <a:lnSpc>
                <a:spcPct val="90000"/>
              </a:lnSpc>
              <a:spcAft>
                <a:spcPts val="600"/>
              </a:spcAft>
              <a:buFont typeface="Arial" panose="020B0604020202020204" pitchFamily="34" charset="0"/>
              <a:buChar char="•"/>
            </a:pPr>
            <a:endParaRPr lang="en-US" sz="2400" dirty="0">
              <a:solidFill>
                <a:srgbClr val="000000"/>
              </a:solidFill>
            </a:endParaRPr>
          </a:p>
          <a:p>
            <a:pPr marL="285750" indent="-228600">
              <a:lnSpc>
                <a:spcPct val="90000"/>
              </a:lnSpc>
              <a:spcAft>
                <a:spcPts val="600"/>
              </a:spcAft>
              <a:buFont typeface="Arial" panose="020B0604020202020204" pitchFamily="34" charset="0"/>
              <a:buChar char="•"/>
            </a:pPr>
            <a:r>
              <a:rPr lang="en-US" sz="2400" dirty="0">
                <a:solidFill>
                  <a:srgbClr val="000000"/>
                </a:solidFill>
              </a:rPr>
              <a:t>Well-being programs can help organizations save money by reducing health care costs. </a:t>
            </a:r>
          </a:p>
        </p:txBody>
      </p:sp>
    </p:spTree>
    <p:extLst>
      <p:ext uri="{BB962C8B-B14F-4D97-AF65-F5344CB8AC3E}">
        <p14:creationId xmlns:p14="http://schemas.microsoft.com/office/powerpoint/2010/main" val="57091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681D15-8271-4EF3-BBA2-D0A2C8A767C0}"/>
              </a:ext>
            </a:extLst>
          </p:cNvPr>
          <p:cNvSpPr>
            <a:spLocks noGrp="1"/>
          </p:cNvSpPr>
          <p:nvPr>
            <p:ph type="title"/>
          </p:nvPr>
        </p:nvSpPr>
        <p:spPr>
          <a:xfrm>
            <a:off x="428197" y="14922"/>
            <a:ext cx="11286852" cy="591848"/>
          </a:xfrm>
        </p:spPr>
        <p:txBody>
          <a:bodyPr/>
          <a:lstStyle/>
          <a:p>
            <a:pPr algn="ctr"/>
            <a:r>
              <a:rPr lang="en-US" sz="3600" b="1">
                <a:latin typeface="Arial" panose="020B0604020202020204" pitchFamily="34" charset="0"/>
                <a:cs typeface="Arial" panose="020B0604020202020204" pitchFamily="34" charset="0"/>
              </a:rPr>
              <a:t>Making a Case with Data</a:t>
            </a:r>
            <a:endParaRPr lang="en-US" sz="3600" b="1"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B5D0426F-2CC2-473E-80C5-A0878FACB9DE}"/>
              </a:ext>
            </a:extLst>
          </p:cNvPr>
          <p:cNvSpPr>
            <a:spLocks noGrp="1"/>
          </p:cNvSpPr>
          <p:nvPr>
            <p:ph sz="quarter" idx="4294967295"/>
          </p:nvPr>
        </p:nvSpPr>
        <p:spPr>
          <a:xfrm>
            <a:off x="1588" y="688975"/>
            <a:ext cx="12034838" cy="1512888"/>
          </a:xfrm>
        </p:spPr>
        <p:txBody>
          <a:bodyPr>
            <a:normAutofit/>
          </a:bodyPr>
          <a:lstStyle/>
          <a:p>
            <a:pPr algn="ctr"/>
            <a:r>
              <a:rPr lang="en-US" sz="3200" b="1">
                <a:latin typeface="Arial" panose="020B0604020202020204" pitchFamily="34" charset="0"/>
                <a:ea typeface="Open Sans" panose="020B0606030504020204" pitchFamily="34" charset="0"/>
                <a:cs typeface="Arial" panose="020B0604020202020204" pitchFamily="34" charset="0"/>
              </a:rPr>
              <a:t>People are willing to change and try new approaches </a:t>
            </a:r>
            <a:br>
              <a:rPr lang="en-US" sz="3200" b="1">
                <a:latin typeface="Arial" panose="020B0604020202020204" pitchFamily="34" charset="0"/>
                <a:ea typeface="Open Sans" panose="020B0606030504020204" pitchFamily="34" charset="0"/>
                <a:cs typeface="Arial" panose="020B0604020202020204" pitchFamily="34" charset="0"/>
              </a:rPr>
            </a:br>
            <a:r>
              <a:rPr lang="en-US" sz="3200" b="1">
                <a:latin typeface="Arial" panose="020B0604020202020204" pitchFamily="34" charset="0"/>
                <a:ea typeface="Open Sans" panose="020B0606030504020204" pitchFamily="34" charset="0"/>
                <a:cs typeface="Arial" panose="020B0604020202020204" pitchFamily="34" charset="0"/>
              </a:rPr>
              <a:t>to getting healthier</a:t>
            </a:r>
            <a:r>
              <a:rPr lang="en-US" sz="3200" b="1" baseline="30000">
                <a:latin typeface="Arial" panose="020B0604020202020204" pitchFamily="34" charset="0"/>
                <a:ea typeface="Open Sans" panose="020B0606030504020204" pitchFamily="34" charset="0"/>
                <a:cs typeface="Arial" panose="020B0604020202020204" pitchFamily="34" charset="0"/>
              </a:rPr>
              <a:t>1</a:t>
            </a:r>
            <a:endParaRPr lang="en-US" sz="3200" b="1" baseline="30000" dirty="0">
              <a:latin typeface="Arial" panose="020B0604020202020204" pitchFamily="34" charset="0"/>
              <a:ea typeface="Open Sans" panose="020B0606030504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C5A9CC9-40D4-4A56-8183-B1BFB9D877F4}"/>
              </a:ext>
            </a:extLst>
          </p:cNvPr>
          <p:cNvSpPr txBox="1"/>
          <p:nvPr/>
        </p:nvSpPr>
        <p:spPr>
          <a:xfrm>
            <a:off x="563062" y="5573535"/>
            <a:ext cx="10991618" cy="1003728"/>
          </a:xfrm>
          <a:prstGeom prst="rect">
            <a:avLst/>
          </a:prstGeom>
          <a:noFill/>
        </p:spPr>
        <p:txBody>
          <a:bodyPr wrap="square" lIns="0" tIns="0" rIns="0" bIns="0" rtlCol="0">
            <a:noAutofit/>
          </a:bodyPr>
          <a:lstStyle/>
          <a:p>
            <a:pPr marL="61913" indent="-61913" defTabSz="456758" fontAlgn="base">
              <a:spcBef>
                <a:spcPts val="1200"/>
              </a:spcBef>
              <a:defRPr/>
            </a:pPr>
            <a:r>
              <a:rPr lang="en-US" baseline="30000">
                <a:solidFill>
                  <a:srgbClr val="414141"/>
                </a:solidFill>
                <a:latin typeface="Calibri" panose="020F0502020204030204" pitchFamily="34" charset="0"/>
                <a:ea typeface="Open Sans" panose="020B0606030504020204" pitchFamily="34" charset="0"/>
                <a:cs typeface="Calibri" panose="020F0502020204030204" pitchFamily="34" charset="0"/>
              </a:rPr>
              <a:t>1</a:t>
            </a:r>
            <a:r>
              <a:rPr lang="en-US">
                <a:solidFill>
                  <a:srgbClr val="414141"/>
                </a:solidFill>
                <a:latin typeface="Calibri" panose="020F0502020204030204" pitchFamily="34" charset="0"/>
                <a:ea typeface="Open Sans" panose="020B0606030504020204" pitchFamily="34" charset="0"/>
                <a:cs typeface="Calibri" panose="020F0502020204030204" pitchFamily="34" charset="0"/>
              </a:rPr>
              <a:t>Aetna’s inaugural Health Ambitions Study was conducted in December 2017 and included two distinct surveys fielded by Market Measurement, a custom market research firm. The consumer survey comprised 1,000 responses from consumers 18 and older.</a:t>
            </a:r>
          </a:p>
          <a:p>
            <a:pPr defTabSz="456758" fontAlgn="base">
              <a:spcBef>
                <a:spcPts val="1200"/>
              </a:spcBef>
              <a:defRPr/>
            </a:pPr>
            <a:endParaRPr lang="en-US" sz="1000" dirty="0">
              <a:solidFill>
                <a:srgbClr val="41414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EC254A6B-87A5-4713-A91D-1F3FE5966334}"/>
              </a:ext>
            </a:extLst>
          </p:cNvPr>
          <p:cNvSpPr/>
          <p:nvPr/>
        </p:nvSpPr>
        <p:spPr>
          <a:xfrm>
            <a:off x="1074250" y="2348755"/>
            <a:ext cx="2495552" cy="2723477"/>
          </a:xfrm>
          <a:prstGeom prst="rect">
            <a:avLst/>
          </a:prstGeom>
          <a:solidFill>
            <a:schemeClr val="accent1"/>
          </a:solidFill>
        </p:spPr>
        <p:txBody>
          <a:bodyPr wrap="square" lIns="91440" tIns="365760" rIns="91440" bIns="0" rtlCol="0" anchor="t"/>
          <a:lstStyle/>
          <a:p>
            <a:pPr algn="ctr">
              <a:spcBef>
                <a:spcPts val="600"/>
              </a:spcBef>
              <a:defRPr/>
            </a:pPr>
            <a:r>
              <a:rPr lang="en-US" sz="2400">
                <a:solidFill>
                  <a:srgbClr val="FFFFFF"/>
                </a:solidFill>
                <a:latin typeface="Calibri" panose="020F0502020204030204" pitchFamily="34" charset="0"/>
                <a:ea typeface="Open Sans Bold" panose="020B0806030504020204" pitchFamily="34" charset="0"/>
                <a:cs typeface="Calibri" panose="020F0502020204030204" pitchFamily="34" charset="0"/>
              </a:rPr>
              <a:t>60%</a:t>
            </a:r>
            <a:endParaRPr lang="en-US" sz="2400">
              <a:solidFill>
                <a:srgbClr val="FFFFFF"/>
              </a:solidFill>
              <a:latin typeface="Calibri" panose="020F0502020204030204" pitchFamily="34" charset="0"/>
              <a:ea typeface="Open Sans Light" panose="020B0306030504020204" pitchFamily="34" charset="0"/>
              <a:cs typeface="Calibri" panose="020F0502020204030204" pitchFamily="34" charset="0"/>
            </a:endParaRPr>
          </a:p>
          <a:p>
            <a:pPr algn="ctr">
              <a:spcBef>
                <a:spcPts val="600"/>
              </a:spcBef>
              <a:defRPr/>
            </a:pPr>
            <a:r>
              <a:rPr lang="en-US" sz="2400">
                <a:solidFill>
                  <a:srgbClr val="FFFFFF"/>
                </a:solidFill>
                <a:latin typeface="Calibri" panose="020F0502020204030204" pitchFamily="34" charset="0"/>
                <a:ea typeface="Open Sans Light" panose="020B0306030504020204" pitchFamily="34" charset="0"/>
                <a:cs typeface="Calibri" panose="020F0502020204030204" pitchFamily="34" charset="0"/>
              </a:rPr>
              <a:t>would like to spend time on mental and physical well-being activities</a:t>
            </a:r>
            <a:r>
              <a:rPr lang="en-US" sz="2400" baseline="30000">
                <a:solidFill>
                  <a:srgbClr val="FFFFFF"/>
                </a:solidFill>
                <a:latin typeface="Calibri" panose="020F0502020204030204" pitchFamily="34" charset="0"/>
                <a:ea typeface="Open Sans Light" panose="020B0306030504020204" pitchFamily="34" charset="0"/>
                <a:cs typeface="Calibri" panose="020F0502020204030204" pitchFamily="34" charset="0"/>
              </a:rPr>
              <a:t>1</a:t>
            </a:r>
            <a:endParaRPr lang="en-US" sz="2400" baseline="30000" dirty="0">
              <a:solidFill>
                <a:srgbClr val="FFFFFF"/>
              </a:solidFill>
              <a:latin typeface="Calibri" panose="020F0502020204030204" pitchFamily="34" charset="0"/>
              <a:ea typeface="Open Sans Light" panose="020B030603050402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F51D372A-CC3E-42B2-B5C1-11E378BB7550}"/>
              </a:ext>
            </a:extLst>
          </p:cNvPr>
          <p:cNvSpPr/>
          <p:nvPr/>
        </p:nvSpPr>
        <p:spPr>
          <a:xfrm>
            <a:off x="3569803" y="2348755"/>
            <a:ext cx="2647673" cy="2723477"/>
          </a:xfrm>
          <a:prstGeom prst="rect">
            <a:avLst/>
          </a:prstGeom>
          <a:solidFill>
            <a:srgbClr val="753D87"/>
          </a:solidFill>
        </p:spPr>
        <p:txBody>
          <a:bodyPr wrap="square" lIns="91440" tIns="365760" rIns="91440" bIns="0" rtlCol="0" anchor="t"/>
          <a:lstStyle/>
          <a:p>
            <a:pPr algn="ctr">
              <a:spcBef>
                <a:spcPts val="600"/>
              </a:spcBef>
              <a:defRPr/>
            </a:pPr>
            <a:r>
              <a:rPr lang="en-US" sz="2400">
                <a:solidFill>
                  <a:srgbClr val="FFFFFF"/>
                </a:solidFill>
                <a:latin typeface="Calibri" panose="020F0502020204030204" pitchFamily="34" charset="0"/>
                <a:ea typeface="Open Sans Bold" panose="020B0806030504020204" pitchFamily="34" charset="0"/>
                <a:cs typeface="Calibri" panose="020F0502020204030204" pitchFamily="34" charset="0"/>
              </a:rPr>
              <a:t>70%</a:t>
            </a:r>
          </a:p>
          <a:p>
            <a:pPr algn="ctr">
              <a:spcBef>
                <a:spcPts val="600"/>
              </a:spcBef>
              <a:defRPr/>
            </a:pPr>
            <a:r>
              <a:rPr lang="en-US" sz="2400">
                <a:solidFill>
                  <a:srgbClr val="FFFFFF"/>
                </a:solidFill>
                <a:latin typeface="Calibri" panose="020F0502020204030204" pitchFamily="34" charset="0"/>
                <a:ea typeface="Open Sans Light" panose="020B0306030504020204" pitchFamily="34" charset="0"/>
                <a:cs typeface="Calibri" panose="020F0502020204030204" pitchFamily="34" charset="0"/>
              </a:rPr>
              <a:t>would like to reduce stress in their lives</a:t>
            </a:r>
            <a:r>
              <a:rPr lang="en-US" sz="2400" baseline="30000">
                <a:solidFill>
                  <a:srgbClr val="FFFFFF"/>
                </a:solidFill>
                <a:latin typeface="Calibri" panose="020F0502020204030204" pitchFamily="34" charset="0"/>
                <a:ea typeface="Open Sans Light" panose="020B0306030504020204" pitchFamily="34" charset="0"/>
                <a:cs typeface="Calibri" panose="020F0502020204030204" pitchFamily="34" charset="0"/>
              </a:rPr>
              <a:t>1</a:t>
            </a:r>
            <a:endParaRPr lang="en-US" sz="2400" baseline="30000" dirty="0">
              <a:solidFill>
                <a:srgbClr val="FFFFFF"/>
              </a:solidFill>
              <a:latin typeface="Calibri" panose="020F0502020204030204" pitchFamily="34" charset="0"/>
              <a:ea typeface="Open Sans Light" panose="020B030603050402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2937EB88-D39D-4BB1-9AE4-3F05351EB4E3}"/>
              </a:ext>
            </a:extLst>
          </p:cNvPr>
          <p:cNvSpPr/>
          <p:nvPr/>
        </p:nvSpPr>
        <p:spPr>
          <a:xfrm>
            <a:off x="6096001" y="2348754"/>
            <a:ext cx="2714017" cy="2723477"/>
          </a:xfrm>
          <a:prstGeom prst="rect">
            <a:avLst/>
          </a:prstGeom>
          <a:solidFill>
            <a:schemeClr val="accent3"/>
          </a:solidFill>
        </p:spPr>
        <p:txBody>
          <a:bodyPr wrap="square" lIns="91440" tIns="365760" rIns="91440" bIns="0" rtlCol="0" anchor="t"/>
          <a:lstStyle/>
          <a:p>
            <a:pPr algn="ctr">
              <a:defRPr/>
            </a:pPr>
            <a:r>
              <a:rPr lang="en-US" sz="2400">
                <a:solidFill>
                  <a:prstClr val="black"/>
                </a:solidFill>
                <a:latin typeface="Calibri" panose="020F0502020204030204" pitchFamily="34" charset="0"/>
                <a:ea typeface="Open Sans Bold" panose="020B0806030504020204" pitchFamily="34" charset="0"/>
                <a:cs typeface="Calibri" panose="020F0502020204030204" pitchFamily="34" charset="0"/>
              </a:rPr>
              <a:t>Resources</a:t>
            </a:r>
            <a:r>
              <a:rPr lang="en-US" sz="2400">
                <a:solidFill>
                  <a:srgbClr val="FFFFFF"/>
                </a:solidFill>
                <a:latin typeface="Calibri" panose="020F0502020204030204" pitchFamily="34" charset="0"/>
                <a:ea typeface="Open Sans Bold" panose="020B0806030504020204" pitchFamily="34" charset="0"/>
                <a:cs typeface="Calibri" panose="020F0502020204030204" pitchFamily="34" charset="0"/>
              </a:rPr>
              <a:t> </a:t>
            </a:r>
          </a:p>
          <a:p>
            <a:pPr algn="ctr">
              <a:spcBef>
                <a:spcPts val="600"/>
              </a:spcBef>
              <a:defRPr/>
            </a:pPr>
            <a:r>
              <a:rPr lang="en-US" sz="2400">
                <a:solidFill>
                  <a:prstClr val="black"/>
                </a:solidFill>
                <a:latin typeface="Calibri" panose="020F0502020204030204" pitchFamily="34" charset="0"/>
                <a:ea typeface="Open Sans Light" panose="020B0306030504020204" pitchFamily="34" charset="0"/>
                <a:cs typeface="Calibri" panose="020F0502020204030204" pitchFamily="34" charset="0"/>
              </a:rPr>
              <a:t>would help them achieve their health goals</a:t>
            </a:r>
            <a:r>
              <a:rPr lang="en-US" sz="2400" baseline="30000">
                <a:solidFill>
                  <a:prstClr val="black"/>
                </a:solidFill>
                <a:latin typeface="Calibri" panose="020F0502020204030204" pitchFamily="34" charset="0"/>
                <a:ea typeface="Open Sans Light" panose="020B0306030504020204" pitchFamily="34" charset="0"/>
                <a:cs typeface="Calibri" panose="020F0502020204030204" pitchFamily="34" charset="0"/>
              </a:rPr>
              <a:t>1</a:t>
            </a:r>
            <a:endParaRPr lang="en-US" sz="2400" baseline="30000" dirty="0">
              <a:solidFill>
                <a:prstClr val="black"/>
              </a:solidFill>
              <a:latin typeface="Calibri" panose="020F0502020204030204" pitchFamily="34" charset="0"/>
              <a:ea typeface="Open Sans Light" panose="020B030603050402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17B02DCF-86E0-4823-905C-D10B23FE57A4}"/>
              </a:ext>
            </a:extLst>
          </p:cNvPr>
          <p:cNvSpPr/>
          <p:nvPr/>
        </p:nvSpPr>
        <p:spPr>
          <a:xfrm>
            <a:off x="8743673" y="2348754"/>
            <a:ext cx="2670330" cy="2723477"/>
          </a:xfrm>
          <a:prstGeom prst="rect">
            <a:avLst/>
          </a:prstGeom>
          <a:solidFill>
            <a:schemeClr val="accent4"/>
          </a:solidFill>
        </p:spPr>
        <p:txBody>
          <a:bodyPr wrap="square" lIns="91440" tIns="365760" rIns="91440" bIns="0" rtlCol="0" anchor="t"/>
          <a:lstStyle/>
          <a:p>
            <a:pPr algn="ctr">
              <a:spcBef>
                <a:spcPts val="600"/>
              </a:spcBef>
              <a:defRPr/>
            </a:pPr>
            <a:r>
              <a:rPr lang="en-US" sz="2400">
                <a:solidFill>
                  <a:prstClr val="black"/>
                </a:solidFill>
                <a:latin typeface="Calibri" panose="020F0502020204030204" pitchFamily="34" charset="0"/>
                <a:ea typeface="Open Sans Bold" panose="020B0806030504020204" pitchFamily="34" charset="0"/>
                <a:cs typeface="Calibri" panose="020F0502020204030204" pitchFamily="34" charset="0"/>
              </a:rPr>
              <a:t>43%</a:t>
            </a:r>
          </a:p>
          <a:p>
            <a:pPr algn="ctr">
              <a:spcBef>
                <a:spcPts val="600"/>
              </a:spcBef>
              <a:defRPr/>
            </a:pPr>
            <a:r>
              <a:rPr lang="en-US" sz="2400">
                <a:solidFill>
                  <a:prstClr val="black"/>
                </a:solidFill>
                <a:latin typeface="Calibri" panose="020F0502020204030204" pitchFamily="34" charset="0"/>
                <a:ea typeface="Open Sans Light" panose="020B0306030504020204" pitchFamily="34" charset="0"/>
                <a:cs typeface="Calibri" panose="020F0502020204030204" pitchFamily="34" charset="0"/>
              </a:rPr>
              <a:t>said apps would help them progress toward and make regular health goals</a:t>
            </a:r>
            <a:r>
              <a:rPr lang="en-US" sz="2400" baseline="30000">
                <a:solidFill>
                  <a:prstClr val="black"/>
                </a:solidFill>
                <a:latin typeface="Calibri" panose="020F0502020204030204" pitchFamily="34" charset="0"/>
                <a:ea typeface="Open Sans Light" panose="020B0306030504020204" pitchFamily="34" charset="0"/>
                <a:cs typeface="Calibri" panose="020F0502020204030204" pitchFamily="34" charset="0"/>
              </a:rPr>
              <a:t>1</a:t>
            </a:r>
            <a:endParaRPr lang="en-US" sz="2400" baseline="30000" dirty="0">
              <a:solidFill>
                <a:prstClr val="black"/>
              </a:solidFill>
              <a:latin typeface="Calibri" panose="020F0502020204030204" pitchFamily="34" charset="0"/>
              <a:ea typeface="Open Sans Light" panose="020B0306030504020204" pitchFamily="34" charset="0"/>
              <a:cs typeface="Calibri" panose="020F0502020204030204" pitchFamily="34" charset="0"/>
            </a:endParaRPr>
          </a:p>
        </p:txBody>
      </p:sp>
    </p:spTree>
    <p:extLst>
      <p:ext uri="{BB962C8B-B14F-4D97-AF65-F5344CB8AC3E}">
        <p14:creationId xmlns:p14="http://schemas.microsoft.com/office/powerpoint/2010/main" val="3588949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32A01-0D10-47CB-8FE1-4AD6211E4482}"/>
              </a:ext>
            </a:extLst>
          </p:cNvPr>
          <p:cNvSpPr>
            <a:spLocks noGrp="1"/>
          </p:cNvSpPr>
          <p:nvPr>
            <p:ph type="title"/>
          </p:nvPr>
        </p:nvSpPr>
        <p:spPr>
          <a:xfrm>
            <a:off x="428197" y="74210"/>
            <a:ext cx="11286852" cy="1034501"/>
          </a:xfrm>
        </p:spPr>
        <p:txBody>
          <a:bodyPr/>
          <a:lstStyle/>
          <a:p>
            <a:r>
              <a:rPr lang="en-US" sz="3200" b="1" dirty="0">
                <a:latin typeface="Calibri" panose="020F0502020204030204" pitchFamily="34" charset="0"/>
                <a:ea typeface="Open Sans" panose="020B0606030504020204" pitchFamily="34" charset="0"/>
                <a:cs typeface="Calibri" panose="020F0502020204030204" pitchFamily="34" charset="0"/>
              </a:rPr>
              <a:t>Redirecting the Investment from Sick Care to Wellbeing</a:t>
            </a:r>
            <a:r>
              <a:rPr lang="en-US" sz="3200" b="1" baseline="30000" dirty="0">
                <a:latin typeface="Calibri" panose="020F0502020204030204" pitchFamily="34" charset="0"/>
                <a:ea typeface="Open Sans" panose="020B0606030504020204" pitchFamily="34" charset="0"/>
                <a:cs typeface="Calibri" panose="020F0502020204030204" pitchFamily="34" charset="0"/>
              </a:rPr>
              <a:t>1</a:t>
            </a:r>
          </a:p>
        </p:txBody>
      </p:sp>
      <p:sp>
        <p:nvSpPr>
          <p:cNvPr id="4" name="object 8">
            <a:extLst>
              <a:ext uri="{FF2B5EF4-FFF2-40B4-BE49-F238E27FC236}">
                <a16:creationId xmlns:a16="http://schemas.microsoft.com/office/drawing/2014/main" id="{DA94583D-4228-492D-8547-B5B72B5DA7F2}"/>
              </a:ext>
            </a:extLst>
          </p:cNvPr>
          <p:cNvSpPr txBox="1"/>
          <p:nvPr/>
        </p:nvSpPr>
        <p:spPr>
          <a:xfrm>
            <a:off x="369086" y="777172"/>
            <a:ext cx="4074032" cy="317395"/>
          </a:xfrm>
          <a:prstGeom prst="rect">
            <a:avLst/>
          </a:prstGeom>
        </p:spPr>
        <p:txBody>
          <a:bodyPr vert="horz" wrap="square" lIns="0" tIns="9525" rIns="0" bIns="0" rtlCol="0">
            <a:spAutoFit/>
          </a:bodyPr>
          <a:lstStyle/>
          <a:p>
            <a:pPr marL="9525" defTabSz="685783">
              <a:spcBef>
                <a:spcPts val="75"/>
              </a:spcBef>
              <a:defRPr/>
            </a:pPr>
            <a:r>
              <a:rPr lang="en-US" sz="2000" b="1" dirty="0">
                <a:solidFill>
                  <a:srgbClr val="3F3F3F"/>
                </a:solidFill>
                <a:latin typeface="Calibri" panose="020F0502020204030204"/>
                <a:cs typeface="Open Sans"/>
              </a:rPr>
              <a:t>Where we</a:t>
            </a:r>
            <a:r>
              <a:rPr sz="2000" b="1" dirty="0">
                <a:solidFill>
                  <a:srgbClr val="3F3F3F"/>
                </a:solidFill>
                <a:latin typeface="Calibri" panose="020F0502020204030204"/>
                <a:cs typeface="Open Sans"/>
              </a:rPr>
              <a:t> </a:t>
            </a:r>
            <a:r>
              <a:rPr sz="2000" b="1" spc="-11" dirty="0">
                <a:solidFill>
                  <a:srgbClr val="3F3F3F"/>
                </a:solidFill>
                <a:latin typeface="Calibri" panose="020F0502020204030204"/>
                <a:cs typeface="Open Sans"/>
              </a:rPr>
              <a:t>spe</a:t>
            </a:r>
            <a:r>
              <a:rPr lang="en-US" sz="2000" b="1" spc="-11" dirty="0">
                <a:solidFill>
                  <a:srgbClr val="3F3F3F"/>
                </a:solidFill>
                <a:latin typeface="Calibri" panose="020F0502020204030204"/>
                <a:cs typeface="Open Sans"/>
              </a:rPr>
              <a:t>nd health care </a:t>
            </a:r>
            <a:r>
              <a:rPr lang="en-US" sz="2000" b="1" spc="-11" dirty="0">
                <a:solidFill>
                  <a:srgbClr val="3F3F3F"/>
                </a:solidFill>
                <a:latin typeface="Calibri" panose="020F0502020204030204"/>
                <a:cs typeface="Calibri" panose="020F0502020204030204" pitchFamily="34" charset="0"/>
              </a:rPr>
              <a:t>dollars</a:t>
            </a:r>
            <a:endParaRPr sz="2000" dirty="0">
              <a:solidFill>
                <a:prstClr val="black"/>
              </a:solidFill>
              <a:latin typeface="Calibri" panose="020F0502020204030204"/>
              <a:cs typeface="Calibri" panose="020F0502020204030204" pitchFamily="34" charset="0"/>
            </a:endParaRPr>
          </a:p>
        </p:txBody>
      </p:sp>
      <p:sp>
        <p:nvSpPr>
          <p:cNvPr id="5" name="object 9">
            <a:extLst>
              <a:ext uri="{FF2B5EF4-FFF2-40B4-BE49-F238E27FC236}">
                <a16:creationId xmlns:a16="http://schemas.microsoft.com/office/drawing/2014/main" id="{8C908E7C-033B-440E-A871-4443A5B7B319}"/>
              </a:ext>
            </a:extLst>
          </p:cNvPr>
          <p:cNvSpPr txBox="1"/>
          <p:nvPr/>
        </p:nvSpPr>
        <p:spPr>
          <a:xfrm>
            <a:off x="4150801" y="777171"/>
            <a:ext cx="2136550" cy="932948"/>
          </a:xfrm>
          <a:prstGeom prst="rect">
            <a:avLst/>
          </a:prstGeom>
        </p:spPr>
        <p:txBody>
          <a:bodyPr vert="horz" wrap="square" lIns="0" tIns="9525" rIns="0" bIns="0" rtlCol="0">
            <a:spAutoFit/>
          </a:bodyPr>
          <a:lstStyle/>
          <a:p>
            <a:pPr marL="9525" defTabSz="685783">
              <a:spcBef>
                <a:spcPts val="75"/>
              </a:spcBef>
              <a:defRPr/>
            </a:pPr>
            <a:r>
              <a:rPr sz="2000" b="1" dirty="0">
                <a:solidFill>
                  <a:srgbClr val="3F3F3F"/>
                </a:solidFill>
                <a:latin typeface="Calibri" panose="020F0502020204030204"/>
                <a:cs typeface="Open Sans"/>
              </a:rPr>
              <a:t>What </a:t>
            </a:r>
            <a:r>
              <a:rPr sz="2000" b="1" spc="4" dirty="0">
                <a:solidFill>
                  <a:srgbClr val="3F3F3F"/>
                </a:solidFill>
                <a:latin typeface="Calibri" panose="020F0502020204030204"/>
                <a:cs typeface="Open Sans"/>
              </a:rPr>
              <a:t>actually</a:t>
            </a:r>
            <a:r>
              <a:rPr sz="2000" b="1" spc="-71" dirty="0">
                <a:solidFill>
                  <a:srgbClr val="3F3F3F"/>
                </a:solidFill>
                <a:latin typeface="Calibri" panose="020F0502020204030204"/>
                <a:cs typeface="Open Sans"/>
              </a:rPr>
              <a:t> </a:t>
            </a:r>
            <a:r>
              <a:rPr sz="2000" b="1" spc="-4" dirty="0">
                <a:solidFill>
                  <a:srgbClr val="3F3F3F"/>
                </a:solidFill>
                <a:latin typeface="Calibri" panose="020F0502020204030204"/>
                <a:cs typeface="Open Sans"/>
              </a:rPr>
              <a:t>makes</a:t>
            </a:r>
            <a:endParaRPr sz="2000" dirty="0">
              <a:solidFill>
                <a:prstClr val="black"/>
              </a:solidFill>
              <a:latin typeface="Calibri" panose="020F0502020204030204"/>
              <a:cs typeface="Open Sans"/>
            </a:endParaRPr>
          </a:p>
          <a:p>
            <a:pPr marL="9525" defTabSz="685783">
              <a:defRPr/>
            </a:pPr>
            <a:r>
              <a:rPr lang="en-US" sz="2000" b="1" dirty="0">
                <a:solidFill>
                  <a:srgbClr val="3F3F3F"/>
                </a:solidFill>
                <a:latin typeface="Calibri" panose="020F0502020204030204"/>
                <a:cs typeface="Open Sans"/>
              </a:rPr>
              <a:t>members</a:t>
            </a:r>
            <a:r>
              <a:rPr sz="2000" b="1" dirty="0">
                <a:solidFill>
                  <a:srgbClr val="3F3F3F"/>
                </a:solidFill>
                <a:latin typeface="Calibri" panose="020F0502020204030204"/>
                <a:cs typeface="Open Sans"/>
              </a:rPr>
              <a:t> healthy</a:t>
            </a:r>
          </a:p>
        </p:txBody>
      </p:sp>
      <p:sp>
        <p:nvSpPr>
          <p:cNvPr id="7" name="object 10">
            <a:extLst>
              <a:ext uri="{FF2B5EF4-FFF2-40B4-BE49-F238E27FC236}">
                <a16:creationId xmlns:a16="http://schemas.microsoft.com/office/drawing/2014/main" id="{76CD7589-CA8C-41C7-AFB9-9A31B49F6D07}"/>
              </a:ext>
            </a:extLst>
          </p:cNvPr>
          <p:cNvSpPr/>
          <p:nvPr/>
        </p:nvSpPr>
        <p:spPr>
          <a:xfrm>
            <a:off x="4405830" y="4444676"/>
            <a:ext cx="324106" cy="323626"/>
          </a:xfrm>
          <a:custGeom>
            <a:avLst/>
            <a:gdLst/>
            <a:ahLst/>
            <a:cxnLst/>
            <a:rect l="l" t="t" r="r" b="b"/>
            <a:pathLst>
              <a:path w="336550" h="327660">
                <a:moveTo>
                  <a:pt x="336143" y="0"/>
                </a:moveTo>
                <a:lnTo>
                  <a:pt x="0" y="0"/>
                </a:lnTo>
                <a:lnTo>
                  <a:pt x="0" y="160375"/>
                </a:lnTo>
                <a:lnTo>
                  <a:pt x="6127" y="205401"/>
                </a:lnTo>
                <a:lnTo>
                  <a:pt x="23344" y="245495"/>
                </a:lnTo>
                <a:lnTo>
                  <a:pt x="49898" y="279204"/>
                </a:lnTo>
                <a:lnTo>
                  <a:pt x="84038" y="305079"/>
                </a:lnTo>
                <a:lnTo>
                  <a:pt x="124013" y="321668"/>
                </a:lnTo>
                <a:lnTo>
                  <a:pt x="168071" y="327520"/>
                </a:lnTo>
                <a:lnTo>
                  <a:pt x="212134" y="321668"/>
                </a:lnTo>
                <a:lnTo>
                  <a:pt x="252110" y="305079"/>
                </a:lnTo>
                <a:lnTo>
                  <a:pt x="286250" y="279204"/>
                </a:lnTo>
                <a:lnTo>
                  <a:pt x="312801" y="245495"/>
                </a:lnTo>
                <a:lnTo>
                  <a:pt x="330016" y="205401"/>
                </a:lnTo>
                <a:lnTo>
                  <a:pt x="336143" y="160375"/>
                </a:lnTo>
                <a:lnTo>
                  <a:pt x="336143" y="0"/>
                </a:lnTo>
                <a:close/>
              </a:path>
            </a:pathLst>
          </a:custGeom>
          <a:solidFill>
            <a:srgbClr val="D20962"/>
          </a:solidFill>
        </p:spPr>
        <p:txBody>
          <a:bodyPr wrap="square" lIns="0" tIns="0" rIns="0" bIns="0" rtlCol="0"/>
          <a:lstStyle/>
          <a:p>
            <a:pPr defTabSz="685783">
              <a:defRPr/>
            </a:pPr>
            <a:endParaRPr sz="1500" dirty="0">
              <a:solidFill>
                <a:prstClr val="black"/>
              </a:solidFill>
              <a:latin typeface="Open Sans"/>
            </a:endParaRPr>
          </a:p>
        </p:txBody>
      </p:sp>
      <p:sp>
        <p:nvSpPr>
          <p:cNvPr id="8" name="object 11">
            <a:extLst>
              <a:ext uri="{FF2B5EF4-FFF2-40B4-BE49-F238E27FC236}">
                <a16:creationId xmlns:a16="http://schemas.microsoft.com/office/drawing/2014/main" id="{44532F9C-42DA-4795-B2B4-098C411629DF}"/>
              </a:ext>
            </a:extLst>
          </p:cNvPr>
          <p:cNvSpPr/>
          <p:nvPr/>
        </p:nvSpPr>
        <p:spPr>
          <a:xfrm>
            <a:off x="4423967" y="4045235"/>
            <a:ext cx="324106" cy="388225"/>
          </a:xfrm>
          <a:custGeom>
            <a:avLst/>
            <a:gdLst/>
            <a:ahLst/>
            <a:cxnLst/>
            <a:rect l="l" t="t" r="r" b="b"/>
            <a:pathLst>
              <a:path w="336550" h="393064">
                <a:moveTo>
                  <a:pt x="0" y="0"/>
                </a:moveTo>
                <a:lnTo>
                  <a:pt x="336143" y="0"/>
                </a:lnTo>
                <a:lnTo>
                  <a:pt x="336143" y="392976"/>
                </a:lnTo>
                <a:lnTo>
                  <a:pt x="0" y="392976"/>
                </a:lnTo>
                <a:lnTo>
                  <a:pt x="0" y="0"/>
                </a:lnTo>
                <a:close/>
              </a:path>
            </a:pathLst>
          </a:custGeom>
          <a:solidFill>
            <a:srgbClr val="66CABB"/>
          </a:solidFill>
        </p:spPr>
        <p:txBody>
          <a:bodyPr wrap="square" lIns="0" tIns="0" rIns="0" bIns="0" rtlCol="0"/>
          <a:lstStyle/>
          <a:p>
            <a:pPr defTabSz="685783">
              <a:defRPr/>
            </a:pPr>
            <a:endParaRPr sz="1500" dirty="0">
              <a:solidFill>
                <a:prstClr val="black"/>
              </a:solidFill>
              <a:latin typeface="Open Sans"/>
            </a:endParaRPr>
          </a:p>
        </p:txBody>
      </p:sp>
      <p:sp>
        <p:nvSpPr>
          <p:cNvPr id="9" name="object 12">
            <a:extLst>
              <a:ext uri="{FF2B5EF4-FFF2-40B4-BE49-F238E27FC236}">
                <a16:creationId xmlns:a16="http://schemas.microsoft.com/office/drawing/2014/main" id="{0C900A79-9BF4-4D6D-9326-DBEDB176B276}"/>
              </a:ext>
            </a:extLst>
          </p:cNvPr>
          <p:cNvSpPr/>
          <p:nvPr/>
        </p:nvSpPr>
        <p:spPr>
          <a:xfrm>
            <a:off x="4443828" y="4141372"/>
            <a:ext cx="324106" cy="0"/>
          </a:xfrm>
          <a:custGeom>
            <a:avLst/>
            <a:gdLst/>
            <a:ahLst/>
            <a:cxnLst/>
            <a:rect l="l" t="t" r="r" b="b"/>
            <a:pathLst>
              <a:path w="336550">
                <a:moveTo>
                  <a:pt x="0" y="0"/>
                </a:moveTo>
                <a:lnTo>
                  <a:pt x="336156" y="0"/>
                </a:lnTo>
              </a:path>
            </a:pathLst>
          </a:custGeom>
          <a:ln w="3822">
            <a:solidFill>
              <a:srgbClr val="66CABB"/>
            </a:solidFill>
          </a:ln>
        </p:spPr>
        <p:txBody>
          <a:bodyPr wrap="square" lIns="0" tIns="0" rIns="0" bIns="0" rtlCol="0"/>
          <a:lstStyle/>
          <a:p>
            <a:pPr defTabSz="685783">
              <a:defRPr/>
            </a:pPr>
            <a:endParaRPr sz="1500" dirty="0">
              <a:solidFill>
                <a:prstClr val="black"/>
              </a:solidFill>
              <a:latin typeface="Open Sans"/>
            </a:endParaRPr>
          </a:p>
        </p:txBody>
      </p:sp>
      <p:sp>
        <p:nvSpPr>
          <p:cNvPr id="10" name="object 13">
            <a:extLst>
              <a:ext uri="{FF2B5EF4-FFF2-40B4-BE49-F238E27FC236}">
                <a16:creationId xmlns:a16="http://schemas.microsoft.com/office/drawing/2014/main" id="{ED113DF7-78FB-4998-8B68-3888DBF2F843}"/>
              </a:ext>
            </a:extLst>
          </p:cNvPr>
          <p:cNvSpPr/>
          <p:nvPr/>
        </p:nvSpPr>
        <p:spPr>
          <a:xfrm>
            <a:off x="4271563" y="3849770"/>
            <a:ext cx="647602" cy="181883"/>
          </a:xfrm>
          <a:custGeom>
            <a:avLst/>
            <a:gdLst/>
            <a:ahLst/>
            <a:cxnLst/>
            <a:rect l="l" t="t" r="r" b="b"/>
            <a:pathLst>
              <a:path w="672464" h="184150">
                <a:moveTo>
                  <a:pt x="672299" y="0"/>
                </a:moveTo>
                <a:lnTo>
                  <a:pt x="0" y="0"/>
                </a:lnTo>
                <a:lnTo>
                  <a:pt x="0" y="183819"/>
                </a:lnTo>
                <a:lnTo>
                  <a:pt x="672299" y="183819"/>
                </a:lnTo>
                <a:lnTo>
                  <a:pt x="672299" y="0"/>
                </a:lnTo>
                <a:close/>
              </a:path>
            </a:pathLst>
          </a:custGeom>
          <a:solidFill>
            <a:srgbClr val="66CABB"/>
          </a:solidFill>
        </p:spPr>
        <p:txBody>
          <a:bodyPr wrap="square" lIns="0" tIns="0" rIns="0" bIns="0" rtlCol="0"/>
          <a:lstStyle/>
          <a:p>
            <a:pPr defTabSz="685783">
              <a:defRPr/>
            </a:pPr>
            <a:endParaRPr sz="1500" dirty="0">
              <a:solidFill>
                <a:prstClr val="black"/>
              </a:solidFill>
              <a:latin typeface="Open Sans"/>
            </a:endParaRPr>
          </a:p>
        </p:txBody>
      </p:sp>
      <p:sp>
        <p:nvSpPr>
          <p:cNvPr id="11" name="object 14">
            <a:extLst>
              <a:ext uri="{FF2B5EF4-FFF2-40B4-BE49-F238E27FC236}">
                <a16:creationId xmlns:a16="http://schemas.microsoft.com/office/drawing/2014/main" id="{224E37EE-A4D1-4577-B39D-FB15A3168B4E}"/>
              </a:ext>
            </a:extLst>
          </p:cNvPr>
          <p:cNvSpPr/>
          <p:nvPr/>
        </p:nvSpPr>
        <p:spPr>
          <a:xfrm>
            <a:off x="4271563" y="3158313"/>
            <a:ext cx="647602" cy="692408"/>
          </a:xfrm>
          <a:custGeom>
            <a:avLst/>
            <a:gdLst/>
            <a:ahLst/>
            <a:cxnLst/>
            <a:rect l="l" t="t" r="r" b="b"/>
            <a:pathLst>
              <a:path w="672464" h="701039">
                <a:moveTo>
                  <a:pt x="136563" y="0"/>
                </a:moveTo>
                <a:lnTo>
                  <a:pt x="97268" y="34405"/>
                </a:lnTo>
                <a:lnTo>
                  <a:pt x="63808" y="74419"/>
                </a:lnTo>
                <a:lnTo>
                  <a:pt x="36768" y="119268"/>
                </a:lnTo>
                <a:lnTo>
                  <a:pt x="16730" y="168179"/>
                </a:lnTo>
                <a:lnTo>
                  <a:pt x="4279" y="220379"/>
                </a:lnTo>
                <a:lnTo>
                  <a:pt x="0" y="275094"/>
                </a:lnTo>
                <a:lnTo>
                  <a:pt x="0" y="700671"/>
                </a:lnTo>
                <a:lnTo>
                  <a:pt x="672299" y="700671"/>
                </a:lnTo>
                <a:lnTo>
                  <a:pt x="672299" y="271614"/>
                </a:lnTo>
                <a:lnTo>
                  <a:pt x="668019" y="217157"/>
                </a:lnTo>
                <a:lnTo>
                  <a:pt x="655569" y="165602"/>
                </a:lnTo>
                <a:lnTo>
                  <a:pt x="635531" y="117528"/>
                </a:lnTo>
                <a:lnTo>
                  <a:pt x="608491" y="73517"/>
                </a:lnTo>
                <a:lnTo>
                  <a:pt x="336156" y="48755"/>
                </a:lnTo>
                <a:lnTo>
                  <a:pt x="283792" y="45544"/>
                </a:lnTo>
                <a:lnTo>
                  <a:pt x="232416" y="36131"/>
                </a:lnTo>
                <a:lnTo>
                  <a:pt x="183012" y="20841"/>
                </a:lnTo>
                <a:lnTo>
                  <a:pt x="136563" y="0"/>
                </a:lnTo>
                <a:close/>
              </a:path>
              <a:path w="672464" h="701039">
                <a:moveTo>
                  <a:pt x="535736" y="0"/>
                </a:moveTo>
                <a:lnTo>
                  <a:pt x="489287" y="20841"/>
                </a:lnTo>
                <a:lnTo>
                  <a:pt x="439885" y="36131"/>
                </a:lnTo>
                <a:lnTo>
                  <a:pt x="388513" y="45544"/>
                </a:lnTo>
                <a:lnTo>
                  <a:pt x="336156" y="48755"/>
                </a:lnTo>
                <a:lnTo>
                  <a:pt x="587446" y="48755"/>
                </a:lnTo>
                <a:lnTo>
                  <a:pt x="575031" y="34147"/>
                </a:lnTo>
                <a:lnTo>
                  <a:pt x="535736" y="0"/>
                </a:lnTo>
                <a:close/>
              </a:path>
            </a:pathLst>
          </a:custGeom>
          <a:solidFill>
            <a:srgbClr val="00A78E"/>
          </a:solidFill>
        </p:spPr>
        <p:txBody>
          <a:bodyPr wrap="square" lIns="0" tIns="0" rIns="0" bIns="0" rtlCol="0"/>
          <a:lstStyle/>
          <a:p>
            <a:pPr defTabSz="685783">
              <a:defRPr/>
            </a:pPr>
            <a:endParaRPr sz="1500" dirty="0">
              <a:solidFill>
                <a:prstClr val="black"/>
              </a:solidFill>
              <a:latin typeface="Open Sans"/>
            </a:endParaRPr>
          </a:p>
        </p:txBody>
      </p:sp>
      <p:sp>
        <p:nvSpPr>
          <p:cNvPr id="12" name="object 15">
            <a:extLst>
              <a:ext uri="{FF2B5EF4-FFF2-40B4-BE49-F238E27FC236}">
                <a16:creationId xmlns:a16="http://schemas.microsoft.com/office/drawing/2014/main" id="{6CA6D481-EBD4-4F61-B544-F626EDE36358}"/>
              </a:ext>
            </a:extLst>
          </p:cNvPr>
          <p:cNvSpPr/>
          <p:nvPr/>
        </p:nvSpPr>
        <p:spPr>
          <a:xfrm>
            <a:off x="4284869" y="2604729"/>
            <a:ext cx="637206" cy="662303"/>
          </a:xfrm>
          <a:custGeom>
            <a:avLst/>
            <a:gdLst/>
            <a:ahLst/>
            <a:cxnLst/>
            <a:rect l="l" t="t" r="r" b="b"/>
            <a:pathLst>
              <a:path w="661670" h="670560">
                <a:moveTo>
                  <a:pt x="330619" y="0"/>
                </a:moveTo>
                <a:lnTo>
                  <a:pt x="281761" y="3634"/>
                </a:lnTo>
                <a:lnTo>
                  <a:pt x="235130" y="14192"/>
                </a:lnTo>
                <a:lnTo>
                  <a:pt x="191236" y="31154"/>
                </a:lnTo>
                <a:lnTo>
                  <a:pt x="150591" y="54002"/>
                </a:lnTo>
                <a:lnTo>
                  <a:pt x="113706" y="82218"/>
                </a:lnTo>
                <a:lnTo>
                  <a:pt x="81093" y="115283"/>
                </a:lnTo>
                <a:lnTo>
                  <a:pt x="53263" y="152678"/>
                </a:lnTo>
                <a:lnTo>
                  <a:pt x="30727" y="193885"/>
                </a:lnTo>
                <a:lnTo>
                  <a:pt x="13997" y="238385"/>
                </a:lnTo>
                <a:lnTo>
                  <a:pt x="3584" y="285660"/>
                </a:lnTo>
                <a:lnTo>
                  <a:pt x="0" y="335191"/>
                </a:lnTo>
                <a:lnTo>
                  <a:pt x="3584" y="384721"/>
                </a:lnTo>
                <a:lnTo>
                  <a:pt x="13997" y="431996"/>
                </a:lnTo>
                <a:lnTo>
                  <a:pt x="30727" y="476496"/>
                </a:lnTo>
                <a:lnTo>
                  <a:pt x="53263" y="517703"/>
                </a:lnTo>
                <a:lnTo>
                  <a:pt x="81093" y="555098"/>
                </a:lnTo>
                <a:lnTo>
                  <a:pt x="113706" y="588163"/>
                </a:lnTo>
                <a:lnTo>
                  <a:pt x="150591" y="616379"/>
                </a:lnTo>
                <a:lnTo>
                  <a:pt x="191236" y="639227"/>
                </a:lnTo>
                <a:lnTo>
                  <a:pt x="235130" y="656190"/>
                </a:lnTo>
                <a:lnTo>
                  <a:pt x="281761" y="666747"/>
                </a:lnTo>
                <a:lnTo>
                  <a:pt x="330619" y="670382"/>
                </a:lnTo>
                <a:lnTo>
                  <a:pt x="379473" y="666747"/>
                </a:lnTo>
                <a:lnTo>
                  <a:pt x="426102" y="656190"/>
                </a:lnTo>
                <a:lnTo>
                  <a:pt x="469993" y="639227"/>
                </a:lnTo>
                <a:lnTo>
                  <a:pt x="510637" y="616379"/>
                </a:lnTo>
                <a:lnTo>
                  <a:pt x="547520" y="588163"/>
                </a:lnTo>
                <a:lnTo>
                  <a:pt x="580132" y="555098"/>
                </a:lnTo>
                <a:lnTo>
                  <a:pt x="607962" y="517703"/>
                </a:lnTo>
                <a:lnTo>
                  <a:pt x="630497" y="476496"/>
                </a:lnTo>
                <a:lnTo>
                  <a:pt x="647227" y="431996"/>
                </a:lnTo>
                <a:lnTo>
                  <a:pt x="657640" y="384721"/>
                </a:lnTo>
                <a:lnTo>
                  <a:pt x="661225" y="335191"/>
                </a:lnTo>
                <a:lnTo>
                  <a:pt x="657640" y="285660"/>
                </a:lnTo>
                <a:lnTo>
                  <a:pt x="647227" y="238385"/>
                </a:lnTo>
                <a:lnTo>
                  <a:pt x="630497" y="193885"/>
                </a:lnTo>
                <a:lnTo>
                  <a:pt x="607962" y="152678"/>
                </a:lnTo>
                <a:lnTo>
                  <a:pt x="580132" y="115283"/>
                </a:lnTo>
                <a:lnTo>
                  <a:pt x="547520" y="82218"/>
                </a:lnTo>
                <a:lnTo>
                  <a:pt x="510637" y="54002"/>
                </a:lnTo>
                <a:lnTo>
                  <a:pt x="469993" y="31154"/>
                </a:lnTo>
                <a:lnTo>
                  <a:pt x="426102" y="14192"/>
                </a:lnTo>
                <a:lnTo>
                  <a:pt x="379473" y="3634"/>
                </a:lnTo>
                <a:lnTo>
                  <a:pt x="330619" y="0"/>
                </a:lnTo>
                <a:close/>
              </a:path>
            </a:pathLst>
          </a:custGeom>
          <a:solidFill>
            <a:srgbClr val="00859B"/>
          </a:solidFill>
        </p:spPr>
        <p:txBody>
          <a:bodyPr wrap="square" lIns="0" tIns="0" rIns="0" bIns="0" rtlCol="0"/>
          <a:lstStyle/>
          <a:p>
            <a:pPr defTabSz="685783">
              <a:defRPr/>
            </a:pPr>
            <a:endParaRPr sz="1500" dirty="0">
              <a:solidFill>
                <a:prstClr val="black"/>
              </a:solidFill>
              <a:latin typeface="Open Sans"/>
            </a:endParaRPr>
          </a:p>
        </p:txBody>
      </p:sp>
      <p:sp>
        <p:nvSpPr>
          <p:cNvPr id="13" name="object 16">
            <a:extLst>
              <a:ext uri="{FF2B5EF4-FFF2-40B4-BE49-F238E27FC236}">
                <a16:creationId xmlns:a16="http://schemas.microsoft.com/office/drawing/2014/main" id="{07C92703-E99D-40D6-B489-30705A010679}"/>
              </a:ext>
            </a:extLst>
          </p:cNvPr>
          <p:cNvSpPr/>
          <p:nvPr/>
        </p:nvSpPr>
        <p:spPr>
          <a:xfrm>
            <a:off x="1945252" y="3377961"/>
            <a:ext cx="647602" cy="1589277"/>
          </a:xfrm>
          <a:custGeom>
            <a:avLst/>
            <a:gdLst/>
            <a:ahLst/>
            <a:cxnLst/>
            <a:rect l="l" t="t" r="r" b="b"/>
            <a:pathLst>
              <a:path w="672464" h="1609089">
                <a:moveTo>
                  <a:pt x="504228" y="884504"/>
                </a:moveTo>
                <a:lnTo>
                  <a:pt x="168071" y="884504"/>
                </a:lnTo>
                <a:lnTo>
                  <a:pt x="168071" y="1441665"/>
                </a:lnTo>
                <a:lnTo>
                  <a:pt x="174199" y="1486692"/>
                </a:lnTo>
                <a:lnTo>
                  <a:pt x="191416" y="1526785"/>
                </a:lnTo>
                <a:lnTo>
                  <a:pt x="217971" y="1560495"/>
                </a:lnTo>
                <a:lnTo>
                  <a:pt x="252113" y="1586369"/>
                </a:lnTo>
                <a:lnTo>
                  <a:pt x="292092" y="1602958"/>
                </a:lnTo>
                <a:lnTo>
                  <a:pt x="336156" y="1608810"/>
                </a:lnTo>
                <a:lnTo>
                  <a:pt x="380214" y="1602958"/>
                </a:lnTo>
                <a:lnTo>
                  <a:pt x="420189" y="1586369"/>
                </a:lnTo>
                <a:lnTo>
                  <a:pt x="454329" y="1560495"/>
                </a:lnTo>
                <a:lnTo>
                  <a:pt x="480883" y="1526785"/>
                </a:lnTo>
                <a:lnTo>
                  <a:pt x="498100" y="1486692"/>
                </a:lnTo>
                <a:lnTo>
                  <a:pt x="504228" y="1441665"/>
                </a:lnTo>
                <a:lnTo>
                  <a:pt x="504228" y="884504"/>
                </a:lnTo>
                <a:close/>
              </a:path>
              <a:path w="672464" h="1609089">
                <a:moveTo>
                  <a:pt x="136563" y="0"/>
                </a:moveTo>
                <a:lnTo>
                  <a:pt x="97268" y="34401"/>
                </a:lnTo>
                <a:lnTo>
                  <a:pt x="63808" y="74414"/>
                </a:lnTo>
                <a:lnTo>
                  <a:pt x="36768" y="119264"/>
                </a:lnTo>
                <a:lnTo>
                  <a:pt x="16730" y="168177"/>
                </a:lnTo>
                <a:lnTo>
                  <a:pt x="4279" y="220378"/>
                </a:lnTo>
                <a:lnTo>
                  <a:pt x="0" y="275094"/>
                </a:lnTo>
                <a:lnTo>
                  <a:pt x="0" y="884504"/>
                </a:lnTo>
                <a:lnTo>
                  <a:pt x="672299" y="884504"/>
                </a:lnTo>
                <a:lnTo>
                  <a:pt x="672299" y="271614"/>
                </a:lnTo>
                <a:lnTo>
                  <a:pt x="668019" y="217156"/>
                </a:lnTo>
                <a:lnTo>
                  <a:pt x="655569" y="165599"/>
                </a:lnTo>
                <a:lnTo>
                  <a:pt x="635531" y="117524"/>
                </a:lnTo>
                <a:lnTo>
                  <a:pt x="608491" y="73511"/>
                </a:lnTo>
                <a:lnTo>
                  <a:pt x="336156" y="48742"/>
                </a:lnTo>
                <a:lnTo>
                  <a:pt x="283792" y="45532"/>
                </a:lnTo>
                <a:lnTo>
                  <a:pt x="232416" y="36120"/>
                </a:lnTo>
                <a:lnTo>
                  <a:pt x="183012" y="20833"/>
                </a:lnTo>
                <a:lnTo>
                  <a:pt x="136563" y="0"/>
                </a:lnTo>
                <a:close/>
              </a:path>
              <a:path w="672464" h="1609089">
                <a:moveTo>
                  <a:pt x="535736" y="0"/>
                </a:moveTo>
                <a:lnTo>
                  <a:pt x="489287" y="20833"/>
                </a:lnTo>
                <a:lnTo>
                  <a:pt x="439885" y="36120"/>
                </a:lnTo>
                <a:lnTo>
                  <a:pt x="388513" y="45532"/>
                </a:lnTo>
                <a:lnTo>
                  <a:pt x="336156" y="48742"/>
                </a:lnTo>
                <a:lnTo>
                  <a:pt x="587439" y="48742"/>
                </a:lnTo>
                <a:lnTo>
                  <a:pt x="575031" y="34143"/>
                </a:lnTo>
                <a:lnTo>
                  <a:pt x="535736" y="0"/>
                </a:lnTo>
                <a:close/>
              </a:path>
            </a:pathLst>
          </a:custGeom>
          <a:solidFill>
            <a:srgbClr val="D20962"/>
          </a:solidFill>
        </p:spPr>
        <p:txBody>
          <a:bodyPr wrap="square" lIns="0" tIns="0" rIns="0" bIns="0" rtlCol="0"/>
          <a:lstStyle/>
          <a:p>
            <a:pPr defTabSz="685783">
              <a:defRPr/>
            </a:pPr>
            <a:endParaRPr sz="1500" dirty="0">
              <a:solidFill>
                <a:prstClr val="black"/>
              </a:solidFill>
              <a:latin typeface="Open Sans"/>
            </a:endParaRPr>
          </a:p>
        </p:txBody>
      </p:sp>
      <p:sp>
        <p:nvSpPr>
          <p:cNvPr id="14" name="object 17">
            <a:extLst>
              <a:ext uri="{FF2B5EF4-FFF2-40B4-BE49-F238E27FC236}">
                <a16:creationId xmlns:a16="http://schemas.microsoft.com/office/drawing/2014/main" id="{80D5B5E9-25BF-4FC7-BD90-01646F8E8AED}"/>
              </a:ext>
            </a:extLst>
          </p:cNvPr>
          <p:cNvSpPr/>
          <p:nvPr/>
        </p:nvSpPr>
        <p:spPr>
          <a:xfrm>
            <a:off x="1747519" y="2659115"/>
            <a:ext cx="811489" cy="771433"/>
          </a:xfrm>
          <a:custGeom>
            <a:avLst/>
            <a:gdLst/>
            <a:ahLst/>
            <a:cxnLst/>
            <a:rect l="l" t="t" r="r" b="b"/>
            <a:pathLst>
              <a:path w="842645" h="781050">
                <a:moveTo>
                  <a:pt x="168516" y="0"/>
                </a:moveTo>
                <a:lnTo>
                  <a:pt x="123123" y="6100"/>
                </a:lnTo>
                <a:lnTo>
                  <a:pt x="82702" y="23240"/>
                </a:lnTo>
                <a:lnTo>
                  <a:pt x="48715" y="49677"/>
                </a:lnTo>
                <a:lnTo>
                  <a:pt x="22627" y="83667"/>
                </a:lnTo>
                <a:lnTo>
                  <a:pt x="5900" y="123467"/>
                </a:lnTo>
                <a:lnTo>
                  <a:pt x="0" y="167335"/>
                </a:lnTo>
                <a:lnTo>
                  <a:pt x="5900" y="212416"/>
                </a:lnTo>
                <a:lnTo>
                  <a:pt x="22627" y="252558"/>
                </a:lnTo>
                <a:lnTo>
                  <a:pt x="48715" y="286308"/>
                </a:lnTo>
                <a:lnTo>
                  <a:pt x="82702" y="312214"/>
                </a:lnTo>
                <a:lnTo>
                  <a:pt x="123123" y="328823"/>
                </a:lnTo>
                <a:lnTo>
                  <a:pt x="168516" y="334683"/>
                </a:lnTo>
                <a:lnTo>
                  <a:pt x="186067" y="334683"/>
                </a:lnTo>
                <a:lnTo>
                  <a:pt x="178883" y="360938"/>
                </a:lnTo>
                <a:lnTo>
                  <a:pt x="173343" y="387846"/>
                </a:lnTo>
                <a:lnTo>
                  <a:pt x="169778" y="416062"/>
                </a:lnTo>
                <a:lnTo>
                  <a:pt x="168516" y="446239"/>
                </a:lnTo>
                <a:lnTo>
                  <a:pt x="172172" y="495681"/>
                </a:lnTo>
                <a:lnTo>
                  <a:pt x="182791" y="542875"/>
                </a:lnTo>
                <a:lnTo>
                  <a:pt x="199852" y="587304"/>
                </a:lnTo>
                <a:lnTo>
                  <a:pt x="222832" y="628448"/>
                </a:lnTo>
                <a:lnTo>
                  <a:pt x="251208" y="665788"/>
                </a:lnTo>
                <a:lnTo>
                  <a:pt x="284459" y="698807"/>
                </a:lnTo>
                <a:lnTo>
                  <a:pt x="322062" y="726986"/>
                </a:lnTo>
                <a:lnTo>
                  <a:pt x="363494" y="749805"/>
                </a:lnTo>
                <a:lnTo>
                  <a:pt x="408235" y="766747"/>
                </a:lnTo>
                <a:lnTo>
                  <a:pt x="455760" y="777292"/>
                </a:lnTo>
                <a:lnTo>
                  <a:pt x="505548" y="780922"/>
                </a:lnTo>
                <a:lnTo>
                  <a:pt x="555337" y="777292"/>
                </a:lnTo>
                <a:lnTo>
                  <a:pt x="602862" y="766747"/>
                </a:lnTo>
                <a:lnTo>
                  <a:pt x="647602" y="749805"/>
                </a:lnTo>
                <a:lnTo>
                  <a:pt x="689035" y="726986"/>
                </a:lnTo>
                <a:lnTo>
                  <a:pt x="726638" y="698807"/>
                </a:lnTo>
                <a:lnTo>
                  <a:pt x="759889" y="665788"/>
                </a:lnTo>
                <a:lnTo>
                  <a:pt x="788265" y="628448"/>
                </a:lnTo>
                <a:lnTo>
                  <a:pt x="811245" y="587304"/>
                </a:lnTo>
                <a:lnTo>
                  <a:pt x="828306" y="542875"/>
                </a:lnTo>
                <a:lnTo>
                  <a:pt x="838925" y="495681"/>
                </a:lnTo>
                <a:lnTo>
                  <a:pt x="842581" y="446239"/>
                </a:lnTo>
                <a:lnTo>
                  <a:pt x="838925" y="396798"/>
                </a:lnTo>
                <a:lnTo>
                  <a:pt x="828306" y="349603"/>
                </a:lnTo>
                <a:lnTo>
                  <a:pt x="811245" y="305175"/>
                </a:lnTo>
                <a:lnTo>
                  <a:pt x="788265" y="264031"/>
                </a:lnTo>
                <a:lnTo>
                  <a:pt x="759889" y="226690"/>
                </a:lnTo>
                <a:lnTo>
                  <a:pt x="726638" y="193671"/>
                </a:lnTo>
                <a:lnTo>
                  <a:pt x="689035" y="165493"/>
                </a:lnTo>
                <a:lnTo>
                  <a:pt x="673401" y="156883"/>
                </a:lnTo>
                <a:lnTo>
                  <a:pt x="337032" y="156883"/>
                </a:lnTo>
                <a:lnTo>
                  <a:pt x="325235" y="107097"/>
                </a:lnTo>
                <a:lnTo>
                  <a:pt x="299958" y="64007"/>
                </a:lnTo>
                <a:lnTo>
                  <a:pt x="263727" y="30120"/>
                </a:lnTo>
                <a:lnTo>
                  <a:pt x="219071" y="7948"/>
                </a:lnTo>
                <a:lnTo>
                  <a:pt x="168516" y="0"/>
                </a:lnTo>
                <a:close/>
              </a:path>
              <a:path w="842645" h="781050">
                <a:moveTo>
                  <a:pt x="505548" y="111556"/>
                </a:moveTo>
                <a:lnTo>
                  <a:pt x="459469" y="114225"/>
                </a:lnTo>
                <a:lnTo>
                  <a:pt x="416023" y="122451"/>
                </a:lnTo>
                <a:lnTo>
                  <a:pt x="375211" y="136561"/>
                </a:lnTo>
                <a:lnTo>
                  <a:pt x="337032" y="156883"/>
                </a:lnTo>
                <a:lnTo>
                  <a:pt x="673401" y="156883"/>
                </a:lnTo>
                <a:lnTo>
                  <a:pt x="647602" y="142674"/>
                </a:lnTo>
                <a:lnTo>
                  <a:pt x="602862" y="125732"/>
                </a:lnTo>
                <a:lnTo>
                  <a:pt x="555337" y="115187"/>
                </a:lnTo>
                <a:lnTo>
                  <a:pt x="505548" y="111556"/>
                </a:lnTo>
                <a:close/>
              </a:path>
            </a:pathLst>
          </a:custGeom>
          <a:solidFill>
            <a:srgbClr val="D20962"/>
          </a:solidFill>
        </p:spPr>
        <p:txBody>
          <a:bodyPr wrap="square" lIns="0" tIns="0" rIns="0" bIns="0" rtlCol="0"/>
          <a:lstStyle/>
          <a:p>
            <a:pPr defTabSz="685783">
              <a:defRPr/>
            </a:pPr>
            <a:endParaRPr sz="1500" dirty="0">
              <a:solidFill>
                <a:prstClr val="black"/>
              </a:solidFill>
              <a:latin typeface="Open Sans"/>
            </a:endParaRPr>
          </a:p>
        </p:txBody>
      </p:sp>
      <p:sp>
        <p:nvSpPr>
          <p:cNvPr id="15" name="object 18">
            <a:extLst>
              <a:ext uri="{FF2B5EF4-FFF2-40B4-BE49-F238E27FC236}">
                <a16:creationId xmlns:a16="http://schemas.microsoft.com/office/drawing/2014/main" id="{DE1A5D28-8173-4635-8CB0-3EAF2C3BDE55}"/>
              </a:ext>
            </a:extLst>
          </p:cNvPr>
          <p:cNvSpPr/>
          <p:nvPr/>
        </p:nvSpPr>
        <p:spPr>
          <a:xfrm>
            <a:off x="2147429" y="4836660"/>
            <a:ext cx="280077" cy="87178"/>
          </a:xfrm>
          <a:custGeom>
            <a:avLst/>
            <a:gdLst/>
            <a:ahLst/>
            <a:cxnLst/>
            <a:rect l="l" t="t" r="r" b="b"/>
            <a:pathLst>
              <a:path w="290829" h="88264">
                <a:moveTo>
                  <a:pt x="290652" y="0"/>
                </a:moveTo>
                <a:lnTo>
                  <a:pt x="0" y="0"/>
                </a:lnTo>
                <a:lnTo>
                  <a:pt x="27139" y="39522"/>
                </a:lnTo>
                <a:lnTo>
                  <a:pt x="52134" y="59742"/>
                </a:lnTo>
                <a:lnTo>
                  <a:pt x="80656" y="74941"/>
                </a:lnTo>
                <a:lnTo>
                  <a:pt x="111966" y="84508"/>
                </a:lnTo>
                <a:lnTo>
                  <a:pt x="145326" y="87833"/>
                </a:lnTo>
                <a:lnTo>
                  <a:pt x="178685" y="84508"/>
                </a:lnTo>
                <a:lnTo>
                  <a:pt x="209994" y="74941"/>
                </a:lnTo>
                <a:lnTo>
                  <a:pt x="238512" y="59742"/>
                </a:lnTo>
                <a:lnTo>
                  <a:pt x="263499" y="39522"/>
                </a:lnTo>
                <a:lnTo>
                  <a:pt x="290652" y="0"/>
                </a:lnTo>
                <a:close/>
              </a:path>
            </a:pathLst>
          </a:custGeom>
          <a:solidFill>
            <a:srgbClr val="E46B95"/>
          </a:solidFill>
        </p:spPr>
        <p:txBody>
          <a:bodyPr wrap="square" lIns="0" tIns="0" rIns="0" bIns="0" rtlCol="0"/>
          <a:lstStyle/>
          <a:p>
            <a:pPr defTabSz="685783">
              <a:defRPr/>
            </a:pPr>
            <a:endParaRPr sz="1500" dirty="0">
              <a:solidFill>
                <a:prstClr val="black"/>
              </a:solidFill>
              <a:latin typeface="Open Sans"/>
            </a:endParaRPr>
          </a:p>
        </p:txBody>
      </p:sp>
      <p:sp>
        <p:nvSpPr>
          <p:cNvPr id="16" name="object 19">
            <a:extLst>
              <a:ext uri="{FF2B5EF4-FFF2-40B4-BE49-F238E27FC236}">
                <a16:creationId xmlns:a16="http://schemas.microsoft.com/office/drawing/2014/main" id="{20893A38-3C39-448F-B3BC-D482BD6243E6}"/>
              </a:ext>
            </a:extLst>
          </p:cNvPr>
          <p:cNvSpPr/>
          <p:nvPr/>
        </p:nvSpPr>
        <p:spPr>
          <a:xfrm>
            <a:off x="2103399" y="4721408"/>
            <a:ext cx="324106" cy="117910"/>
          </a:xfrm>
          <a:custGeom>
            <a:avLst/>
            <a:gdLst/>
            <a:ahLst/>
            <a:cxnLst/>
            <a:rect l="l" t="t" r="r" b="b"/>
            <a:pathLst>
              <a:path w="336550" h="119379">
                <a:moveTo>
                  <a:pt x="336143" y="0"/>
                </a:moveTo>
                <a:lnTo>
                  <a:pt x="0" y="0"/>
                </a:lnTo>
                <a:lnTo>
                  <a:pt x="0" y="40055"/>
                </a:lnTo>
                <a:lnTo>
                  <a:pt x="7709" y="90397"/>
                </a:lnTo>
                <a:lnTo>
                  <a:pt x="22745" y="119367"/>
                </a:lnTo>
                <a:lnTo>
                  <a:pt x="313397" y="119367"/>
                </a:lnTo>
                <a:lnTo>
                  <a:pt x="332657" y="74234"/>
                </a:lnTo>
                <a:lnTo>
                  <a:pt x="336143" y="40055"/>
                </a:lnTo>
                <a:lnTo>
                  <a:pt x="336143" y="0"/>
                </a:lnTo>
                <a:close/>
              </a:path>
            </a:pathLst>
          </a:custGeom>
          <a:solidFill>
            <a:srgbClr val="AA0061"/>
          </a:solidFill>
        </p:spPr>
        <p:txBody>
          <a:bodyPr wrap="square" lIns="0" tIns="0" rIns="0" bIns="0" rtlCol="0"/>
          <a:lstStyle/>
          <a:p>
            <a:pPr defTabSz="685783">
              <a:defRPr/>
            </a:pPr>
            <a:endParaRPr sz="1500" dirty="0">
              <a:solidFill>
                <a:prstClr val="black"/>
              </a:solidFill>
              <a:latin typeface="Open Sans"/>
            </a:endParaRPr>
          </a:p>
        </p:txBody>
      </p:sp>
      <p:sp>
        <p:nvSpPr>
          <p:cNvPr id="17" name="object 20">
            <a:extLst>
              <a:ext uri="{FF2B5EF4-FFF2-40B4-BE49-F238E27FC236}">
                <a16:creationId xmlns:a16="http://schemas.microsoft.com/office/drawing/2014/main" id="{FA55533F-B224-4D4D-9F85-14F51FB80491}"/>
              </a:ext>
            </a:extLst>
          </p:cNvPr>
          <p:cNvSpPr txBox="1"/>
          <p:nvPr/>
        </p:nvSpPr>
        <p:spPr>
          <a:xfrm>
            <a:off x="428197" y="2706472"/>
            <a:ext cx="621948" cy="332783"/>
          </a:xfrm>
          <a:prstGeom prst="rect">
            <a:avLst/>
          </a:prstGeom>
        </p:spPr>
        <p:txBody>
          <a:bodyPr vert="horz" wrap="square" lIns="0" tIns="9525" rIns="0" bIns="0" rtlCol="0">
            <a:spAutoFit/>
          </a:bodyPr>
          <a:lstStyle/>
          <a:p>
            <a:pPr marL="9525" defTabSz="685783">
              <a:spcBef>
                <a:spcPts val="75"/>
              </a:spcBef>
              <a:defRPr/>
            </a:pPr>
            <a:r>
              <a:rPr sz="2100" b="1" spc="11" dirty="0">
                <a:solidFill>
                  <a:srgbClr val="D20962"/>
                </a:solidFill>
                <a:latin typeface="Open Sans Bold" panose="020B0806030504020204" pitchFamily="34" charset="0"/>
                <a:ea typeface="Open Sans Bold" panose="020B0806030504020204" pitchFamily="34" charset="0"/>
                <a:cs typeface="Open Sans Bold" panose="020B0806030504020204" pitchFamily="34" charset="0"/>
              </a:rPr>
              <a:t>88</a:t>
            </a:r>
            <a:r>
              <a:rPr lang="en-US" sz="2100" b="1" spc="11" dirty="0">
                <a:solidFill>
                  <a:srgbClr val="D20962"/>
                </a:solidFill>
                <a:latin typeface="Open Sans Bold" panose="020B0806030504020204" pitchFamily="34" charset="0"/>
                <a:ea typeface="Open Sans Bold" panose="020B0806030504020204" pitchFamily="34" charset="0"/>
                <a:cs typeface="Open Sans Bold" panose="020B0806030504020204" pitchFamily="34" charset="0"/>
              </a:rPr>
              <a:t>%</a:t>
            </a:r>
            <a:endParaRPr sz="2100" dirty="0">
              <a:solidFill>
                <a:prstClr val="black"/>
              </a:solidFill>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18" name="object 21">
            <a:extLst>
              <a:ext uri="{FF2B5EF4-FFF2-40B4-BE49-F238E27FC236}">
                <a16:creationId xmlns:a16="http://schemas.microsoft.com/office/drawing/2014/main" id="{1DE077BF-606A-4F36-9227-E60B0A260E39}"/>
              </a:ext>
            </a:extLst>
          </p:cNvPr>
          <p:cNvSpPr txBox="1"/>
          <p:nvPr/>
        </p:nvSpPr>
        <p:spPr>
          <a:xfrm>
            <a:off x="393163" y="3098455"/>
            <a:ext cx="1157378" cy="258725"/>
          </a:xfrm>
          <a:prstGeom prst="rect">
            <a:avLst/>
          </a:prstGeom>
        </p:spPr>
        <p:txBody>
          <a:bodyPr vert="horz" wrap="square" lIns="0" tIns="12383" rIns="0" bIns="0" rtlCol="0">
            <a:spAutoFit/>
          </a:bodyPr>
          <a:lstStyle/>
          <a:p>
            <a:pPr marL="9525" defTabSz="685783">
              <a:spcBef>
                <a:spcPts val="98"/>
              </a:spcBef>
              <a:defRPr/>
            </a:pPr>
            <a:r>
              <a:rPr sz="1600" dirty="0">
                <a:solidFill>
                  <a:srgbClr val="3F3F3F"/>
                </a:solidFill>
                <a:latin typeface="Open Sans Light" panose="020B0306030504020204" pitchFamily="34" charset="0"/>
                <a:ea typeface="Open Sans Light" panose="020B0306030504020204" pitchFamily="34" charset="0"/>
                <a:cs typeface="Open Sans Light" panose="020B0306030504020204" pitchFamily="34" charset="0"/>
              </a:rPr>
              <a:t>Healthcare</a:t>
            </a:r>
            <a:endParaRPr sz="16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0" name="object 23">
            <a:extLst>
              <a:ext uri="{FF2B5EF4-FFF2-40B4-BE49-F238E27FC236}">
                <a16:creationId xmlns:a16="http://schemas.microsoft.com/office/drawing/2014/main" id="{13176D80-24B4-4B34-ACFA-E01E9CDF8EA0}"/>
              </a:ext>
            </a:extLst>
          </p:cNvPr>
          <p:cNvSpPr txBox="1"/>
          <p:nvPr/>
        </p:nvSpPr>
        <p:spPr>
          <a:xfrm>
            <a:off x="408591" y="3942429"/>
            <a:ext cx="1184134" cy="504946"/>
          </a:xfrm>
          <a:prstGeom prst="rect">
            <a:avLst/>
          </a:prstGeom>
        </p:spPr>
        <p:txBody>
          <a:bodyPr vert="horz" wrap="square" lIns="0" tIns="12383" rIns="0" bIns="0" rtlCol="0">
            <a:spAutoFit/>
          </a:bodyPr>
          <a:lstStyle/>
          <a:p>
            <a:pPr marL="9525" defTabSz="685783">
              <a:spcBef>
                <a:spcPts val="98"/>
              </a:spcBef>
              <a:defRPr/>
            </a:pPr>
            <a:r>
              <a:rPr lang="en-US" sz="1600" spc="8" dirty="0">
                <a:solidFill>
                  <a:srgbClr val="3F3F3F"/>
                </a:solidFill>
                <a:latin typeface="Open Sans Light" panose="020B0306030504020204" pitchFamily="34" charset="0"/>
                <a:ea typeface="Open Sans Light" panose="020B0306030504020204" pitchFamily="34" charset="0"/>
                <a:cs typeface="Open Sans Light" panose="020B0306030504020204" pitchFamily="34" charset="0"/>
              </a:rPr>
              <a:t>Healthy </a:t>
            </a:r>
            <a:br>
              <a:rPr lang="en-US" sz="1600" spc="8" dirty="0">
                <a:solidFill>
                  <a:srgbClr val="3F3F3F"/>
                </a:solidFill>
                <a:latin typeface="Open Sans Light" panose="020B0306030504020204" pitchFamily="34" charset="0"/>
                <a:ea typeface="Open Sans Light" panose="020B0306030504020204" pitchFamily="34" charset="0"/>
                <a:cs typeface="Open Sans Light" panose="020B0306030504020204" pitchFamily="34" charset="0"/>
              </a:rPr>
            </a:br>
            <a:r>
              <a:rPr sz="1600" spc="8" dirty="0">
                <a:solidFill>
                  <a:srgbClr val="3F3F3F"/>
                </a:solidFill>
                <a:latin typeface="Open Sans Light" panose="020B0306030504020204" pitchFamily="34" charset="0"/>
                <a:ea typeface="Open Sans Light" panose="020B0306030504020204" pitchFamily="34" charset="0"/>
                <a:cs typeface="Open Sans Light" panose="020B0306030504020204" pitchFamily="34" charset="0"/>
              </a:rPr>
              <a:t>behaviors</a:t>
            </a:r>
            <a:endParaRPr sz="16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1" name="object 24">
            <a:extLst>
              <a:ext uri="{FF2B5EF4-FFF2-40B4-BE49-F238E27FC236}">
                <a16:creationId xmlns:a16="http://schemas.microsoft.com/office/drawing/2014/main" id="{A9F919F5-5374-4D4F-B66A-0BABF97ED0B8}"/>
              </a:ext>
            </a:extLst>
          </p:cNvPr>
          <p:cNvSpPr txBox="1"/>
          <p:nvPr/>
        </p:nvSpPr>
        <p:spPr>
          <a:xfrm>
            <a:off x="393163" y="4832949"/>
            <a:ext cx="656982" cy="258725"/>
          </a:xfrm>
          <a:prstGeom prst="rect">
            <a:avLst/>
          </a:prstGeom>
        </p:spPr>
        <p:txBody>
          <a:bodyPr vert="horz" wrap="square" lIns="0" tIns="12383" rIns="0" bIns="0" rtlCol="0">
            <a:spAutoFit/>
          </a:bodyPr>
          <a:lstStyle/>
          <a:p>
            <a:pPr marL="9525" defTabSz="685783">
              <a:spcBef>
                <a:spcPts val="98"/>
              </a:spcBef>
              <a:defRPr/>
            </a:pPr>
            <a:r>
              <a:rPr sz="1600" spc="8" dirty="0">
                <a:solidFill>
                  <a:srgbClr val="3F3F3F"/>
                </a:solidFill>
                <a:latin typeface="Open Sans Light" panose="020B0306030504020204" pitchFamily="34" charset="0"/>
                <a:ea typeface="Open Sans Light" panose="020B0306030504020204" pitchFamily="34" charset="0"/>
                <a:cs typeface="Open Sans Light" panose="020B0306030504020204" pitchFamily="34" charset="0"/>
              </a:rPr>
              <a:t>Other</a:t>
            </a:r>
            <a:endParaRPr sz="16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2" name="object 25">
            <a:extLst>
              <a:ext uri="{FF2B5EF4-FFF2-40B4-BE49-F238E27FC236}">
                <a16:creationId xmlns:a16="http://schemas.microsoft.com/office/drawing/2014/main" id="{75DC6ADF-2B41-4CEC-B1DA-200220377C82}"/>
              </a:ext>
            </a:extLst>
          </p:cNvPr>
          <p:cNvSpPr txBox="1"/>
          <p:nvPr/>
        </p:nvSpPr>
        <p:spPr>
          <a:xfrm>
            <a:off x="5272644" y="2706471"/>
            <a:ext cx="752735" cy="504946"/>
          </a:xfrm>
          <a:prstGeom prst="rect">
            <a:avLst/>
          </a:prstGeom>
        </p:spPr>
        <p:txBody>
          <a:bodyPr vert="horz" wrap="square" lIns="0" tIns="12383" rIns="0" bIns="0" rtlCol="0">
            <a:spAutoFit/>
          </a:bodyPr>
          <a:lstStyle/>
          <a:p>
            <a:pPr marL="9525" defTabSz="685783">
              <a:spcBef>
                <a:spcPts val="98"/>
              </a:spcBef>
              <a:defRPr/>
            </a:pPr>
            <a:r>
              <a:rPr sz="1600" spc="4" dirty="0">
                <a:solidFill>
                  <a:srgbClr val="3F3F3F"/>
                </a:solidFill>
                <a:latin typeface="Open Sans Light" panose="020B0306030504020204" pitchFamily="34" charset="0"/>
                <a:ea typeface="Open Sans Light" panose="020B0306030504020204" pitchFamily="34" charset="0"/>
                <a:cs typeface="Open Sans Light" panose="020B0306030504020204" pitchFamily="34" charset="0"/>
              </a:rPr>
              <a:t>Genetics</a:t>
            </a:r>
            <a:endParaRPr sz="16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3" name="object 26">
            <a:extLst>
              <a:ext uri="{FF2B5EF4-FFF2-40B4-BE49-F238E27FC236}">
                <a16:creationId xmlns:a16="http://schemas.microsoft.com/office/drawing/2014/main" id="{0F7E4DAE-F7F2-481D-A44C-E6D56575A0CF}"/>
              </a:ext>
            </a:extLst>
          </p:cNvPr>
          <p:cNvSpPr txBox="1"/>
          <p:nvPr/>
        </p:nvSpPr>
        <p:spPr>
          <a:xfrm>
            <a:off x="5277216" y="4944558"/>
            <a:ext cx="1078652" cy="258725"/>
          </a:xfrm>
          <a:prstGeom prst="rect">
            <a:avLst/>
          </a:prstGeom>
        </p:spPr>
        <p:txBody>
          <a:bodyPr vert="horz" wrap="square" lIns="0" tIns="12383" rIns="0" bIns="0" rtlCol="0">
            <a:spAutoFit/>
          </a:bodyPr>
          <a:lstStyle/>
          <a:p>
            <a:pPr marL="9525" defTabSz="685783">
              <a:spcBef>
                <a:spcPts val="98"/>
              </a:spcBef>
              <a:defRPr/>
            </a:pPr>
            <a:r>
              <a:rPr sz="1600" dirty="0">
                <a:solidFill>
                  <a:srgbClr val="3F3F3F"/>
                </a:solidFill>
                <a:latin typeface="Open Sans Light" panose="020B0306030504020204" pitchFamily="34" charset="0"/>
                <a:ea typeface="Open Sans Light" panose="020B0306030504020204" pitchFamily="34" charset="0"/>
                <a:cs typeface="Open Sans Light" panose="020B0306030504020204" pitchFamily="34" charset="0"/>
              </a:rPr>
              <a:t>Healthcare</a:t>
            </a:r>
            <a:endParaRPr sz="16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4" name="object 27">
            <a:extLst>
              <a:ext uri="{FF2B5EF4-FFF2-40B4-BE49-F238E27FC236}">
                <a16:creationId xmlns:a16="http://schemas.microsoft.com/office/drawing/2014/main" id="{BB246665-97FD-40B5-A71A-4747044CDFC0}"/>
              </a:ext>
            </a:extLst>
          </p:cNvPr>
          <p:cNvSpPr txBox="1"/>
          <p:nvPr/>
        </p:nvSpPr>
        <p:spPr>
          <a:xfrm>
            <a:off x="5277214" y="4188340"/>
            <a:ext cx="1446792" cy="496611"/>
          </a:xfrm>
          <a:prstGeom prst="rect">
            <a:avLst/>
          </a:prstGeom>
        </p:spPr>
        <p:txBody>
          <a:bodyPr vert="horz" wrap="square" lIns="0" tIns="10478" rIns="0" bIns="0" rtlCol="0">
            <a:spAutoFit/>
          </a:bodyPr>
          <a:lstStyle/>
          <a:p>
            <a:pPr marL="9525" marR="3810" defTabSz="685783">
              <a:lnSpc>
                <a:spcPct val="102000"/>
              </a:lnSpc>
              <a:spcBef>
                <a:spcPts val="83"/>
              </a:spcBef>
              <a:defRPr/>
            </a:pPr>
            <a:r>
              <a:rPr sz="1600" spc="4" dirty="0">
                <a:solidFill>
                  <a:srgbClr val="3F3F3F"/>
                </a:solidFill>
                <a:latin typeface="Open Sans Light" panose="020B0306030504020204" pitchFamily="34" charset="0"/>
                <a:ea typeface="Open Sans Light" panose="020B0306030504020204" pitchFamily="34" charset="0"/>
                <a:cs typeface="Open Sans Light" panose="020B0306030504020204" pitchFamily="34" charset="0"/>
              </a:rPr>
              <a:t>Social </a:t>
            </a:r>
            <a:r>
              <a:rPr sz="1600" spc="8" dirty="0">
                <a:solidFill>
                  <a:srgbClr val="3F3F3F"/>
                </a:solidFill>
                <a:latin typeface="Open Sans Light" panose="020B0306030504020204" pitchFamily="34" charset="0"/>
                <a:ea typeface="Open Sans Light" panose="020B0306030504020204" pitchFamily="34" charset="0"/>
                <a:cs typeface="Open Sans Light" panose="020B0306030504020204" pitchFamily="34" charset="0"/>
              </a:rPr>
              <a:t>and  </a:t>
            </a:r>
            <a:r>
              <a:rPr sz="1600" dirty="0">
                <a:solidFill>
                  <a:srgbClr val="3F3F3F"/>
                </a:solidFill>
                <a:latin typeface="Open Sans Light" panose="020B0306030504020204" pitchFamily="34" charset="0"/>
                <a:ea typeface="Open Sans Light" panose="020B0306030504020204" pitchFamily="34" charset="0"/>
                <a:cs typeface="Open Sans Light" panose="020B0306030504020204" pitchFamily="34" charset="0"/>
              </a:rPr>
              <a:t>e</a:t>
            </a:r>
            <a:r>
              <a:rPr sz="1600" spc="19" dirty="0">
                <a:solidFill>
                  <a:srgbClr val="3F3F3F"/>
                </a:solidFill>
                <a:latin typeface="Open Sans Light" panose="020B0306030504020204" pitchFamily="34" charset="0"/>
                <a:ea typeface="Open Sans Light" panose="020B0306030504020204" pitchFamily="34" charset="0"/>
                <a:cs typeface="Open Sans Light" panose="020B0306030504020204" pitchFamily="34" charset="0"/>
              </a:rPr>
              <a:t>n</a:t>
            </a:r>
            <a:r>
              <a:rPr sz="1600" spc="34" dirty="0">
                <a:solidFill>
                  <a:srgbClr val="3F3F3F"/>
                </a:solidFill>
                <a:latin typeface="Open Sans Light" panose="020B0306030504020204" pitchFamily="34" charset="0"/>
                <a:ea typeface="Open Sans Light" panose="020B0306030504020204" pitchFamily="34" charset="0"/>
                <a:cs typeface="Open Sans Light" panose="020B0306030504020204" pitchFamily="34" charset="0"/>
              </a:rPr>
              <a:t>v</a:t>
            </a:r>
            <a:r>
              <a:rPr sz="1600" spc="11" dirty="0">
                <a:solidFill>
                  <a:srgbClr val="3F3F3F"/>
                </a:solidFill>
                <a:latin typeface="Open Sans Light" panose="020B0306030504020204" pitchFamily="34" charset="0"/>
                <a:ea typeface="Open Sans Light" panose="020B0306030504020204" pitchFamily="34" charset="0"/>
                <a:cs typeface="Open Sans Light" panose="020B0306030504020204" pitchFamily="34" charset="0"/>
              </a:rPr>
              <a:t>i</a:t>
            </a:r>
            <a:r>
              <a:rPr sz="1600" spc="-23" dirty="0">
                <a:solidFill>
                  <a:srgbClr val="3F3F3F"/>
                </a:solidFill>
                <a:latin typeface="Open Sans Light" panose="020B0306030504020204" pitchFamily="34" charset="0"/>
                <a:ea typeface="Open Sans Light" panose="020B0306030504020204" pitchFamily="34" charset="0"/>
                <a:cs typeface="Open Sans Light" panose="020B0306030504020204" pitchFamily="34" charset="0"/>
              </a:rPr>
              <a:t>r</a:t>
            </a:r>
            <a:r>
              <a:rPr sz="1600" spc="26" dirty="0">
                <a:solidFill>
                  <a:srgbClr val="3F3F3F"/>
                </a:solidFill>
                <a:latin typeface="Open Sans Light" panose="020B0306030504020204" pitchFamily="34" charset="0"/>
                <a:ea typeface="Open Sans Light" panose="020B0306030504020204" pitchFamily="34" charset="0"/>
                <a:cs typeface="Open Sans Light" panose="020B0306030504020204" pitchFamily="34" charset="0"/>
              </a:rPr>
              <a:t>o</a:t>
            </a:r>
            <a:r>
              <a:rPr sz="1600" spc="19" dirty="0">
                <a:solidFill>
                  <a:srgbClr val="3F3F3F"/>
                </a:solidFill>
                <a:latin typeface="Open Sans Light" panose="020B0306030504020204" pitchFamily="34" charset="0"/>
                <a:ea typeface="Open Sans Light" panose="020B0306030504020204" pitchFamily="34" charset="0"/>
                <a:cs typeface="Open Sans Light" panose="020B0306030504020204" pitchFamily="34" charset="0"/>
              </a:rPr>
              <a:t>n</a:t>
            </a:r>
            <a:r>
              <a:rPr sz="1600" spc="4" dirty="0">
                <a:solidFill>
                  <a:srgbClr val="3F3F3F"/>
                </a:solidFill>
                <a:latin typeface="Open Sans Light" panose="020B0306030504020204" pitchFamily="34" charset="0"/>
                <a:ea typeface="Open Sans Light" panose="020B0306030504020204" pitchFamily="34" charset="0"/>
                <a:cs typeface="Open Sans Light" panose="020B0306030504020204" pitchFamily="34" charset="0"/>
              </a:rPr>
              <a:t>m</a:t>
            </a:r>
            <a:r>
              <a:rPr sz="1600" dirty="0">
                <a:solidFill>
                  <a:srgbClr val="3F3F3F"/>
                </a:solidFill>
                <a:latin typeface="Open Sans Light" panose="020B0306030504020204" pitchFamily="34" charset="0"/>
                <a:ea typeface="Open Sans Light" panose="020B0306030504020204" pitchFamily="34" charset="0"/>
                <a:cs typeface="Open Sans Light" panose="020B0306030504020204" pitchFamily="34" charset="0"/>
              </a:rPr>
              <a:t>e</a:t>
            </a:r>
            <a:r>
              <a:rPr sz="1600" spc="19" dirty="0">
                <a:solidFill>
                  <a:srgbClr val="3F3F3F"/>
                </a:solidFill>
                <a:latin typeface="Open Sans Light" panose="020B0306030504020204" pitchFamily="34" charset="0"/>
                <a:ea typeface="Open Sans Light" panose="020B0306030504020204" pitchFamily="34" charset="0"/>
                <a:cs typeface="Open Sans Light" panose="020B0306030504020204" pitchFamily="34" charset="0"/>
              </a:rPr>
              <a:t>n</a:t>
            </a:r>
            <a:r>
              <a:rPr sz="1600" spc="8" dirty="0">
                <a:solidFill>
                  <a:srgbClr val="3F3F3F"/>
                </a:solidFill>
                <a:latin typeface="Open Sans Light" panose="020B0306030504020204" pitchFamily="34" charset="0"/>
                <a:ea typeface="Open Sans Light" panose="020B0306030504020204" pitchFamily="34" charset="0"/>
                <a:cs typeface="Open Sans Light" panose="020B0306030504020204" pitchFamily="34" charset="0"/>
              </a:rPr>
              <a:t>t</a:t>
            </a:r>
            <a:r>
              <a:rPr sz="1600" dirty="0">
                <a:solidFill>
                  <a:srgbClr val="3F3F3F"/>
                </a:solidFill>
                <a:latin typeface="Open Sans Light" panose="020B0306030504020204" pitchFamily="34" charset="0"/>
                <a:ea typeface="Open Sans Light" panose="020B0306030504020204" pitchFamily="34" charset="0"/>
                <a:cs typeface="Open Sans Light" panose="020B0306030504020204" pitchFamily="34" charset="0"/>
              </a:rPr>
              <a:t>al</a:t>
            </a:r>
            <a:endParaRPr sz="16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5" name="object 28">
            <a:extLst>
              <a:ext uri="{FF2B5EF4-FFF2-40B4-BE49-F238E27FC236}">
                <a16:creationId xmlns:a16="http://schemas.microsoft.com/office/drawing/2014/main" id="{0873424B-0D00-40FE-9FE1-82E0B584D33B}"/>
              </a:ext>
            </a:extLst>
          </p:cNvPr>
          <p:cNvSpPr txBox="1"/>
          <p:nvPr/>
        </p:nvSpPr>
        <p:spPr>
          <a:xfrm>
            <a:off x="5168505" y="3369700"/>
            <a:ext cx="1008400" cy="504946"/>
          </a:xfrm>
          <a:prstGeom prst="rect">
            <a:avLst/>
          </a:prstGeom>
        </p:spPr>
        <p:txBody>
          <a:bodyPr vert="horz" wrap="square" lIns="0" tIns="12383" rIns="0" bIns="0" rtlCol="0">
            <a:spAutoFit/>
          </a:bodyPr>
          <a:lstStyle/>
          <a:p>
            <a:pPr marL="9525" defTabSz="685783">
              <a:spcBef>
                <a:spcPts val="98"/>
              </a:spcBef>
              <a:defRPr/>
            </a:pPr>
            <a:r>
              <a:rPr sz="1600" spc="11" dirty="0">
                <a:solidFill>
                  <a:srgbClr val="3F3F3F"/>
                </a:solidFill>
                <a:latin typeface="Open Sans Light" panose="020B0306030504020204" pitchFamily="34" charset="0"/>
                <a:ea typeface="Open Sans Light" panose="020B0306030504020204" pitchFamily="34" charset="0"/>
                <a:cs typeface="Open Sans Light" panose="020B0306030504020204" pitchFamily="34" charset="0"/>
              </a:rPr>
              <a:t>Individual</a:t>
            </a:r>
            <a:r>
              <a:rPr sz="1600" spc="-38" dirty="0">
                <a:solidFill>
                  <a:srgbClr val="3F3F3F"/>
                </a:solidFill>
                <a:latin typeface="Open Sans Light" panose="020B0306030504020204" pitchFamily="34" charset="0"/>
                <a:ea typeface="Open Sans Light" panose="020B0306030504020204" pitchFamily="34" charset="0"/>
                <a:cs typeface="Open Sans Light" panose="020B0306030504020204" pitchFamily="34" charset="0"/>
              </a:rPr>
              <a:t> </a:t>
            </a:r>
            <a:r>
              <a:rPr sz="1600" spc="11" dirty="0">
                <a:solidFill>
                  <a:srgbClr val="3F3F3F"/>
                </a:solidFill>
                <a:latin typeface="Open Sans Light" panose="020B0306030504020204" pitchFamily="34" charset="0"/>
                <a:ea typeface="Open Sans Light" panose="020B0306030504020204" pitchFamily="34" charset="0"/>
                <a:cs typeface="Open Sans Light" panose="020B0306030504020204" pitchFamily="34" charset="0"/>
              </a:rPr>
              <a:t>behavior</a:t>
            </a:r>
            <a:endParaRPr sz="16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7" name="object 32">
            <a:extLst>
              <a:ext uri="{FF2B5EF4-FFF2-40B4-BE49-F238E27FC236}">
                <a16:creationId xmlns:a16="http://schemas.microsoft.com/office/drawing/2014/main" id="{8F3069ED-9181-4BDC-BDC3-55FF10FE2658}"/>
              </a:ext>
            </a:extLst>
          </p:cNvPr>
          <p:cNvSpPr txBox="1"/>
          <p:nvPr/>
        </p:nvSpPr>
        <p:spPr>
          <a:xfrm>
            <a:off x="428198" y="3346698"/>
            <a:ext cx="2537647" cy="471283"/>
          </a:xfrm>
          <a:prstGeom prst="rect">
            <a:avLst/>
          </a:prstGeom>
        </p:spPr>
        <p:txBody>
          <a:bodyPr vert="horz" wrap="square" lIns="0" tIns="9525" rIns="0" bIns="0" rtlCol="0">
            <a:spAutoFit/>
          </a:bodyPr>
          <a:lstStyle/>
          <a:p>
            <a:pPr marL="9525" defTabSz="685783">
              <a:spcBef>
                <a:spcPts val="75"/>
              </a:spcBef>
              <a:defRPr/>
            </a:pPr>
            <a:r>
              <a:rPr sz="3000" b="1" spc="73" baseline="-20833" dirty="0">
                <a:solidFill>
                  <a:srgbClr val="AA0061"/>
                </a:solidFill>
                <a:latin typeface="Open Sans Bold" panose="020B0806030504020204" pitchFamily="34" charset="0"/>
                <a:ea typeface="Open Sans Bold" panose="020B0806030504020204" pitchFamily="34" charset="0"/>
                <a:cs typeface="Open Sans Bold" panose="020B0806030504020204" pitchFamily="34" charset="0"/>
              </a:rPr>
              <a:t>4</a:t>
            </a:r>
            <a:r>
              <a:rPr lang="en-US" sz="3000" b="1" spc="73" baseline="-20833" dirty="0">
                <a:solidFill>
                  <a:srgbClr val="AA0061"/>
                </a:solidFill>
                <a:latin typeface="Open Sans Bold" panose="020B0806030504020204" pitchFamily="34" charset="0"/>
                <a:ea typeface="Open Sans Bold" panose="020B0806030504020204" pitchFamily="34" charset="0"/>
                <a:cs typeface="Open Sans Bold" panose="020B0806030504020204" pitchFamily="34" charset="0"/>
              </a:rPr>
              <a:t>%</a:t>
            </a:r>
            <a:endParaRPr sz="3000" dirty="0">
              <a:solidFill>
                <a:prstClr val="black"/>
              </a:solidFill>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28" name="object 33">
            <a:extLst>
              <a:ext uri="{FF2B5EF4-FFF2-40B4-BE49-F238E27FC236}">
                <a16:creationId xmlns:a16="http://schemas.microsoft.com/office/drawing/2014/main" id="{DA381B4A-848D-4CF9-9408-72A45DA03406}"/>
              </a:ext>
            </a:extLst>
          </p:cNvPr>
          <p:cNvSpPr txBox="1"/>
          <p:nvPr/>
        </p:nvSpPr>
        <p:spPr>
          <a:xfrm>
            <a:off x="369086" y="4309081"/>
            <a:ext cx="527446" cy="471283"/>
          </a:xfrm>
          <a:prstGeom prst="rect">
            <a:avLst/>
          </a:prstGeom>
        </p:spPr>
        <p:txBody>
          <a:bodyPr vert="horz" wrap="square" lIns="0" tIns="9525" rIns="0" bIns="0" rtlCol="0">
            <a:spAutoFit/>
          </a:bodyPr>
          <a:lstStyle/>
          <a:p>
            <a:pPr marL="9525" defTabSz="685783">
              <a:spcBef>
                <a:spcPts val="75"/>
              </a:spcBef>
              <a:defRPr/>
            </a:pPr>
            <a:r>
              <a:rPr sz="3000" b="1" spc="56" baseline="-20833" dirty="0">
                <a:solidFill>
                  <a:srgbClr val="E46B95"/>
                </a:solidFill>
                <a:latin typeface="Open Sans Bold" panose="020B0806030504020204" pitchFamily="34" charset="0"/>
                <a:ea typeface="Open Sans Bold" panose="020B0806030504020204" pitchFamily="34" charset="0"/>
                <a:cs typeface="Open Sans Bold" panose="020B0806030504020204" pitchFamily="34" charset="0"/>
              </a:rPr>
              <a:t>8</a:t>
            </a:r>
            <a:r>
              <a:rPr lang="en-US" sz="3000" b="1" spc="56" baseline="-20833" dirty="0">
                <a:solidFill>
                  <a:srgbClr val="E46B95"/>
                </a:solidFill>
                <a:latin typeface="Open Sans Bold" panose="020B0806030504020204" pitchFamily="34" charset="0"/>
                <a:ea typeface="Open Sans Bold" panose="020B0806030504020204" pitchFamily="34" charset="0"/>
                <a:cs typeface="Open Sans Bold" panose="020B0806030504020204" pitchFamily="34" charset="0"/>
              </a:rPr>
              <a:t>%</a:t>
            </a:r>
            <a:endParaRPr sz="1050" dirty="0">
              <a:solidFill>
                <a:prstClr val="black"/>
              </a:solidFill>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29" name="object 34">
            <a:extLst>
              <a:ext uri="{FF2B5EF4-FFF2-40B4-BE49-F238E27FC236}">
                <a16:creationId xmlns:a16="http://schemas.microsoft.com/office/drawing/2014/main" id="{D7B9320E-A1F8-4BA4-A2F4-B69B77ED22D1}"/>
              </a:ext>
            </a:extLst>
          </p:cNvPr>
          <p:cNvSpPr txBox="1"/>
          <p:nvPr/>
        </p:nvSpPr>
        <p:spPr>
          <a:xfrm>
            <a:off x="5281511" y="2402263"/>
            <a:ext cx="727223" cy="332783"/>
          </a:xfrm>
          <a:prstGeom prst="rect">
            <a:avLst/>
          </a:prstGeom>
        </p:spPr>
        <p:txBody>
          <a:bodyPr vert="horz" wrap="square" lIns="0" tIns="9525" rIns="0" bIns="0" rtlCol="0">
            <a:spAutoFit/>
          </a:bodyPr>
          <a:lstStyle/>
          <a:p>
            <a:pPr marL="9525" defTabSz="685783">
              <a:spcBef>
                <a:spcPts val="75"/>
              </a:spcBef>
              <a:defRPr/>
            </a:pPr>
            <a:r>
              <a:rPr sz="2100" b="1" spc="-15" dirty="0">
                <a:solidFill>
                  <a:srgbClr val="00859B"/>
                </a:solidFill>
                <a:latin typeface="Open Sans Bold" panose="020B0806030504020204" pitchFamily="34" charset="0"/>
                <a:ea typeface="Open Sans Bold" panose="020B0806030504020204" pitchFamily="34" charset="0"/>
                <a:cs typeface="Open Sans Bold" panose="020B0806030504020204" pitchFamily="34" charset="0"/>
              </a:rPr>
              <a:t>3</a:t>
            </a:r>
            <a:r>
              <a:rPr sz="2100" b="1" spc="94" dirty="0">
                <a:solidFill>
                  <a:srgbClr val="00859B"/>
                </a:solidFill>
                <a:latin typeface="Open Sans Bold" panose="020B0806030504020204" pitchFamily="34" charset="0"/>
                <a:ea typeface="Open Sans Bold" panose="020B0806030504020204" pitchFamily="34" charset="0"/>
                <a:cs typeface="Open Sans Bold" panose="020B0806030504020204" pitchFamily="34" charset="0"/>
              </a:rPr>
              <a:t>0</a:t>
            </a:r>
            <a:r>
              <a:rPr lang="en-US" sz="2100" b="1" spc="94" dirty="0">
                <a:solidFill>
                  <a:srgbClr val="00859B"/>
                </a:solidFill>
                <a:latin typeface="Open Sans Bold" panose="020B0806030504020204" pitchFamily="34" charset="0"/>
                <a:ea typeface="Open Sans Bold" panose="020B0806030504020204" pitchFamily="34" charset="0"/>
                <a:cs typeface="Open Sans Bold" panose="020B0806030504020204" pitchFamily="34" charset="0"/>
              </a:rPr>
              <a:t>%</a:t>
            </a:r>
            <a:endParaRPr sz="1500" baseline="39351" dirty="0">
              <a:solidFill>
                <a:prstClr val="black"/>
              </a:solidFill>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30" name="object 35">
            <a:extLst>
              <a:ext uri="{FF2B5EF4-FFF2-40B4-BE49-F238E27FC236}">
                <a16:creationId xmlns:a16="http://schemas.microsoft.com/office/drawing/2014/main" id="{6C6B35C5-6FB1-4766-84B8-ED3066F03772}"/>
              </a:ext>
            </a:extLst>
          </p:cNvPr>
          <p:cNvSpPr txBox="1"/>
          <p:nvPr/>
        </p:nvSpPr>
        <p:spPr>
          <a:xfrm>
            <a:off x="5277216" y="3054558"/>
            <a:ext cx="715844" cy="332783"/>
          </a:xfrm>
          <a:prstGeom prst="rect">
            <a:avLst/>
          </a:prstGeom>
        </p:spPr>
        <p:txBody>
          <a:bodyPr vert="horz" wrap="square" lIns="0" tIns="9525" rIns="0" bIns="0" rtlCol="0">
            <a:spAutoFit/>
          </a:bodyPr>
          <a:lstStyle/>
          <a:p>
            <a:pPr marL="9525" defTabSz="685783">
              <a:spcBef>
                <a:spcPts val="75"/>
              </a:spcBef>
              <a:defRPr/>
            </a:pPr>
            <a:r>
              <a:rPr sz="2100" b="1" spc="-11" dirty="0">
                <a:solidFill>
                  <a:srgbClr val="00A78E"/>
                </a:solidFill>
                <a:latin typeface="Open Sans Bold" panose="020B0806030504020204" pitchFamily="34" charset="0"/>
                <a:ea typeface="Open Sans Bold" panose="020B0806030504020204" pitchFamily="34" charset="0"/>
                <a:cs typeface="Open Sans Bold" panose="020B0806030504020204" pitchFamily="34" charset="0"/>
              </a:rPr>
              <a:t>40</a:t>
            </a:r>
            <a:r>
              <a:rPr lang="en-US" sz="2100" b="1" spc="-11" dirty="0">
                <a:solidFill>
                  <a:srgbClr val="00A78E"/>
                </a:solidFill>
                <a:latin typeface="Open Sans Bold" panose="020B0806030504020204" pitchFamily="34" charset="0"/>
                <a:ea typeface="Open Sans Bold" panose="020B0806030504020204" pitchFamily="34" charset="0"/>
                <a:cs typeface="Open Sans Bold" panose="020B0806030504020204" pitchFamily="34" charset="0"/>
              </a:rPr>
              <a:t>%</a:t>
            </a:r>
            <a:endParaRPr sz="1500" baseline="41666" dirty="0">
              <a:solidFill>
                <a:prstClr val="black"/>
              </a:solidFill>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31" name="object 36">
            <a:extLst>
              <a:ext uri="{FF2B5EF4-FFF2-40B4-BE49-F238E27FC236}">
                <a16:creationId xmlns:a16="http://schemas.microsoft.com/office/drawing/2014/main" id="{0DBC9DB0-0947-4C77-B779-6C74E28078A6}"/>
              </a:ext>
            </a:extLst>
          </p:cNvPr>
          <p:cNvSpPr txBox="1"/>
          <p:nvPr/>
        </p:nvSpPr>
        <p:spPr>
          <a:xfrm>
            <a:off x="5277215" y="3912508"/>
            <a:ext cx="715844" cy="332783"/>
          </a:xfrm>
          <a:prstGeom prst="rect">
            <a:avLst/>
          </a:prstGeom>
        </p:spPr>
        <p:txBody>
          <a:bodyPr vert="horz" wrap="square" lIns="0" tIns="9525" rIns="0" bIns="0" rtlCol="0">
            <a:spAutoFit/>
          </a:bodyPr>
          <a:lstStyle/>
          <a:p>
            <a:pPr marL="9525" defTabSz="685783">
              <a:spcBef>
                <a:spcPts val="75"/>
              </a:spcBef>
              <a:defRPr/>
            </a:pPr>
            <a:r>
              <a:rPr sz="2100" b="1" spc="-19" dirty="0">
                <a:solidFill>
                  <a:srgbClr val="66CABB"/>
                </a:solidFill>
                <a:latin typeface="Open Sans Bold" panose="020B0806030504020204" pitchFamily="34" charset="0"/>
                <a:ea typeface="Open Sans Bold" panose="020B0806030504020204" pitchFamily="34" charset="0"/>
                <a:cs typeface="Open Sans Bold" panose="020B0806030504020204" pitchFamily="34" charset="0"/>
              </a:rPr>
              <a:t>2</a:t>
            </a:r>
            <a:r>
              <a:rPr sz="2100" b="1" spc="94" dirty="0">
                <a:solidFill>
                  <a:srgbClr val="66CABB"/>
                </a:solidFill>
                <a:latin typeface="Open Sans Bold" panose="020B0806030504020204" pitchFamily="34" charset="0"/>
                <a:ea typeface="Open Sans Bold" panose="020B0806030504020204" pitchFamily="34" charset="0"/>
                <a:cs typeface="Open Sans Bold" panose="020B0806030504020204" pitchFamily="34" charset="0"/>
              </a:rPr>
              <a:t>0</a:t>
            </a:r>
            <a:r>
              <a:rPr lang="en-US" sz="2100" b="1" spc="94" dirty="0">
                <a:solidFill>
                  <a:srgbClr val="66CABB"/>
                </a:solidFill>
                <a:latin typeface="Open Sans Bold" panose="020B0806030504020204" pitchFamily="34" charset="0"/>
                <a:ea typeface="Open Sans Bold" panose="020B0806030504020204" pitchFamily="34" charset="0"/>
                <a:cs typeface="Open Sans Bold" panose="020B0806030504020204" pitchFamily="34" charset="0"/>
              </a:rPr>
              <a:t>%</a:t>
            </a:r>
            <a:endParaRPr sz="1500" baseline="41666" dirty="0">
              <a:solidFill>
                <a:prstClr val="black"/>
              </a:solidFill>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32" name="object 37">
            <a:extLst>
              <a:ext uri="{FF2B5EF4-FFF2-40B4-BE49-F238E27FC236}">
                <a16:creationId xmlns:a16="http://schemas.microsoft.com/office/drawing/2014/main" id="{CB3D1E6E-3CE6-4D32-BA2D-FE2F40E985CE}"/>
              </a:ext>
            </a:extLst>
          </p:cNvPr>
          <p:cNvSpPr txBox="1"/>
          <p:nvPr/>
        </p:nvSpPr>
        <p:spPr>
          <a:xfrm>
            <a:off x="5277215" y="4646906"/>
            <a:ext cx="748180" cy="332783"/>
          </a:xfrm>
          <a:prstGeom prst="rect">
            <a:avLst/>
          </a:prstGeom>
        </p:spPr>
        <p:txBody>
          <a:bodyPr vert="horz" wrap="square" lIns="0" tIns="9525" rIns="0" bIns="0" rtlCol="0">
            <a:spAutoFit/>
          </a:bodyPr>
          <a:lstStyle/>
          <a:p>
            <a:pPr marL="9525" defTabSz="685783">
              <a:spcBef>
                <a:spcPts val="75"/>
              </a:spcBef>
              <a:defRPr/>
            </a:pPr>
            <a:r>
              <a:rPr sz="2100" b="1" spc="-8" dirty="0">
                <a:solidFill>
                  <a:srgbClr val="D20962"/>
                </a:solidFill>
                <a:latin typeface="Open Sans Bold" panose="020B0806030504020204" pitchFamily="34" charset="0"/>
                <a:ea typeface="Open Sans Bold" panose="020B0806030504020204" pitchFamily="34" charset="0"/>
                <a:cs typeface="Open Sans Bold" panose="020B0806030504020204" pitchFamily="34" charset="0"/>
              </a:rPr>
              <a:t>1</a:t>
            </a:r>
            <a:r>
              <a:rPr sz="2100" b="1" spc="56" dirty="0">
                <a:solidFill>
                  <a:srgbClr val="D20962"/>
                </a:solidFill>
                <a:latin typeface="Open Sans Bold" panose="020B0806030504020204" pitchFamily="34" charset="0"/>
                <a:ea typeface="Open Sans Bold" panose="020B0806030504020204" pitchFamily="34" charset="0"/>
                <a:cs typeface="Open Sans Bold" panose="020B0806030504020204" pitchFamily="34" charset="0"/>
              </a:rPr>
              <a:t>0</a:t>
            </a:r>
            <a:r>
              <a:rPr lang="en-US" sz="2100" b="1" spc="56" dirty="0">
                <a:solidFill>
                  <a:srgbClr val="D20962"/>
                </a:solidFill>
                <a:latin typeface="Open Sans Bold" panose="020B0806030504020204" pitchFamily="34" charset="0"/>
                <a:ea typeface="Open Sans Bold" panose="020B0806030504020204" pitchFamily="34" charset="0"/>
                <a:cs typeface="Open Sans Bold" panose="020B0806030504020204" pitchFamily="34" charset="0"/>
              </a:rPr>
              <a:t>%</a:t>
            </a:r>
            <a:endParaRPr sz="1500" baseline="39351" dirty="0">
              <a:solidFill>
                <a:prstClr val="black"/>
              </a:solidFill>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33" name="Oval 32">
            <a:extLst>
              <a:ext uri="{FF2B5EF4-FFF2-40B4-BE49-F238E27FC236}">
                <a16:creationId xmlns:a16="http://schemas.microsoft.com/office/drawing/2014/main" id="{705B501E-54F4-494B-B95F-1EA1C06CF06A}"/>
              </a:ext>
            </a:extLst>
          </p:cNvPr>
          <p:cNvSpPr/>
          <p:nvPr/>
        </p:nvSpPr>
        <p:spPr>
          <a:xfrm>
            <a:off x="5029249" y="2981285"/>
            <a:ext cx="1176649" cy="976644"/>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425" b="1" dirty="0">
              <a:solidFill>
                <a:srgbClr val="FFFFFF"/>
              </a:solidFill>
              <a:latin typeface="Open Sans Bold"/>
              <a:cs typeface="Open Sans Bold"/>
            </a:endParaRPr>
          </a:p>
        </p:txBody>
      </p:sp>
      <p:sp>
        <p:nvSpPr>
          <p:cNvPr id="34" name="Text Placeholder 4">
            <a:extLst>
              <a:ext uri="{FF2B5EF4-FFF2-40B4-BE49-F238E27FC236}">
                <a16:creationId xmlns:a16="http://schemas.microsoft.com/office/drawing/2014/main" id="{7E1AD3E1-CBCF-451F-BEC0-D92657694243}"/>
              </a:ext>
            </a:extLst>
          </p:cNvPr>
          <p:cNvSpPr txBox="1">
            <a:spLocks/>
          </p:cNvSpPr>
          <p:nvPr/>
        </p:nvSpPr>
        <p:spPr>
          <a:xfrm>
            <a:off x="8047562" y="2637456"/>
            <a:ext cx="1974570" cy="256352"/>
          </a:xfrm>
          <a:prstGeom prst="rect">
            <a:avLst/>
          </a:prstGeom>
        </p:spPr>
        <p:txBody>
          <a:bodyPr vert="horz" lIns="0" tIns="0" rIns="0" bIns="0" rtlCol="0">
            <a:noAutofit/>
          </a:bodyPr>
          <a:lstStyle>
            <a:lvl1pPr marL="0" indent="0" algn="l" defTabSz="914400" rtl="0" eaLnBrk="1" latinLnBrk="0" hangingPunct="1">
              <a:spcBef>
                <a:spcPts val="1200"/>
              </a:spcBef>
              <a:spcAft>
                <a:spcPts val="0"/>
              </a:spcAft>
              <a:buClrTx/>
              <a:buFontTx/>
              <a:buNone/>
              <a:tabLst>
                <a:tab pos="1201738" algn="l"/>
              </a:tabLst>
              <a:defRPr sz="1800" b="0" i="0" kern="1200">
                <a:solidFill>
                  <a:schemeClr val="tx2"/>
                </a:solidFill>
                <a:latin typeface="+mn-lt"/>
                <a:ea typeface="Open Sans" panose="020B0606030504020204" pitchFamily="34" charset="0"/>
                <a:cs typeface="Open Sans" panose="020B0606030504020204" pitchFamily="34" charset="0"/>
              </a:defRPr>
            </a:lvl1pPr>
            <a:lvl2pPr marL="200025" indent="-200025" algn="l" defTabSz="914400" rtl="0" eaLnBrk="1" latinLnBrk="0" hangingPunct="1">
              <a:spcBef>
                <a:spcPts val="1200"/>
              </a:spcBef>
              <a:spcAft>
                <a:spcPts val="0"/>
              </a:spcAft>
              <a:buClrTx/>
              <a:buFont typeface="Arial" pitchFamily="34" charset="0"/>
              <a:buChar char="•"/>
              <a:tabLst>
                <a:tab pos="1201738" algn="l"/>
              </a:tabLst>
              <a:defRPr sz="1800" b="0" i="0" kern="1200">
                <a:solidFill>
                  <a:schemeClr val="tx2"/>
                </a:solidFill>
                <a:latin typeface="+mn-lt"/>
                <a:ea typeface="Open Sans" panose="020B0606030504020204" pitchFamily="34" charset="0"/>
                <a:cs typeface="Open Sans" panose="020B0606030504020204" pitchFamily="34" charset="0"/>
              </a:defRPr>
            </a:lvl2pPr>
            <a:lvl3pPr marL="398463" indent="-200025" algn="l" defTabSz="914400" rtl="0" eaLnBrk="1" latinLnBrk="0" hangingPunct="1">
              <a:spcBef>
                <a:spcPts val="300"/>
              </a:spcBef>
              <a:spcAft>
                <a:spcPts val="0"/>
              </a:spcAft>
              <a:buClrTx/>
              <a:buFont typeface="Lucida Grande"/>
              <a:buChar char="-"/>
              <a:tabLst>
                <a:tab pos="1201738" algn="l"/>
              </a:tabLst>
              <a:defRPr sz="1800" b="0" i="0" kern="1200">
                <a:solidFill>
                  <a:schemeClr val="tx2"/>
                </a:solidFill>
                <a:latin typeface="+mn-lt"/>
                <a:ea typeface="Open Sans" panose="020B0606030504020204" pitchFamily="34" charset="0"/>
                <a:cs typeface="Open Sans" panose="020B0606030504020204" pitchFamily="34" charset="0"/>
              </a:defRPr>
            </a:lvl3pPr>
            <a:lvl4pPr marL="622300" indent="-200025" algn="l" defTabSz="914400" rtl="0" eaLnBrk="1" latinLnBrk="0" hangingPunct="1">
              <a:spcBef>
                <a:spcPts val="300"/>
              </a:spcBef>
              <a:spcAft>
                <a:spcPts val="0"/>
              </a:spcAft>
              <a:buClrTx/>
              <a:buFont typeface="Arial" pitchFamily="34" charset="0"/>
              <a:buChar char="•"/>
              <a:tabLst>
                <a:tab pos="1201738" algn="l"/>
              </a:tabLst>
              <a:defRPr sz="1800" b="0" i="0" kern="1200">
                <a:solidFill>
                  <a:schemeClr val="tx2"/>
                </a:solidFill>
                <a:latin typeface="+mn-lt"/>
                <a:ea typeface="Open Sans" panose="020B0606030504020204" pitchFamily="34" charset="0"/>
                <a:cs typeface="Open Sans" panose="020B0606030504020204" pitchFamily="34" charset="0"/>
              </a:defRPr>
            </a:lvl4pPr>
            <a:lvl5pPr marL="806450" indent="-182563" algn="l" defTabSz="914400" rtl="0" eaLnBrk="1" latinLnBrk="0" hangingPunct="1">
              <a:spcBef>
                <a:spcPts val="300"/>
              </a:spcBef>
              <a:spcAft>
                <a:spcPts val="0"/>
              </a:spcAft>
              <a:buClrTx/>
              <a:buFont typeface="Lucida Grande"/>
              <a:buChar char="-"/>
              <a:tabLst>
                <a:tab pos="1201738" algn="l"/>
              </a:tabLst>
              <a:defRPr sz="1800" b="0" i="0" kern="1200">
                <a:solidFill>
                  <a:schemeClr val="tx2"/>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685800">
              <a:spcBef>
                <a:spcPts val="900"/>
              </a:spcBef>
              <a:tabLst>
                <a:tab pos="901304" algn="l"/>
              </a:tabLst>
              <a:defRPr/>
            </a:pPr>
            <a:r>
              <a:rPr lang="en-US" b="1" dirty="0">
                <a:solidFill>
                  <a:srgbClr val="7030A0"/>
                </a:solidFill>
                <a:latin typeface="Open Sans Bold" panose="020B0806030504020204" pitchFamily="34" charset="0"/>
                <a:ea typeface="Open Sans Bold" panose="020B0806030504020204" pitchFamily="34" charset="0"/>
                <a:cs typeface="Open Sans Bold" panose="020B0806030504020204" pitchFamily="34" charset="0"/>
              </a:rPr>
              <a:t>Awareness</a:t>
            </a:r>
            <a:br>
              <a:rPr lang="en-US" sz="1600" b="1" dirty="0">
                <a:solidFill>
                  <a:srgbClr val="7030A0"/>
                </a:solidFill>
                <a:latin typeface="Open Sans Bold" panose="020B0806030504020204" pitchFamily="34" charset="0"/>
                <a:ea typeface="Open Sans Bold" panose="020B0806030504020204" pitchFamily="34" charset="0"/>
                <a:cs typeface="Open Sans Bold" panose="020B0806030504020204" pitchFamily="34" charset="0"/>
              </a:rPr>
            </a:br>
            <a:endParaRPr lang="en-US" sz="1600" b="1" dirty="0">
              <a:solidFill>
                <a:srgbClr val="7030A0"/>
              </a:solidFill>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35" name="Text Placeholder 4">
            <a:extLst>
              <a:ext uri="{FF2B5EF4-FFF2-40B4-BE49-F238E27FC236}">
                <a16:creationId xmlns:a16="http://schemas.microsoft.com/office/drawing/2014/main" id="{0121EB1B-47FF-4660-9187-ED06FA951FDD}"/>
              </a:ext>
            </a:extLst>
          </p:cNvPr>
          <p:cNvSpPr txBox="1">
            <a:spLocks/>
          </p:cNvSpPr>
          <p:nvPr/>
        </p:nvSpPr>
        <p:spPr>
          <a:xfrm>
            <a:off x="8047562" y="3560840"/>
            <a:ext cx="2660432" cy="209577"/>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1600" b="1" kern="1200" baseline="0">
                <a:solidFill>
                  <a:schemeClr val="tx2"/>
                </a:solidFill>
                <a:latin typeface="Arial" charset="0"/>
                <a:ea typeface="Arial" charset="0"/>
                <a:cs typeface="Arial" charset="0"/>
              </a:defRPr>
            </a:lvl1pPr>
            <a:lvl2pPr marL="182880" indent="-182880" algn="l" defTabSz="914400" rtl="0" eaLnBrk="1" latinLnBrk="0" hangingPunct="1">
              <a:lnSpc>
                <a:spcPct val="90000"/>
              </a:lnSpc>
              <a:spcBef>
                <a:spcPts val="1000"/>
              </a:spcBef>
              <a:buSzPct val="105000"/>
              <a:buFontTx/>
              <a:buBlip>
                <a:blip r:embed="rId3"/>
              </a:buBlip>
              <a:defRPr sz="1600" kern="1200">
                <a:solidFill>
                  <a:schemeClr val="tx2"/>
                </a:solidFill>
                <a:latin typeface="Arial" charset="0"/>
                <a:ea typeface="Arial" charset="0"/>
                <a:cs typeface="Arial" charset="0"/>
              </a:defRPr>
            </a:lvl2pPr>
            <a:lvl3pPr marL="365760" indent="-146304" algn="l" defTabSz="914400" rtl="0" eaLnBrk="1" latinLnBrk="0" hangingPunct="1">
              <a:lnSpc>
                <a:spcPct val="90000"/>
              </a:lnSpc>
              <a:spcBef>
                <a:spcPts val="600"/>
              </a:spcBef>
              <a:buFont typeface=".AppleSystemUIFont" charset="-120"/>
              <a:buChar char="–"/>
              <a:defRPr sz="1600" kern="1200">
                <a:solidFill>
                  <a:schemeClr val="tx2"/>
                </a:solidFill>
                <a:latin typeface="Arial" charset="0"/>
                <a:ea typeface="Arial" charset="0"/>
                <a:cs typeface="Arial" charset="0"/>
              </a:defRPr>
            </a:lvl3pPr>
            <a:lvl4pPr marL="548640" indent="-146304" algn="l" defTabSz="914400" rtl="0" eaLnBrk="1" latinLnBrk="0" hangingPunct="1">
              <a:lnSpc>
                <a:spcPct val="90000"/>
              </a:lnSpc>
              <a:spcBef>
                <a:spcPts val="600"/>
              </a:spcBef>
              <a:buFont typeface="Arial" panose="020B0604020202020204" pitchFamily="34" charset="0"/>
              <a:buChar char="•"/>
              <a:defRPr sz="1600" kern="1200">
                <a:solidFill>
                  <a:schemeClr val="tx2"/>
                </a:solidFill>
                <a:latin typeface="Arial" charset="0"/>
                <a:ea typeface="Arial" charset="0"/>
                <a:cs typeface="Arial" charset="0"/>
              </a:defRPr>
            </a:lvl4pPr>
            <a:lvl5pPr marL="685800" indent="-146304" algn="l" defTabSz="914400" rtl="0" eaLnBrk="1" latinLnBrk="0" hangingPunct="1">
              <a:lnSpc>
                <a:spcPct val="90000"/>
              </a:lnSpc>
              <a:spcBef>
                <a:spcPts val="600"/>
              </a:spcBef>
              <a:buFont typeface=".AppleSystemUIFont" charset="-120"/>
              <a:buChar char="–"/>
              <a:defRPr sz="1600" kern="1200">
                <a:solidFill>
                  <a:schemeClr val="tx2"/>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defTabSz="685800">
              <a:spcBef>
                <a:spcPts val="750"/>
              </a:spcBef>
              <a:buNone/>
              <a:defRPr/>
            </a:pPr>
            <a:r>
              <a:rPr lang="en-US" sz="1800" b="1" dirty="0">
                <a:solidFill>
                  <a:srgbClr val="119682"/>
                </a:solidFill>
                <a:latin typeface="Open Sans Bold" panose="020B0806030504020204" pitchFamily="34" charset="0"/>
                <a:ea typeface="Open Sans Bold" panose="020B0806030504020204" pitchFamily="34" charset="0"/>
                <a:cs typeface="Open Sans Bold" panose="020B0806030504020204" pitchFamily="34" charset="0"/>
              </a:rPr>
              <a:t>Skill building</a:t>
            </a:r>
            <a:br>
              <a:rPr lang="en-US" sz="1800" b="1" dirty="0">
                <a:solidFill>
                  <a:srgbClr val="119682"/>
                </a:solidFill>
                <a:latin typeface="Open Sans Bold" panose="020B0806030504020204" pitchFamily="34" charset="0"/>
                <a:ea typeface="Open Sans Bold" panose="020B0806030504020204" pitchFamily="34" charset="0"/>
                <a:cs typeface="Open Sans Bold" panose="020B0806030504020204" pitchFamily="34" charset="0"/>
              </a:rPr>
            </a:br>
            <a:endParaRPr lang="en-US" sz="1800" b="1" dirty="0">
              <a:solidFill>
                <a:srgbClr val="119682"/>
              </a:solidFill>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36" name="Text Placeholder 4">
            <a:extLst>
              <a:ext uri="{FF2B5EF4-FFF2-40B4-BE49-F238E27FC236}">
                <a16:creationId xmlns:a16="http://schemas.microsoft.com/office/drawing/2014/main" id="{C60D2F47-0A47-4FE6-B94E-A01EDCC83CCA}"/>
              </a:ext>
            </a:extLst>
          </p:cNvPr>
          <p:cNvSpPr txBox="1">
            <a:spLocks/>
          </p:cNvSpPr>
          <p:nvPr/>
        </p:nvSpPr>
        <p:spPr>
          <a:xfrm>
            <a:off x="8047562" y="4371988"/>
            <a:ext cx="2228850" cy="280937"/>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1600" b="1" kern="1200" baseline="0">
                <a:solidFill>
                  <a:schemeClr val="tx2"/>
                </a:solidFill>
                <a:latin typeface="Arial" charset="0"/>
                <a:ea typeface="Arial" charset="0"/>
                <a:cs typeface="Arial" charset="0"/>
              </a:defRPr>
            </a:lvl1pPr>
            <a:lvl2pPr marL="182880" indent="-182880" algn="l" defTabSz="914400" rtl="0" eaLnBrk="1" latinLnBrk="0" hangingPunct="1">
              <a:lnSpc>
                <a:spcPct val="90000"/>
              </a:lnSpc>
              <a:spcBef>
                <a:spcPts val="1000"/>
              </a:spcBef>
              <a:buSzPct val="105000"/>
              <a:buFontTx/>
              <a:buBlip>
                <a:blip r:embed="rId3"/>
              </a:buBlip>
              <a:defRPr sz="1600" kern="1200">
                <a:solidFill>
                  <a:schemeClr val="tx2"/>
                </a:solidFill>
                <a:latin typeface="Arial" charset="0"/>
                <a:ea typeface="Arial" charset="0"/>
                <a:cs typeface="Arial" charset="0"/>
              </a:defRPr>
            </a:lvl2pPr>
            <a:lvl3pPr marL="365760" indent="-146304" algn="l" defTabSz="914400" rtl="0" eaLnBrk="1" latinLnBrk="0" hangingPunct="1">
              <a:lnSpc>
                <a:spcPct val="90000"/>
              </a:lnSpc>
              <a:spcBef>
                <a:spcPts val="600"/>
              </a:spcBef>
              <a:buFont typeface=".AppleSystemUIFont" charset="-120"/>
              <a:buChar char="–"/>
              <a:defRPr sz="1600" kern="1200">
                <a:solidFill>
                  <a:schemeClr val="tx2"/>
                </a:solidFill>
                <a:latin typeface="Arial" charset="0"/>
                <a:ea typeface="Arial" charset="0"/>
                <a:cs typeface="Arial" charset="0"/>
              </a:defRPr>
            </a:lvl3pPr>
            <a:lvl4pPr marL="548640" indent="-146304" algn="l" defTabSz="914400" rtl="0" eaLnBrk="1" latinLnBrk="0" hangingPunct="1">
              <a:lnSpc>
                <a:spcPct val="90000"/>
              </a:lnSpc>
              <a:spcBef>
                <a:spcPts val="600"/>
              </a:spcBef>
              <a:buFont typeface="Arial" panose="020B0604020202020204" pitchFamily="34" charset="0"/>
              <a:buChar char="•"/>
              <a:defRPr sz="1600" kern="1200">
                <a:solidFill>
                  <a:schemeClr val="tx2"/>
                </a:solidFill>
                <a:latin typeface="Arial" charset="0"/>
                <a:ea typeface="Arial" charset="0"/>
                <a:cs typeface="Arial" charset="0"/>
              </a:defRPr>
            </a:lvl4pPr>
            <a:lvl5pPr marL="685800" indent="-146304" algn="l" defTabSz="914400" rtl="0" eaLnBrk="1" latinLnBrk="0" hangingPunct="1">
              <a:lnSpc>
                <a:spcPct val="90000"/>
              </a:lnSpc>
              <a:spcBef>
                <a:spcPts val="600"/>
              </a:spcBef>
              <a:buFont typeface=".AppleSystemUIFont" charset="-120"/>
              <a:buChar char="–"/>
              <a:defRPr sz="1600" kern="1200">
                <a:solidFill>
                  <a:schemeClr val="tx2"/>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defTabSz="685800">
              <a:spcBef>
                <a:spcPts val="450"/>
              </a:spcBef>
              <a:buNone/>
              <a:defRPr/>
            </a:pPr>
            <a:r>
              <a:rPr lang="en-US" sz="1800" b="1" dirty="0">
                <a:solidFill>
                  <a:srgbClr val="D20962"/>
                </a:solidFill>
                <a:latin typeface="Open Sans Bold" panose="020B0806030504020204" pitchFamily="34" charset="0"/>
                <a:ea typeface="Open Sans Bold" panose="020B0806030504020204" pitchFamily="34" charset="0"/>
                <a:cs typeface="Open Sans Bold" panose="020B0806030504020204" pitchFamily="34" charset="0"/>
              </a:rPr>
              <a:t>Maintain</a:t>
            </a:r>
            <a:br>
              <a:rPr lang="en-US" sz="1800" b="1" dirty="0">
                <a:solidFill>
                  <a:srgbClr val="D20962"/>
                </a:solidFill>
                <a:latin typeface="Open Sans Bold" panose="020B0806030504020204" pitchFamily="34" charset="0"/>
                <a:ea typeface="Open Sans Bold" panose="020B0806030504020204" pitchFamily="34" charset="0"/>
                <a:cs typeface="Open Sans Bold" panose="020B0806030504020204" pitchFamily="34" charset="0"/>
              </a:rPr>
            </a:br>
            <a:endParaRPr lang="en-US" sz="1800" b="1" dirty="0">
              <a:solidFill>
                <a:srgbClr val="D20962"/>
              </a:solidFill>
              <a:latin typeface="Open Sans Bold" panose="020B0806030504020204" pitchFamily="34" charset="0"/>
              <a:ea typeface="Open Sans Bold" panose="020B0806030504020204" pitchFamily="34" charset="0"/>
              <a:cs typeface="Open Sans Bold" panose="020B0806030504020204" pitchFamily="34" charset="0"/>
            </a:endParaRPr>
          </a:p>
          <a:p>
            <a:pPr defTabSz="685800">
              <a:spcBef>
                <a:spcPts val="750"/>
              </a:spcBef>
              <a:defRPr/>
            </a:pPr>
            <a:endParaRPr lang="en-US" u="sng" dirty="0">
              <a:solidFill>
                <a:srgbClr val="FF66CC"/>
              </a:solidFill>
              <a:latin typeface="Open Sans Bold" panose="020B0806030504020204" pitchFamily="34" charset="0"/>
              <a:ea typeface="Open Sans Bold" panose="020B0806030504020204" pitchFamily="34" charset="0"/>
              <a:cs typeface="Open Sans Bold" panose="020B0806030504020204" pitchFamily="34" charset="0"/>
            </a:endParaRPr>
          </a:p>
        </p:txBody>
      </p:sp>
      <p:pic>
        <p:nvPicPr>
          <p:cNvPr id="37" name="Picture 36">
            <a:extLst>
              <a:ext uri="{FF2B5EF4-FFF2-40B4-BE49-F238E27FC236}">
                <a16:creationId xmlns:a16="http://schemas.microsoft.com/office/drawing/2014/main" id="{C8AC847C-04B3-4B6F-837E-F653E09D0A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57610" y="2499817"/>
            <a:ext cx="524595" cy="524595"/>
          </a:xfrm>
          <a:prstGeom prst="rect">
            <a:avLst/>
          </a:prstGeom>
        </p:spPr>
      </p:pic>
      <p:pic>
        <p:nvPicPr>
          <p:cNvPr id="38" name="Picture 37">
            <a:extLst>
              <a:ext uri="{FF2B5EF4-FFF2-40B4-BE49-F238E27FC236}">
                <a16:creationId xmlns:a16="http://schemas.microsoft.com/office/drawing/2014/main" id="{A631F7F3-D149-40AA-A875-B7F87EFC12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21127" y="3267032"/>
            <a:ext cx="657937" cy="657937"/>
          </a:xfrm>
          <a:prstGeom prst="rect">
            <a:avLst/>
          </a:prstGeom>
        </p:spPr>
      </p:pic>
      <p:pic>
        <p:nvPicPr>
          <p:cNvPr id="39" name="Picture 38">
            <a:extLst>
              <a:ext uri="{FF2B5EF4-FFF2-40B4-BE49-F238E27FC236}">
                <a16:creationId xmlns:a16="http://schemas.microsoft.com/office/drawing/2014/main" id="{B84CCAFA-4E78-4C83-9857-56A671AE4B2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50121" y="4175012"/>
            <a:ext cx="657937" cy="657937"/>
          </a:xfrm>
          <a:prstGeom prst="rect">
            <a:avLst/>
          </a:prstGeom>
        </p:spPr>
      </p:pic>
      <p:cxnSp>
        <p:nvCxnSpPr>
          <p:cNvPr id="40" name="Straight Connector 39">
            <a:extLst>
              <a:ext uri="{FF2B5EF4-FFF2-40B4-BE49-F238E27FC236}">
                <a16:creationId xmlns:a16="http://schemas.microsoft.com/office/drawing/2014/main" id="{AAA9CB1C-8E0A-4C1D-B9A3-A8904BEE50E2}"/>
              </a:ext>
            </a:extLst>
          </p:cNvPr>
          <p:cNvCxnSpPr>
            <a:cxnSpLocks/>
          </p:cNvCxnSpPr>
          <p:nvPr/>
        </p:nvCxnSpPr>
        <p:spPr>
          <a:xfrm>
            <a:off x="6763512" y="2138386"/>
            <a:ext cx="0" cy="2940491"/>
          </a:xfrm>
          <a:prstGeom prst="line">
            <a:avLst/>
          </a:prstGeom>
          <a:ln w="12700" cmpd="sng">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301AB64-CB7A-4B4B-9E48-2F215897DD88}"/>
              </a:ext>
            </a:extLst>
          </p:cNvPr>
          <p:cNvCxnSpPr>
            <a:cxnSpLocks/>
          </p:cNvCxnSpPr>
          <p:nvPr/>
        </p:nvCxnSpPr>
        <p:spPr>
          <a:xfrm>
            <a:off x="6166605" y="5092591"/>
            <a:ext cx="601481" cy="0"/>
          </a:xfrm>
          <a:prstGeom prst="line">
            <a:avLst/>
          </a:prstGeom>
          <a:ln w="12700" cmpd="sng">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6669941-7B82-40C0-A6A2-77C1928A6967}"/>
              </a:ext>
            </a:extLst>
          </p:cNvPr>
          <p:cNvCxnSpPr>
            <a:cxnSpLocks/>
          </p:cNvCxnSpPr>
          <p:nvPr/>
        </p:nvCxnSpPr>
        <p:spPr>
          <a:xfrm>
            <a:off x="6166605" y="2138384"/>
            <a:ext cx="601481" cy="0"/>
          </a:xfrm>
          <a:prstGeom prst="line">
            <a:avLst/>
          </a:prstGeom>
          <a:ln w="12700" cmpd="sng">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D19FE3B-F559-4721-B45A-C90F6448F0E1}"/>
              </a:ext>
            </a:extLst>
          </p:cNvPr>
          <p:cNvCxnSpPr>
            <a:cxnSpLocks/>
          </p:cNvCxnSpPr>
          <p:nvPr/>
        </p:nvCxnSpPr>
        <p:spPr>
          <a:xfrm>
            <a:off x="6763515" y="3626957"/>
            <a:ext cx="552509" cy="0"/>
          </a:xfrm>
          <a:prstGeom prst="line">
            <a:avLst/>
          </a:prstGeom>
          <a:ln w="12700" cmpd="sng">
            <a:solidFill>
              <a:schemeClr val="bg2"/>
            </a:solidFill>
          </a:ln>
        </p:spPr>
        <p:style>
          <a:lnRef idx="1">
            <a:schemeClr val="accent1"/>
          </a:lnRef>
          <a:fillRef idx="0">
            <a:schemeClr val="accent1"/>
          </a:fillRef>
          <a:effectRef idx="0">
            <a:schemeClr val="accent1"/>
          </a:effectRef>
          <a:fontRef idx="minor">
            <a:schemeClr val="tx1"/>
          </a:fontRef>
        </p:style>
      </p:cxnSp>
      <p:sp>
        <p:nvSpPr>
          <p:cNvPr id="44" name="object 9">
            <a:extLst>
              <a:ext uri="{FF2B5EF4-FFF2-40B4-BE49-F238E27FC236}">
                <a16:creationId xmlns:a16="http://schemas.microsoft.com/office/drawing/2014/main" id="{F421E485-52AE-4580-BE63-25E888B1D624}"/>
              </a:ext>
            </a:extLst>
          </p:cNvPr>
          <p:cNvSpPr txBox="1"/>
          <p:nvPr/>
        </p:nvSpPr>
        <p:spPr>
          <a:xfrm>
            <a:off x="7316023" y="833881"/>
            <a:ext cx="4399026" cy="625171"/>
          </a:xfrm>
          <a:prstGeom prst="rect">
            <a:avLst/>
          </a:prstGeom>
        </p:spPr>
        <p:txBody>
          <a:bodyPr vert="horz" wrap="square" lIns="0" tIns="9525" rIns="0" bIns="0" rtlCol="0">
            <a:spAutoFit/>
          </a:bodyPr>
          <a:lstStyle/>
          <a:p>
            <a:pPr marL="9525" defTabSz="685783">
              <a:spcBef>
                <a:spcPts val="75"/>
              </a:spcBef>
              <a:defRPr/>
            </a:pPr>
            <a:r>
              <a:rPr lang="en-US" sz="2000" b="1" dirty="0">
                <a:solidFill>
                  <a:srgbClr val="3F3F3F"/>
                </a:solidFill>
                <a:latin typeface="Calibri" panose="020F0502020204030204"/>
                <a:cs typeface="Open Sans"/>
              </a:rPr>
              <a:t>Focusing on the stages of behavior change in </a:t>
            </a:r>
            <a:r>
              <a:rPr lang="en-US" sz="2000" b="1" dirty="0">
                <a:solidFill>
                  <a:srgbClr val="3F3F3F"/>
                </a:solidFill>
                <a:latin typeface="Calibri" panose="020F0502020204030204"/>
                <a:cs typeface="Calibri" panose="020F0502020204030204" pitchFamily="34" charset="0"/>
              </a:rPr>
              <a:t>everything</a:t>
            </a:r>
            <a:r>
              <a:rPr lang="en-US" sz="2000" b="1" dirty="0">
                <a:solidFill>
                  <a:srgbClr val="3F3F3F"/>
                </a:solidFill>
                <a:latin typeface="Calibri" panose="020F0502020204030204"/>
                <a:cs typeface="Open Sans"/>
              </a:rPr>
              <a:t> we do </a:t>
            </a:r>
            <a:endParaRPr sz="2000" dirty="0">
              <a:solidFill>
                <a:prstClr val="black"/>
              </a:solidFill>
              <a:latin typeface="Calibri" panose="020F0502020204030204"/>
              <a:cs typeface="Open Sans"/>
            </a:endParaRPr>
          </a:p>
        </p:txBody>
      </p:sp>
      <p:sp>
        <p:nvSpPr>
          <p:cNvPr id="45" name="TextBox 44">
            <a:extLst>
              <a:ext uri="{FF2B5EF4-FFF2-40B4-BE49-F238E27FC236}">
                <a16:creationId xmlns:a16="http://schemas.microsoft.com/office/drawing/2014/main" id="{1AA81082-4229-4711-8E8C-2530E5FA1F9F}"/>
              </a:ext>
            </a:extLst>
          </p:cNvPr>
          <p:cNvSpPr txBox="1"/>
          <p:nvPr/>
        </p:nvSpPr>
        <p:spPr>
          <a:xfrm>
            <a:off x="369087" y="5834645"/>
            <a:ext cx="11487617" cy="826847"/>
          </a:xfrm>
          <a:prstGeom prst="rect">
            <a:avLst/>
          </a:prstGeom>
          <a:noFill/>
        </p:spPr>
        <p:txBody>
          <a:bodyPr wrap="square" lIns="0" tIns="0" rIns="0" bIns="0" rtlCol="0">
            <a:noAutofit/>
          </a:bodyPr>
          <a:lstStyle/>
          <a:p>
            <a:pPr marL="61913" indent="-61913" defTabSz="456758" fontAlgn="base">
              <a:spcBef>
                <a:spcPts val="1200"/>
              </a:spcBef>
              <a:defRPr/>
            </a:pPr>
            <a:r>
              <a:rPr lang="en-US" sz="1600" baseline="30000" dirty="0">
                <a:solidFill>
                  <a:srgbClr val="414141"/>
                </a:solidFill>
                <a:latin typeface="Open Sans" panose="020B0606030504020204" pitchFamily="34" charset="0"/>
                <a:ea typeface="Open Sans" panose="020B0606030504020204" pitchFamily="34" charset="0"/>
                <a:cs typeface="Open Sans" panose="020B0606030504020204" pitchFamily="34" charset="0"/>
              </a:rPr>
              <a:t>1</a:t>
            </a:r>
            <a:r>
              <a:rPr lang="en-US" sz="1600" dirty="0">
                <a:solidFill>
                  <a:srgbClr val="414141"/>
                </a:solidFill>
                <a:latin typeface="Open Sans" panose="020B0606030504020204" pitchFamily="34" charset="0"/>
                <a:ea typeface="Open Sans" panose="020B0606030504020204" pitchFamily="34" charset="0"/>
                <a:cs typeface="Open Sans" panose="020B0606030504020204" pitchFamily="34" charset="0"/>
              </a:rPr>
              <a:t>Artiga S, Hinton E. Beyond Health Care: The Role of Social Determinants in Promoting Health and Health Equity. Henry J Kaiser Family Foundation Issue Brief. May 2018. Available at https://www.kff.org/disparities-policy/issue-brief/beyond-health-care-the-role-of-social-determinants-in-promoting-health-and-health-equity</a:t>
            </a:r>
            <a:r>
              <a:rPr lang="en-US" sz="1600" u="sng" dirty="0">
                <a:solidFill>
                  <a:srgbClr val="414141"/>
                </a:solidFill>
                <a:latin typeface="Open Sans" panose="020B0606030504020204" pitchFamily="34" charset="0"/>
                <a:ea typeface="Open Sans" panose="020B0606030504020204" pitchFamily="34" charset="0"/>
                <a:cs typeface="Open Sans" panose="020B0606030504020204" pitchFamily="34" charset="0"/>
              </a:rPr>
              <a:t>/</a:t>
            </a:r>
            <a:r>
              <a:rPr lang="en-US" sz="1600" dirty="0">
                <a:solidFill>
                  <a:srgbClr val="414141"/>
                </a:solidFill>
                <a:latin typeface="Open Sans" panose="020B0606030504020204" pitchFamily="34" charset="0"/>
                <a:ea typeface="Open Sans" panose="020B0606030504020204" pitchFamily="34" charset="0"/>
                <a:cs typeface="Open Sans" panose="020B0606030504020204" pitchFamily="34" charset="0"/>
              </a:rPr>
              <a:t> Accessed March 14, 2019. </a:t>
            </a:r>
          </a:p>
        </p:txBody>
      </p:sp>
    </p:spTree>
    <p:extLst>
      <p:ext uri="{BB962C8B-B14F-4D97-AF65-F5344CB8AC3E}">
        <p14:creationId xmlns:p14="http://schemas.microsoft.com/office/powerpoint/2010/main" val="1517540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BA62A3E-5E02-4E1B-8315-55D2352ED5A0}"/>
              </a:ext>
            </a:extLst>
          </p:cNvPr>
          <p:cNvSpPr/>
          <p:nvPr/>
        </p:nvSpPr>
        <p:spPr>
          <a:xfrm>
            <a:off x="-48770" y="0"/>
            <a:ext cx="3386477" cy="6858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b="1" dirty="0">
              <a:solidFill>
                <a:srgbClr val="FFFFFF"/>
              </a:solidFill>
              <a:latin typeface="Open Sans Bold"/>
              <a:cs typeface="Open Sans Bold"/>
            </a:endParaRPr>
          </a:p>
        </p:txBody>
      </p:sp>
      <p:sp>
        <p:nvSpPr>
          <p:cNvPr id="3" name="Rectangle 2"/>
          <p:cNvSpPr/>
          <p:nvPr/>
        </p:nvSpPr>
        <p:spPr>
          <a:xfrm>
            <a:off x="154323" y="560608"/>
            <a:ext cx="3183385" cy="6347892"/>
          </a:xfrm>
          <a:prstGeom prst="rect">
            <a:avLst/>
          </a:prstGeom>
          <a:ln w="19050">
            <a:noFill/>
          </a:ln>
        </p:spPr>
        <p:txBody>
          <a:bodyPr wrap="square">
            <a:spAutoFit/>
          </a:bodyPr>
          <a:lstStyle/>
          <a:p>
            <a:pPr algn="ctr">
              <a:spcBef>
                <a:spcPts val="900"/>
              </a:spcBef>
              <a:tabLst>
                <a:tab pos="901544" algn="l"/>
              </a:tabLst>
              <a:defRPr/>
            </a:pPr>
            <a:r>
              <a:rPr lang="en-US" sz="3600" dirty="0">
                <a:solidFill>
                  <a:prstClr val="white"/>
                </a:solidFill>
                <a:latin typeface="Domaine Display Bold" panose="020A0803080505060203" pitchFamily="18" charset="0"/>
                <a:ea typeface="Domaine Display Bold" panose="020A0803080505060203" pitchFamily="18" charset="0"/>
                <a:cs typeface="Domaine Display Bold" panose="020A0803080505060203" pitchFamily="18" charset="0"/>
              </a:rPr>
              <a:t>The Next Evolution is </a:t>
            </a:r>
            <a:br>
              <a:rPr lang="en-US" sz="3600" dirty="0">
                <a:solidFill>
                  <a:prstClr val="white"/>
                </a:solidFill>
                <a:latin typeface="Domaine Display Bold" panose="020A0803080505060203" pitchFamily="18" charset="0"/>
                <a:ea typeface="Domaine Display Bold" panose="020A0803080505060203" pitchFamily="18" charset="0"/>
                <a:cs typeface="Domaine Display Bold" panose="020A0803080505060203" pitchFamily="18" charset="0"/>
              </a:rPr>
            </a:br>
            <a:r>
              <a:rPr lang="en-US" sz="3600" dirty="0">
                <a:solidFill>
                  <a:prstClr val="white"/>
                </a:solidFill>
                <a:latin typeface="Domaine Display Bold" panose="020A0803080505060203" pitchFamily="18" charset="0"/>
                <a:ea typeface="Domaine Display Bold" panose="020A0803080505060203" pitchFamily="18" charset="0"/>
                <a:cs typeface="Domaine Display Bold" panose="020A0803080505060203" pitchFamily="18" charset="0"/>
              </a:rPr>
              <a:t>Total </a:t>
            </a:r>
            <a:br>
              <a:rPr lang="en-US" sz="3600" dirty="0">
                <a:solidFill>
                  <a:prstClr val="white"/>
                </a:solidFill>
                <a:latin typeface="Domaine Display Bold" panose="020A0803080505060203" pitchFamily="18" charset="0"/>
                <a:ea typeface="Domaine Display Bold" panose="020A0803080505060203" pitchFamily="18" charset="0"/>
                <a:cs typeface="Domaine Display Bold" panose="020A0803080505060203" pitchFamily="18" charset="0"/>
              </a:rPr>
            </a:br>
            <a:r>
              <a:rPr lang="en-US" sz="3600" dirty="0">
                <a:solidFill>
                  <a:prstClr val="white"/>
                </a:solidFill>
                <a:latin typeface="Domaine Display Bold" panose="020A0803080505060203" pitchFamily="18" charset="0"/>
                <a:ea typeface="Domaine Display Bold" panose="020A0803080505060203" pitchFamily="18" charset="0"/>
                <a:cs typeface="Domaine Display Bold" panose="020A0803080505060203" pitchFamily="18" charset="0"/>
              </a:rPr>
              <a:t>Wellbeing</a:t>
            </a:r>
          </a:p>
          <a:p>
            <a:pPr algn="ctr">
              <a:spcBef>
                <a:spcPts val="900"/>
              </a:spcBef>
              <a:tabLst>
                <a:tab pos="901544" algn="l"/>
              </a:tabLst>
              <a:defRPr/>
            </a:pPr>
            <a:br>
              <a:rPr lang="en-US" sz="1350" dirty="0">
                <a:solidFill>
                  <a:prstClr val="white"/>
                </a:solidFill>
                <a:latin typeface="Open Sans"/>
                <a:ea typeface="Open Sans" panose="020B0606030504020204" pitchFamily="34" charset="0"/>
                <a:cs typeface="Open Sans" panose="020B0606030504020204" pitchFamily="34" charset="0"/>
              </a:rPr>
            </a:br>
            <a:r>
              <a:rPr lang="en-US" sz="200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Reaching far beyond the conventional notion of healthy as being ‘not physically sick’ </a:t>
            </a:r>
          </a:p>
          <a:p>
            <a:pPr algn="ctr">
              <a:spcBef>
                <a:spcPts val="900"/>
              </a:spcBef>
              <a:tabLst>
                <a:tab pos="901544" algn="l"/>
              </a:tabLst>
              <a:defRPr/>
            </a:pPr>
            <a:r>
              <a:rPr lang="en-US" sz="200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Personalized path that creates a culture of well-being </a:t>
            </a:r>
          </a:p>
          <a:p>
            <a:pPr algn="ctr">
              <a:spcBef>
                <a:spcPts val="900"/>
              </a:spcBef>
              <a:tabLst>
                <a:tab pos="901544" algn="l"/>
              </a:tabLst>
              <a:defRPr/>
            </a:pPr>
            <a:r>
              <a:rPr lang="en-US" sz="200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Holistic view of each individual</a:t>
            </a:r>
          </a:p>
          <a:p>
            <a:pPr algn="ctr">
              <a:spcBef>
                <a:spcPts val="900"/>
              </a:spcBef>
              <a:tabLst>
                <a:tab pos="901544" algn="l"/>
              </a:tabLst>
              <a:defRPr/>
            </a:pPr>
            <a:r>
              <a:rPr lang="en-US" sz="200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Building a future vision </a:t>
            </a:r>
          </a:p>
          <a:p>
            <a:pPr algn="ctr">
              <a:spcBef>
                <a:spcPts val="900"/>
              </a:spcBef>
              <a:tabLst>
                <a:tab pos="901544" algn="l"/>
              </a:tabLst>
              <a:defRPr/>
            </a:pPr>
            <a:endParaRPr lang="en-US" sz="1350" dirty="0">
              <a:solidFill>
                <a:prstClr val="white"/>
              </a:solidFill>
              <a:latin typeface="Open Sans"/>
              <a:ea typeface="Open Sans" panose="020B0606030504020204" pitchFamily="34" charset="0"/>
              <a:cs typeface="Open Sans" panose="020B0606030504020204" pitchFamily="34" charset="0"/>
            </a:endParaRPr>
          </a:p>
        </p:txBody>
      </p:sp>
      <p:pic>
        <p:nvPicPr>
          <p:cNvPr id="10" name="Picture 2">
            <a:extLst>
              <a:ext uri="{FF2B5EF4-FFF2-40B4-BE49-F238E27FC236}">
                <a16:creationId xmlns:a16="http://schemas.microsoft.com/office/drawing/2014/main" id="{E3D65F7B-F9DD-476F-A63A-3A21F1CDE74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43271" y="1143059"/>
            <a:ext cx="3666069" cy="2731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a:extLst>
              <a:ext uri="{FF2B5EF4-FFF2-40B4-BE49-F238E27FC236}">
                <a16:creationId xmlns:a16="http://schemas.microsoft.com/office/drawing/2014/main" id="{9E563C1C-D1BC-488A-B734-518844E8F9C4}"/>
              </a:ext>
            </a:extLst>
          </p:cNvPr>
          <p:cNvSpPr/>
          <p:nvPr/>
        </p:nvSpPr>
        <p:spPr>
          <a:xfrm>
            <a:off x="3540800" y="427438"/>
            <a:ext cx="8292570" cy="954107"/>
          </a:xfrm>
          <a:prstGeom prst="rect">
            <a:avLst/>
          </a:prstGeom>
          <a:ln w="19050">
            <a:noFill/>
          </a:ln>
        </p:spPr>
        <p:txBody>
          <a:bodyPr wrap="square">
            <a:spAutoFit/>
          </a:bodyPr>
          <a:lstStyle/>
          <a:p>
            <a:pPr algn="ctr">
              <a:defRPr/>
            </a:pPr>
            <a:r>
              <a:rPr lang="en-US" sz="2800" dirty="0">
                <a:solidFill>
                  <a:srgbClr val="414141"/>
                </a:solidFill>
                <a:latin typeface="Open Sans Bold" panose="020B0806030504020204" pitchFamily="34" charset="0"/>
                <a:ea typeface="Open Sans Bold" panose="020B0806030504020204" pitchFamily="34" charset="0"/>
                <a:cs typeface="Open Sans Bold" panose="020B0806030504020204" pitchFamily="34" charset="0"/>
              </a:rPr>
              <a:t>A personalized, holistic path creates a culture of wellness</a:t>
            </a:r>
          </a:p>
        </p:txBody>
      </p:sp>
      <p:pic>
        <p:nvPicPr>
          <p:cNvPr id="6" name="Picture 5" descr="A close up of a sign&#10;&#10;Description automatically generated">
            <a:extLst>
              <a:ext uri="{FF2B5EF4-FFF2-40B4-BE49-F238E27FC236}">
                <a16:creationId xmlns:a16="http://schemas.microsoft.com/office/drawing/2014/main" id="{8159E4AF-755E-4389-84FA-D9EFA3F5A8FE}"/>
              </a:ext>
            </a:extLst>
          </p:cNvPr>
          <p:cNvPicPr>
            <a:picLocks noChangeAspect="1"/>
          </p:cNvPicPr>
          <p:nvPr/>
        </p:nvPicPr>
        <p:blipFill>
          <a:blip r:embed="rId4"/>
          <a:stretch>
            <a:fillRect/>
          </a:stretch>
        </p:blipFill>
        <p:spPr>
          <a:xfrm>
            <a:off x="8400000" y="1143059"/>
            <a:ext cx="3324834" cy="2731928"/>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9297E5A6-F29A-4651-8809-7F9DDDEC2392}"/>
              </a:ext>
            </a:extLst>
          </p:cNvPr>
          <p:cNvPicPr>
            <a:picLocks noChangeAspect="1"/>
          </p:cNvPicPr>
          <p:nvPr/>
        </p:nvPicPr>
        <p:blipFill>
          <a:blip r:embed="rId5"/>
          <a:stretch>
            <a:fillRect/>
          </a:stretch>
        </p:blipFill>
        <p:spPr>
          <a:xfrm>
            <a:off x="5664421" y="4032571"/>
            <a:ext cx="3835400" cy="2784854"/>
          </a:xfrm>
          <a:prstGeom prst="rect">
            <a:avLst/>
          </a:prstGeom>
        </p:spPr>
      </p:pic>
    </p:spTree>
    <p:extLst>
      <p:ext uri="{BB962C8B-B14F-4D97-AF65-F5344CB8AC3E}">
        <p14:creationId xmlns:p14="http://schemas.microsoft.com/office/powerpoint/2010/main" val="317208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6DFA5C9-0409-41C3-A867-2A2107C4ED70}"/>
              </a:ext>
            </a:extLst>
          </p:cNvPr>
          <p:cNvSpPr>
            <a:spLocks noGrp="1"/>
          </p:cNvSpPr>
          <p:nvPr>
            <p:ph type="title"/>
          </p:nvPr>
        </p:nvSpPr>
        <p:spPr>
          <a:xfrm>
            <a:off x="640079" y="2053641"/>
            <a:ext cx="3669161" cy="2760098"/>
          </a:xfrm>
        </p:spPr>
        <p:txBody>
          <a:bodyPr>
            <a:normAutofit/>
          </a:bodyPr>
          <a:lstStyle/>
          <a:p>
            <a:r>
              <a:rPr lang="en-US" b="1">
                <a:solidFill>
                  <a:srgbClr val="FFFFFF"/>
                </a:solidFill>
              </a:rPr>
              <a:t>TODAY’S LEARNING OBJECTIVES </a:t>
            </a:r>
          </a:p>
        </p:txBody>
      </p:sp>
      <p:sp>
        <p:nvSpPr>
          <p:cNvPr id="3" name="Content Placeholder 2">
            <a:extLst>
              <a:ext uri="{FF2B5EF4-FFF2-40B4-BE49-F238E27FC236}">
                <a16:creationId xmlns:a16="http://schemas.microsoft.com/office/drawing/2014/main" id="{126FA75F-482F-4E71-B273-6CCD94572502}"/>
              </a:ext>
            </a:extLst>
          </p:cNvPr>
          <p:cNvSpPr>
            <a:spLocks noGrp="1"/>
          </p:cNvSpPr>
          <p:nvPr>
            <p:ph idx="1"/>
          </p:nvPr>
        </p:nvSpPr>
        <p:spPr>
          <a:xfrm>
            <a:off x="5176684" y="103239"/>
            <a:ext cx="7015316" cy="6754761"/>
          </a:xfrm>
        </p:spPr>
        <p:txBody>
          <a:bodyPr anchor="ctr">
            <a:normAutofit/>
          </a:bodyPr>
          <a:lstStyle/>
          <a:p>
            <a:pPr marL="0" indent="0">
              <a:buNone/>
            </a:pPr>
            <a:r>
              <a:rPr lang="en-US" sz="2000" b="1" dirty="0">
                <a:solidFill>
                  <a:srgbClr val="000000"/>
                </a:solidFill>
              </a:rPr>
              <a:t>TO UNDERSTAND “WELLBEING WORKS FLORIDA” AND OUR </a:t>
            </a:r>
          </a:p>
          <a:p>
            <a:pPr marL="0" indent="0">
              <a:buNone/>
            </a:pPr>
            <a:r>
              <a:rPr lang="en-US" sz="2000" b="1" dirty="0">
                <a:solidFill>
                  <a:srgbClr val="000000"/>
                </a:solidFill>
              </a:rPr>
              <a:t>MISSION OF MAKING FLORIDA A HEALTHY PLACE TO LIVE &amp; WORK.</a:t>
            </a:r>
          </a:p>
          <a:p>
            <a:pPr marL="285750" indent="-285750">
              <a:buFont typeface="Wingdings" panose="05000000000000000000" pitchFamily="2" charset="2"/>
              <a:buChar char="Ø"/>
            </a:pPr>
            <a:r>
              <a:rPr lang="en-US" sz="2000" dirty="0">
                <a:solidFill>
                  <a:srgbClr val="000000"/>
                </a:solidFill>
              </a:rPr>
              <a:t>To Serve You, our members by providing resources to you so that you may  partner with the leadership in your organization to understand the impact of worksite wellness as part of your organization’s leadership strategy to attract, engage &amp; empower your employees with the tools and resources to be more productive as individuals and members of your organization.</a:t>
            </a:r>
          </a:p>
          <a:p>
            <a:pPr marL="285750" indent="-285750">
              <a:buFont typeface="Wingdings" panose="05000000000000000000" pitchFamily="2" charset="2"/>
              <a:buChar char="Ø"/>
            </a:pPr>
            <a:r>
              <a:rPr lang="en-US" sz="2000" dirty="0">
                <a:solidFill>
                  <a:srgbClr val="000000"/>
                </a:solidFill>
              </a:rPr>
              <a:t>To help you learn  as a leader in your organization, how to reduce organizational risk factors such as turnovers, sick days, stress &amp; productivity as well as health care costs.</a:t>
            </a:r>
          </a:p>
          <a:p>
            <a:pPr marL="285750" indent="-285750">
              <a:buFont typeface="Wingdings" panose="05000000000000000000" pitchFamily="2" charset="2"/>
              <a:buChar char="Ø"/>
            </a:pPr>
            <a:r>
              <a:rPr lang="en-US" sz="2000" dirty="0">
                <a:solidFill>
                  <a:srgbClr val="000000"/>
                </a:solidFill>
              </a:rPr>
              <a:t>To let you know that we are here to serve you and provide resources for you to take back that you can consider implementing in your organization whether you are a team of one or many, you can contribute to minimizing risk  and increasing employee engagement in your organization!</a:t>
            </a:r>
          </a:p>
        </p:txBody>
      </p:sp>
      <p:sp>
        <p:nvSpPr>
          <p:cNvPr id="5" name="Slide Number Placeholder 4">
            <a:extLst>
              <a:ext uri="{FF2B5EF4-FFF2-40B4-BE49-F238E27FC236}">
                <a16:creationId xmlns:a16="http://schemas.microsoft.com/office/drawing/2014/main" id="{6805E1C9-D6A4-44EC-B81B-7A846A243CC3}"/>
              </a:ext>
            </a:extLst>
          </p:cNvPr>
          <p:cNvSpPr>
            <a:spLocks noGrp="1"/>
          </p:cNvSpPr>
          <p:nvPr>
            <p:ph type="sldNum" sz="quarter" idx="12"/>
          </p:nvPr>
        </p:nvSpPr>
        <p:spPr>
          <a:xfrm>
            <a:off x="10825930" y="6223702"/>
            <a:ext cx="570728" cy="314067"/>
          </a:xfrm>
        </p:spPr>
        <p:txBody>
          <a:bodyPr>
            <a:normAutofit/>
          </a:bodyPr>
          <a:lstStyle/>
          <a:p>
            <a:pPr>
              <a:spcAft>
                <a:spcPts val="600"/>
              </a:spcAft>
            </a:pPr>
            <a:fld id="{41E825DA-D6B2-4035-A5C7-7FCD0F903D47}" type="slidenum">
              <a:rPr lang="en-US" sz="1000" smtClean="0">
                <a:solidFill>
                  <a:srgbClr val="898989"/>
                </a:solidFill>
                <a:latin typeface="Calibri" panose="020F0502020204030204"/>
              </a:rPr>
              <a:pPr>
                <a:spcAft>
                  <a:spcPts val="600"/>
                </a:spcAft>
              </a:pPr>
              <a:t>2</a:t>
            </a:fld>
            <a:endParaRPr lang="en-US" sz="1000">
              <a:solidFill>
                <a:srgbClr val="898989"/>
              </a:solidFill>
              <a:latin typeface="Calibri" panose="020F0502020204030204"/>
            </a:endParaRPr>
          </a:p>
        </p:txBody>
      </p:sp>
    </p:spTree>
    <p:extLst>
      <p:ext uri="{BB962C8B-B14F-4D97-AF65-F5344CB8AC3E}">
        <p14:creationId xmlns:p14="http://schemas.microsoft.com/office/powerpoint/2010/main" val="184873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3C42E5-4ABD-4441-ACB3-AE3F3BD3ED1A}"/>
              </a:ext>
            </a:extLst>
          </p:cNvPr>
          <p:cNvSpPr txBox="1"/>
          <p:nvPr/>
        </p:nvSpPr>
        <p:spPr>
          <a:xfrm flipH="1">
            <a:off x="450767" y="1"/>
            <a:ext cx="11466156" cy="830997"/>
          </a:xfrm>
          <a:prstGeom prst="rect">
            <a:avLst/>
          </a:prstGeom>
          <a:noFill/>
        </p:spPr>
        <p:txBody>
          <a:bodyPr wrap="square" lIns="0" tIns="0" rIns="0" bIns="0" rtlCol="0">
            <a:spAutoFit/>
          </a:bodyPr>
          <a:lstStyle/>
          <a:p>
            <a:pPr algn="ctr"/>
            <a:r>
              <a:rPr lang="en-US" b="1" dirty="0">
                <a:solidFill>
                  <a:srgbClr val="44546A"/>
                </a:solidFill>
                <a:latin typeface="Calibri" panose="020F0502020204030204"/>
              </a:rPr>
              <a:t>EXPAND YOUR DEFINITION OF WELLNESS –  THINK ABOUT ALL OF THESE AREAS </a:t>
            </a:r>
          </a:p>
          <a:p>
            <a:pPr algn="ctr"/>
            <a:r>
              <a:rPr lang="en-US" b="1" dirty="0">
                <a:solidFill>
                  <a:srgbClr val="44546A"/>
                </a:solidFill>
                <a:latin typeface="Calibri" panose="020F0502020204030204"/>
              </a:rPr>
              <a:t>SOMETIMES IT ‘S JUST TAKING FIVE MINUTES TO BREATHE!  </a:t>
            </a:r>
          </a:p>
          <a:p>
            <a:pPr algn="ctr"/>
            <a:r>
              <a:rPr lang="en-US" dirty="0">
                <a:solidFill>
                  <a:srgbClr val="44546A"/>
                </a:solidFill>
                <a:latin typeface="Calibri" panose="020F0502020204030204"/>
              </a:rPr>
              <a:t>We will be sending you info on all these as we begin our  learning journey together  as we expand this program!</a:t>
            </a:r>
          </a:p>
        </p:txBody>
      </p:sp>
      <p:pic>
        <p:nvPicPr>
          <p:cNvPr id="5" name="Picture 4">
            <a:extLst>
              <a:ext uri="{FF2B5EF4-FFF2-40B4-BE49-F238E27FC236}">
                <a16:creationId xmlns:a16="http://schemas.microsoft.com/office/drawing/2014/main" id="{B3F378B2-5871-46BE-B4B4-EF47E645BAA1}"/>
              </a:ext>
            </a:extLst>
          </p:cNvPr>
          <p:cNvPicPr>
            <a:picLocks noChangeAspect="1"/>
          </p:cNvPicPr>
          <p:nvPr/>
        </p:nvPicPr>
        <p:blipFill>
          <a:blip r:embed="rId3"/>
          <a:stretch>
            <a:fillRect/>
          </a:stretch>
        </p:blipFill>
        <p:spPr>
          <a:xfrm>
            <a:off x="1589" y="1090864"/>
            <a:ext cx="12188825" cy="5767137"/>
          </a:xfrm>
          <a:prstGeom prst="rect">
            <a:avLst/>
          </a:prstGeom>
        </p:spPr>
      </p:pic>
    </p:spTree>
    <p:extLst>
      <p:ext uri="{BB962C8B-B14F-4D97-AF65-F5344CB8AC3E}">
        <p14:creationId xmlns:p14="http://schemas.microsoft.com/office/powerpoint/2010/main" val="1063689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5AAACAC-377E-47F9-A981-1675BF7C5715}"/>
              </a:ext>
            </a:extLst>
          </p:cNvPr>
          <p:cNvSpPr>
            <a:spLocks noGrp="1"/>
          </p:cNvSpPr>
          <p:nvPr>
            <p:ph type="title"/>
          </p:nvPr>
        </p:nvSpPr>
        <p:spPr/>
        <p:txBody>
          <a:bodyPr/>
          <a:lstStyle/>
          <a:p>
            <a:r>
              <a:rPr lang="en-US" sz="4000" dirty="0"/>
              <a:t>How Do You Start? </a:t>
            </a:r>
          </a:p>
        </p:txBody>
      </p:sp>
      <p:grpSp>
        <p:nvGrpSpPr>
          <p:cNvPr id="3" name="Group 2">
            <a:extLst>
              <a:ext uri="{FF2B5EF4-FFF2-40B4-BE49-F238E27FC236}">
                <a16:creationId xmlns:a16="http://schemas.microsoft.com/office/drawing/2014/main" id="{FF07A162-9957-41C5-8D24-5FCF2DDC684E}"/>
              </a:ext>
            </a:extLst>
          </p:cNvPr>
          <p:cNvGrpSpPr/>
          <p:nvPr/>
        </p:nvGrpSpPr>
        <p:grpSpPr>
          <a:xfrm>
            <a:off x="5899152" y="2649212"/>
            <a:ext cx="393699" cy="1559576"/>
            <a:chOff x="5899151" y="2073651"/>
            <a:chExt cx="393699" cy="1967022"/>
          </a:xfrm>
        </p:grpSpPr>
        <p:cxnSp>
          <p:nvCxnSpPr>
            <p:cNvPr id="4" name="Straight Connector 3">
              <a:extLst>
                <a:ext uri="{FF2B5EF4-FFF2-40B4-BE49-F238E27FC236}">
                  <a16:creationId xmlns:a16="http://schemas.microsoft.com/office/drawing/2014/main" id="{78379774-3AE2-4B30-A655-5CB2EC2B4D68}"/>
                </a:ext>
              </a:extLst>
            </p:cNvPr>
            <p:cNvCxnSpPr/>
            <p:nvPr/>
          </p:nvCxnSpPr>
          <p:spPr>
            <a:xfrm>
              <a:off x="5899151" y="2073651"/>
              <a:ext cx="393699" cy="0"/>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67C2489-823C-49DC-A714-2CD5FB651899}"/>
                </a:ext>
              </a:extLst>
            </p:cNvPr>
            <p:cNvCxnSpPr/>
            <p:nvPr/>
          </p:nvCxnSpPr>
          <p:spPr>
            <a:xfrm>
              <a:off x="5899151" y="4040673"/>
              <a:ext cx="393699" cy="0"/>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06284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p:cNvSpPr>
            <a:spLocks noGrp="1"/>
          </p:cNvSpPr>
          <p:nvPr>
            <p:ph type="title"/>
          </p:nvPr>
        </p:nvSpPr>
        <p:spPr>
          <a:xfrm>
            <a:off x="-88491" y="-37540"/>
            <a:ext cx="7831394" cy="1283110"/>
          </a:xfrm>
        </p:spPr>
        <p:txBody>
          <a:bodyPr vert="horz" lIns="91440" tIns="45720" rIns="91440" bIns="45720" rtlCol="0" anchor="ctr">
            <a:normAutofit/>
          </a:bodyPr>
          <a:lstStyle/>
          <a:p>
            <a:pPr defTabSz="914400"/>
            <a:r>
              <a:rPr lang="en-US" sz="4100" dirty="0">
                <a:solidFill>
                  <a:srgbClr val="000000"/>
                </a:solidFill>
              </a:rPr>
              <a:t>Best Practice Standards of Success</a:t>
            </a:r>
          </a:p>
        </p:txBody>
      </p:sp>
      <p:sp>
        <p:nvSpPr>
          <p:cNvPr id="3" name="Content Placeholder 2"/>
          <p:cNvSpPr>
            <a:spLocks noGrp="1"/>
          </p:cNvSpPr>
          <p:nvPr>
            <p:ph idx="1"/>
          </p:nvPr>
        </p:nvSpPr>
        <p:spPr>
          <a:xfrm>
            <a:off x="206477" y="1283110"/>
            <a:ext cx="5589639" cy="5368413"/>
          </a:xfrm>
        </p:spPr>
        <p:txBody>
          <a:bodyPr vert="horz" lIns="91440" tIns="45720" rIns="91440" bIns="45720" rtlCol="0" anchor="ctr">
            <a:noAutofit/>
          </a:bodyPr>
          <a:lstStyle/>
          <a:p>
            <a:pPr marL="457200" indent="-228600" defTabSz="914400"/>
            <a:r>
              <a:rPr lang="en-US" sz="2400" dirty="0">
                <a:solidFill>
                  <a:srgbClr val="000000"/>
                </a:solidFill>
              </a:rPr>
              <a:t>Committed and Aligned Leadership</a:t>
            </a:r>
          </a:p>
          <a:p>
            <a:pPr marL="457200" indent="-228600" defTabSz="914400"/>
            <a:r>
              <a:rPr lang="en-US" sz="2400" dirty="0">
                <a:solidFill>
                  <a:srgbClr val="000000"/>
                </a:solidFill>
              </a:rPr>
              <a:t>Collaboration in Support of Wellness</a:t>
            </a:r>
          </a:p>
          <a:p>
            <a:pPr marL="457200" indent="-228600" defTabSz="914400"/>
            <a:r>
              <a:rPr lang="en-US" sz="2400" dirty="0">
                <a:solidFill>
                  <a:srgbClr val="000000"/>
                </a:solidFill>
              </a:rPr>
              <a:t>Collecting Meaningful Data to Evolve a Wellness strategy</a:t>
            </a:r>
          </a:p>
          <a:p>
            <a:pPr marL="457200" indent="-228600" defTabSz="914400"/>
            <a:r>
              <a:rPr lang="en-US" sz="2400" dirty="0">
                <a:solidFill>
                  <a:srgbClr val="000000"/>
                </a:solidFill>
              </a:rPr>
              <a:t>Crafting an Operating Plan</a:t>
            </a:r>
          </a:p>
          <a:p>
            <a:pPr marL="457200" indent="-228600" defTabSz="914400"/>
            <a:r>
              <a:rPr lang="en-US" sz="2400" dirty="0">
                <a:solidFill>
                  <a:srgbClr val="000000"/>
                </a:solidFill>
              </a:rPr>
              <a:t>Choosing Initiatives that Support the Whole Employee</a:t>
            </a:r>
          </a:p>
          <a:p>
            <a:pPr marL="457200" indent="-228600" defTabSz="914400"/>
            <a:r>
              <a:rPr lang="en-US" sz="2400" dirty="0">
                <a:solidFill>
                  <a:srgbClr val="000000"/>
                </a:solidFill>
              </a:rPr>
              <a:t>Cultivate Supportive Health and Promoting Environments Policies and Practices</a:t>
            </a:r>
          </a:p>
          <a:p>
            <a:pPr marL="457200" indent="-228600" defTabSz="914400"/>
            <a:r>
              <a:rPr lang="en-US" sz="2400" dirty="0">
                <a:solidFill>
                  <a:srgbClr val="000000"/>
                </a:solidFill>
              </a:rPr>
              <a:t>Conduct Evaluation, Communicate, Celebrate</a:t>
            </a:r>
          </a:p>
        </p:txBody>
      </p:sp>
      <p:sp>
        <p:nvSpPr>
          <p:cNvPr id="26"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close up of a sign&#10;&#10;Description automatically generated">
            <a:extLst>
              <a:ext uri="{FF2B5EF4-FFF2-40B4-BE49-F238E27FC236}">
                <a16:creationId xmlns:a16="http://schemas.microsoft.com/office/drawing/2014/main" id="{74616FD6-EA56-4CC4-860C-6E3E33A0FD00}"/>
              </a:ext>
            </a:extLst>
          </p:cNvPr>
          <p:cNvPicPr>
            <a:picLocks noChangeAspect="1"/>
          </p:cNvPicPr>
          <p:nvPr/>
        </p:nvPicPr>
        <p:blipFill rotWithShape="1">
          <a:blip r:embed="rId4"/>
          <a:srcRect l="8792" r="3982" b="1"/>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3525593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BEBF77-9586-478E-AA0B-A2A55220AA18}"/>
              </a:ext>
            </a:extLst>
          </p:cNvPr>
          <p:cNvPicPr>
            <a:picLocks noChangeAspect="1"/>
          </p:cNvPicPr>
          <p:nvPr/>
        </p:nvPicPr>
        <p:blipFill rotWithShape="1">
          <a:blip r:embed="rId3"/>
          <a:srcRect l="1921" r="13267" b="-2"/>
          <a:stretch/>
        </p:blipFill>
        <p:spPr>
          <a:xfrm>
            <a:off x="-1" y="3725"/>
            <a:ext cx="5504917" cy="6850548"/>
          </a:xfrm>
          <a:prstGeom prst="rect">
            <a:avLst/>
          </a:prstGeom>
        </p:spPr>
      </p:pic>
      <p:pic>
        <p:nvPicPr>
          <p:cNvPr id="25" name="Picture 24">
            <a:extLst>
              <a:ext uri="{FF2B5EF4-FFF2-40B4-BE49-F238E27FC236}">
                <a16:creationId xmlns:a16="http://schemas.microsoft.com/office/drawing/2014/main" id="{86BA5DB7-BF33-463C-AE3A-DD318F534B5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279923" y="157521"/>
            <a:ext cx="6710516" cy="1079393"/>
          </a:xfrm>
        </p:spPr>
        <p:txBody>
          <a:bodyPr vert="horz" lIns="91440" tIns="45720" rIns="91440" bIns="45720" rtlCol="0" anchor="ctr">
            <a:normAutofit/>
          </a:bodyPr>
          <a:lstStyle/>
          <a:p>
            <a:pPr defTabSz="914400"/>
            <a:r>
              <a:rPr lang="en-US" sz="4400" dirty="0">
                <a:solidFill>
                  <a:srgbClr val="000000"/>
                </a:solidFill>
              </a:rPr>
              <a:t>Align Supportive Leadership</a:t>
            </a:r>
          </a:p>
        </p:txBody>
      </p:sp>
      <p:sp>
        <p:nvSpPr>
          <p:cNvPr id="6" name="TextBox 5">
            <a:extLst>
              <a:ext uri="{FF2B5EF4-FFF2-40B4-BE49-F238E27FC236}">
                <a16:creationId xmlns:a16="http://schemas.microsoft.com/office/drawing/2014/main" id="{92474E2F-F2DA-45A8-BF32-E991FAB0873F}"/>
              </a:ext>
            </a:extLst>
          </p:cNvPr>
          <p:cNvSpPr txBox="1"/>
          <p:nvPr/>
        </p:nvSpPr>
        <p:spPr>
          <a:xfrm>
            <a:off x="5504915" y="1390710"/>
            <a:ext cx="6485523" cy="5309769"/>
          </a:xfrm>
          <a:prstGeom prst="rect">
            <a:avLst/>
          </a:prstGeom>
        </p:spPr>
        <p:txBody>
          <a:bodyPr vert="horz" lIns="91440" tIns="45720" rIns="91440" bIns="45720" rtlCol="0" anchor="ctr">
            <a:normAutofit fontScale="92500" lnSpcReduction="10000"/>
          </a:bodyPr>
          <a:lstStyle/>
          <a:p>
            <a:pPr indent="-228600">
              <a:lnSpc>
                <a:spcPct val="90000"/>
              </a:lnSpc>
              <a:spcAft>
                <a:spcPts val="600"/>
              </a:spcAft>
              <a:buFont typeface="Arial" panose="020B0604020202020204" pitchFamily="34" charset="0"/>
              <a:buChar char="•"/>
            </a:pPr>
            <a:r>
              <a:rPr lang="en-US" sz="2600" b="1" dirty="0">
                <a:solidFill>
                  <a:srgbClr val="000000"/>
                </a:solidFill>
              </a:rPr>
              <a:t>Leadership Support</a:t>
            </a:r>
          </a:p>
          <a:p>
            <a:pPr indent="-228600">
              <a:lnSpc>
                <a:spcPct val="90000"/>
              </a:lnSpc>
              <a:spcAft>
                <a:spcPts val="600"/>
              </a:spcAft>
              <a:buFont typeface="Arial" panose="020B0604020202020204" pitchFamily="34" charset="0"/>
              <a:buChar char="•"/>
            </a:pPr>
            <a:r>
              <a:rPr lang="en-US" sz="2600" dirty="0">
                <a:solidFill>
                  <a:srgbClr val="000000"/>
                </a:solidFill>
              </a:rPr>
              <a:t>Leaders can shoe their support through various</a:t>
            </a:r>
          </a:p>
          <a:p>
            <a:pPr indent="-228600">
              <a:lnSpc>
                <a:spcPct val="90000"/>
              </a:lnSpc>
              <a:spcAft>
                <a:spcPts val="600"/>
              </a:spcAft>
              <a:buFont typeface="Arial" panose="020B0604020202020204" pitchFamily="34" charset="0"/>
              <a:buChar char="•"/>
            </a:pPr>
            <a:r>
              <a:rPr lang="en-US" sz="2600" dirty="0">
                <a:solidFill>
                  <a:srgbClr val="000000"/>
                </a:solidFill>
              </a:rPr>
              <a:t>methods including public recognition, </a:t>
            </a:r>
          </a:p>
          <a:p>
            <a:pPr indent="-228600">
              <a:lnSpc>
                <a:spcPct val="90000"/>
              </a:lnSpc>
              <a:spcAft>
                <a:spcPts val="600"/>
              </a:spcAft>
              <a:buFont typeface="Arial" panose="020B0604020202020204" pitchFamily="34" charset="0"/>
              <a:buChar char="•"/>
            </a:pPr>
            <a:r>
              <a:rPr lang="en-US" sz="2600" dirty="0">
                <a:solidFill>
                  <a:srgbClr val="000000"/>
                </a:solidFill>
              </a:rPr>
              <a:t>communications and role modeling</a:t>
            </a:r>
          </a:p>
          <a:p>
            <a:pPr indent="-228600">
              <a:lnSpc>
                <a:spcPct val="90000"/>
              </a:lnSpc>
              <a:spcAft>
                <a:spcPts val="600"/>
              </a:spcAft>
              <a:buFont typeface="Arial" panose="020B0604020202020204" pitchFamily="34" charset="0"/>
              <a:buChar char="•"/>
            </a:pPr>
            <a:endParaRPr lang="en-US" sz="2600" dirty="0">
              <a:solidFill>
                <a:srgbClr val="000000"/>
              </a:solidFill>
            </a:endParaRPr>
          </a:p>
          <a:p>
            <a:pPr indent="-228600">
              <a:lnSpc>
                <a:spcPct val="90000"/>
              </a:lnSpc>
              <a:spcAft>
                <a:spcPts val="600"/>
              </a:spcAft>
              <a:buFont typeface="Arial" panose="020B0604020202020204" pitchFamily="34" charset="0"/>
              <a:buChar char="•"/>
            </a:pPr>
            <a:r>
              <a:rPr lang="en-US" sz="2600" b="1" dirty="0">
                <a:solidFill>
                  <a:srgbClr val="000000"/>
                </a:solidFill>
              </a:rPr>
              <a:t>Leadership Accountability</a:t>
            </a:r>
          </a:p>
          <a:p>
            <a:pPr indent="-228600">
              <a:lnSpc>
                <a:spcPct val="90000"/>
              </a:lnSpc>
              <a:spcAft>
                <a:spcPts val="600"/>
              </a:spcAft>
              <a:buFont typeface="Arial" panose="020B0604020202020204" pitchFamily="34" charset="0"/>
              <a:buChar char="•"/>
            </a:pPr>
            <a:r>
              <a:rPr lang="en-US" sz="2600" dirty="0">
                <a:solidFill>
                  <a:srgbClr val="000000"/>
                </a:solidFill>
              </a:rPr>
              <a:t>Organizations can encourage leaders to be more supportive of employee well-being by holding them  accountable.</a:t>
            </a:r>
          </a:p>
          <a:p>
            <a:pPr indent="-228600">
              <a:lnSpc>
                <a:spcPct val="90000"/>
              </a:lnSpc>
              <a:spcAft>
                <a:spcPts val="600"/>
              </a:spcAft>
              <a:buFont typeface="Arial" panose="020B0604020202020204" pitchFamily="34" charset="0"/>
              <a:buChar char="•"/>
            </a:pPr>
            <a:endParaRPr lang="en-US" sz="2600" dirty="0">
              <a:solidFill>
                <a:srgbClr val="000000"/>
              </a:solidFill>
            </a:endParaRPr>
          </a:p>
          <a:p>
            <a:pPr indent="-228600">
              <a:lnSpc>
                <a:spcPct val="90000"/>
              </a:lnSpc>
              <a:spcAft>
                <a:spcPts val="600"/>
              </a:spcAft>
              <a:buFont typeface="Arial" panose="020B0604020202020204" pitchFamily="34" charset="0"/>
              <a:buChar char="•"/>
            </a:pPr>
            <a:r>
              <a:rPr lang="en-US" sz="2600" b="1" dirty="0">
                <a:solidFill>
                  <a:srgbClr val="000000"/>
                </a:solidFill>
              </a:rPr>
              <a:t>Leadership Champions</a:t>
            </a:r>
          </a:p>
          <a:p>
            <a:pPr indent="-228600">
              <a:lnSpc>
                <a:spcPct val="90000"/>
              </a:lnSpc>
              <a:spcAft>
                <a:spcPts val="600"/>
              </a:spcAft>
              <a:buFont typeface="Arial" panose="020B0604020202020204" pitchFamily="34" charset="0"/>
              <a:buChar char="•"/>
            </a:pPr>
            <a:r>
              <a:rPr lang="en-US" sz="2600" dirty="0">
                <a:solidFill>
                  <a:srgbClr val="000000"/>
                </a:solidFill>
              </a:rPr>
              <a:t>Leaders should oversee the program, cultivate a  supportive work environment and dedicate </a:t>
            </a:r>
          </a:p>
          <a:p>
            <a:pPr indent="-228600">
              <a:lnSpc>
                <a:spcPct val="90000"/>
              </a:lnSpc>
              <a:spcAft>
                <a:spcPts val="600"/>
              </a:spcAft>
              <a:buFont typeface="Arial" panose="020B0604020202020204" pitchFamily="34" charset="0"/>
              <a:buChar char="•"/>
            </a:pPr>
            <a:r>
              <a:rPr lang="en-US" sz="2600" dirty="0">
                <a:solidFill>
                  <a:srgbClr val="000000"/>
                </a:solidFill>
              </a:rPr>
              <a:t>necessary resources to the efforts.</a:t>
            </a:r>
          </a:p>
          <a:p>
            <a:pPr indent="-228600">
              <a:lnSpc>
                <a:spcPct val="90000"/>
              </a:lnSpc>
              <a:spcAft>
                <a:spcPts val="600"/>
              </a:spcAft>
              <a:buFont typeface="Arial" panose="020B0604020202020204" pitchFamily="34" charset="0"/>
              <a:buChar char="•"/>
            </a:pPr>
            <a:endParaRPr lang="en-US" sz="1400" dirty="0">
              <a:solidFill>
                <a:srgbClr val="000000"/>
              </a:solidFill>
            </a:endParaRPr>
          </a:p>
        </p:txBody>
      </p:sp>
      <p:sp>
        <p:nvSpPr>
          <p:cNvPr id="9" name="Content Placeholder 2">
            <a:extLst>
              <a:ext uri="{FF2B5EF4-FFF2-40B4-BE49-F238E27FC236}">
                <a16:creationId xmlns:a16="http://schemas.microsoft.com/office/drawing/2014/main" id="{49C5403D-F2CA-4D5C-AA94-66C4A199E7DF}"/>
              </a:ext>
            </a:extLst>
          </p:cNvPr>
          <p:cNvSpPr txBox="1">
            <a:spLocks/>
          </p:cNvSpPr>
          <p:nvPr/>
        </p:nvSpPr>
        <p:spPr bwMode="gray">
          <a:xfrm>
            <a:off x="1588" y="1240641"/>
            <a:ext cx="6197800" cy="3737210"/>
          </a:xfrm>
          <a:prstGeom prst="rect">
            <a:avLst/>
          </a:prstGeom>
        </p:spPr>
        <p:txBody>
          <a:bodyPr vert="horz" lIns="0" tIns="0" rIns="0" bIns="0" numCol="2" rtlCol="0">
            <a:noAutofit/>
          </a:bodyPr>
          <a:lstStyle>
            <a:lvl1pPr marL="0" indent="0" algn="l" defTabSz="457200" rtl="0" eaLnBrk="1" latinLnBrk="0" hangingPunct="1">
              <a:spcBef>
                <a:spcPts val="1800"/>
              </a:spcBef>
              <a:buClrTx/>
              <a:buFont typeface="Arial"/>
              <a:buNone/>
              <a:defRPr sz="1400" b="0" kern="1200" cap="none" baseline="0">
                <a:solidFill>
                  <a:schemeClr val="tx2"/>
                </a:solidFill>
                <a:latin typeface="+mn-lt"/>
                <a:ea typeface="+mn-ea"/>
                <a:cs typeface="+mn-cs"/>
              </a:defRPr>
            </a:lvl1pPr>
            <a:lvl2pPr marL="171450" indent="-171450" algn="l" defTabSz="457200" rtl="0" eaLnBrk="1" latinLnBrk="0" hangingPunct="1">
              <a:spcBef>
                <a:spcPts val="1200"/>
              </a:spcBef>
              <a:buClrTx/>
              <a:buFont typeface="Arial"/>
              <a:buChar char="•"/>
              <a:defRPr sz="1400" kern="1200">
                <a:solidFill>
                  <a:schemeClr val="tx2"/>
                </a:solidFill>
                <a:latin typeface="+mn-lt"/>
                <a:ea typeface="+mn-ea"/>
                <a:cs typeface="+mn-cs"/>
              </a:defRPr>
            </a:lvl2pPr>
            <a:lvl3pPr marL="342900" indent="-171450" algn="l" defTabSz="457200" rtl="0" eaLnBrk="1" latinLnBrk="0" hangingPunct="1">
              <a:spcBef>
                <a:spcPts val="600"/>
              </a:spcBef>
              <a:buClrTx/>
              <a:buFont typeface="Lucida Grande"/>
              <a:buChar char="–"/>
              <a:defRPr sz="1400" kern="1200" baseline="0">
                <a:solidFill>
                  <a:schemeClr val="tx2"/>
                </a:solidFill>
                <a:latin typeface="+mn-lt"/>
                <a:ea typeface="+mn-ea"/>
                <a:cs typeface="+mn-cs"/>
              </a:defRPr>
            </a:lvl3pPr>
            <a:lvl4pPr marL="514350" indent="-171450" algn="l" defTabSz="457200" rtl="0" eaLnBrk="1" latinLnBrk="0" hangingPunct="1">
              <a:spcBef>
                <a:spcPts val="600"/>
              </a:spcBef>
              <a:buClrTx/>
              <a:buFont typeface="Arial"/>
              <a:buChar char="•"/>
              <a:defRPr sz="1400" kern="1200">
                <a:solidFill>
                  <a:schemeClr val="tx2"/>
                </a:solidFill>
                <a:latin typeface="+mn-lt"/>
                <a:ea typeface="+mn-ea"/>
                <a:cs typeface="+mn-cs"/>
              </a:defRPr>
            </a:lvl4pPr>
            <a:lvl5pPr marL="685800" indent="-171450" algn="l" defTabSz="457200" rtl="0" eaLnBrk="1" latinLnBrk="0" hangingPunct="1">
              <a:spcBef>
                <a:spcPts val="600"/>
              </a:spcBef>
              <a:buClrTx/>
              <a:buFont typeface="Arial" panose="020B0604020202020204" pitchFamily="34" charset="0"/>
              <a:buChar char="–"/>
              <a:defRPr sz="1400" kern="1200" baseline="0">
                <a:solidFill>
                  <a:schemeClr val="tx2"/>
                </a:solidFill>
                <a:latin typeface="+mn-lt"/>
                <a:ea typeface="+mn-ea"/>
                <a:cs typeface="+mn-cs"/>
              </a:defRPr>
            </a:lvl5pPr>
            <a:lvl6pPr marL="857250" indent="-171450" algn="l" defTabSz="457200" rtl="0" eaLnBrk="1" latinLnBrk="0" hangingPunct="1">
              <a:spcBef>
                <a:spcPts val="600"/>
              </a:spcBef>
              <a:buClrTx/>
              <a:buFont typeface="Arial" panose="020B0604020202020204" pitchFamily="34" charset="0"/>
              <a:buChar char="•"/>
              <a:defRPr sz="1400" kern="1200">
                <a:solidFill>
                  <a:schemeClr val="tx2"/>
                </a:solidFill>
                <a:latin typeface="+mn-lt"/>
                <a:ea typeface="+mn-ea"/>
                <a:cs typeface="+mn-cs"/>
              </a:defRPr>
            </a:lvl6pPr>
            <a:lvl7pPr marL="1028700" indent="-165100" algn="l" defTabSz="457200" rtl="0" eaLnBrk="1" latinLnBrk="0" hangingPunct="1">
              <a:spcBef>
                <a:spcPts val="600"/>
              </a:spcBef>
              <a:buClrTx/>
              <a:buFont typeface="Arial" panose="020B0604020202020204" pitchFamily="34" charset="0"/>
              <a:buChar char="–"/>
              <a:defRPr sz="1400" kern="1200">
                <a:solidFill>
                  <a:schemeClr val="tx2"/>
                </a:solidFill>
                <a:latin typeface="+mn-lt"/>
                <a:ea typeface="+mn-ea"/>
                <a:cs typeface="+mn-cs"/>
              </a:defRPr>
            </a:lvl7pPr>
            <a:lvl8pPr marL="1206500" indent="-177800" algn="l" defTabSz="457200" rtl="0" eaLnBrk="1" latinLnBrk="0" hangingPunct="1">
              <a:spcBef>
                <a:spcPts val="600"/>
              </a:spcBef>
              <a:buClrTx/>
              <a:buFont typeface="Arial"/>
              <a:buChar char="•"/>
              <a:defRPr sz="1400" kern="1200">
                <a:solidFill>
                  <a:schemeClr val="tx2"/>
                </a:solidFill>
                <a:latin typeface="+mn-lt"/>
                <a:ea typeface="+mn-ea"/>
                <a:cs typeface="+mn-cs"/>
              </a:defRPr>
            </a:lvl8pPr>
            <a:lvl9pPr marL="1371600" indent="-165100" algn="l" defTabSz="457200" rtl="0" eaLnBrk="1" latinLnBrk="0" hangingPunct="1">
              <a:spcBef>
                <a:spcPts val="600"/>
              </a:spcBef>
              <a:buClrTx/>
              <a:buFont typeface="Arial" panose="020B0604020202020204" pitchFamily="34" charset="0"/>
              <a:buChar char="–"/>
              <a:defRPr sz="1400" kern="1200">
                <a:solidFill>
                  <a:schemeClr val="tx2"/>
                </a:solidFill>
                <a:latin typeface="+mn-lt"/>
                <a:ea typeface="+mn-ea"/>
                <a:cs typeface="+mn-cs"/>
              </a:defRPr>
            </a:lvl9pPr>
          </a:lstStyle>
          <a:p>
            <a:pPr lvl="1"/>
            <a:endParaRPr lang="en-US" dirty="0">
              <a:solidFill>
                <a:srgbClr val="44546A"/>
              </a:solidFill>
              <a:latin typeface="Calibri" panose="020F0502020204030204"/>
            </a:endParaRPr>
          </a:p>
        </p:txBody>
      </p:sp>
    </p:spTree>
    <p:extLst>
      <p:ext uri="{BB962C8B-B14F-4D97-AF65-F5344CB8AC3E}">
        <p14:creationId xmlns:p14="http://schemas.microsoft.com/office/powerpoint/2010/main" val="39732402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group of people sitting at a table&#10;&#10;Description automatically generated">
            <a:extLst>
              <a:ext uri="{FF2B5EF4-FFF2-40B4-BE49-F238E27FC236}">
                <a16:creationId xmlns:a16="http://schemas.microsoft.com/office/drawing/2014/main" id="{48BC419D-6208-474C-AA47-2BC417501C3D}"/>
              </a:ext>
            </a:extLst>
          </p:cNvPr>
          <p:cNvPicPr>
            <a:picLocks noGrp="1" noChangeAspect="1"/>
          </p:cNvPicPr>
          <p:nvPr>
            <p:ph type="pic" sz="quarter" idx="16"/>
          </p:nvPr>
        </p:nvPicPr>
        <p:blipFill>
          <a:blip r:embed="rId3"/>
          <a:srcRect l="20346" r="20346"/>
          <a:stretch>
            <a:fillRect/>
          </a:stretch>
        </p:blipFill>
        <p:spPr>
          <a:xfrm>
            <a:off x="1589" y="0"/>
            <a:ext cx="5970508" cy="6858000"/>
          </a:xfrm>
        </p:spPr>
      </p:pic>
      <p:sp>
        <p:nvSpPr>
          <p:cNvPr id="2" name="Title 1">
            <a:extLst>
              <a:ext uri="{FF2B5EF4-FFF2-40B4-BE49-F238E27FC236}">
                <a16:creationId xmlns:a16="http://schemas.microsoft.com/office/drawing/2014/main" id="{C64EFB16-830C-4335-B024-D18118B4CEF0}"/>
              </a:ext>
            </a:extLst>
          </p:cNvPr>
          <p:cNvSpPr>
            <a:spLocks noGrp="1"/>
          </p:cNvSpPr>
          <p:nvPr>
            <p:ph type="title"/>
          </p:nvPr>
        </p:nvSpPr>
        <p:spPr>
          <a:xfrm>
            <a:off x="6278129" y="0"/>
            <a:ext cx="5912284" cy="924232"/>
          </a:xfrm>
        </p:spPr>
        <p:txBody>
          <a:bodyPr>
            <a:normAutofit fontScale="90000"/>
          </a:bodyPr>
          <a:lstStyle/>
          <a:p>
            <a:r>
              <a:rPr lang="en-US" sz="3200" dirty="0">
                <a:solidFill>
                  <a:srgbClr val="7030A0"/>
                </a:solidFill>
              </a:rPr>
              <a:t>Collaboration – Wellness Committee and Champions</a:t>
            </a:r>
          </a:p>
        </p:txBody>
      </p:sp>
      <p:sp>
        <p:nvSpPr>
          <p:cNvPr id="18" name="Content Placeholder 17">
            <a:extLst>
              <a:ext uri="{FF2B5EF4-FFF2-40B4-BE49-F238E27FC236}">
                <a16:creationId xmlns:a16="http://schemas.microsoft.com/office/drawing/2014/main" id="{23594EA3-E500-4079-B652-9989B38E952B}"/>
              </a:ext>
            </a:extLst>
          </p:cNvPr>
          <p:cNvSpPr>
            <a:spLocks noGrp="1"/>
          </p:cNvSpPr>
          <p:nvPr>
            <p:ph idx="1"/>
          </p:nvPr>
        </p:nvSpPr>
        <p:spPr>
          <a:xfrm>
            <a:off x="6663859" y="2376256"/>
            <a:ext cx="4882896" cy="3977640"/>
          </a:xfrm>
        </p:spPr>
        <p:txBody>
          <a:bodyPr/>
          <a:lstStyle/>
          <a:p>
            <a:endParaRPr lang="en-US" dirty="0"/>
          </a:p>
          <a:p>
            <a:pPr marL="171450" indent="-171450"/>
            <a:endParaRPr lang="en-US" sz="400" dirty="0"/>
          </a:p>
        </p:txBody>
      </p:sp>
      <p:sp>
        <p:nvSpPr>
          <p:cNvPr id="7" name="Content Placeholder 8">
            <a:extLst>
              <a:ext uri="{FF2B5EF4-FFF2-40B4-BE49-F238E27FC236}">
                <a16:creationId xmlns:a16="http://schemas.microsoft.com/office/drawing/2014/main" id="{424344D5-E6E0-4131-A505-CDB03837334A}"/>
              </a:ext>
            </a:extLst>
          </p:cNvPr>
          <p:cNvSpPr txBox="1">
            <a:spLocks/>
          </p:cNvSpPr>
          <p:nvPr/>
        </p:nvSpPr>
        <p:spPr>
          <a:xfrm>
            <a:off x="559373" y="6376946"/>
            <a:ext cx="352367"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fld id="{38743595-4496-5147-A886-7D133864DF76}" type="slidenum">
              <a:rPr lang="en-US" sz="1000" b="1">
                <a:solidFill>
                  <a:prstClr val="white"/>
                </a:solidFill>
                <a:latin typeface="Calibri" panose="020F0502020204030204"/>
                <a:ea typeface="Open Sans" panose="020B0606030504020204" pitchFamily="34" charset="0"/>
                <a:cs typeface="Arial" panose="020B0604020202020204" pitchFamily="34" charset="0"/>
              </a:rPr>
              <a:pPr/>
              <a:t>24</a:t>
            </a:fld>
            <a:endParaRPr lang="en-US" sz="1000" b="1" dirty="0">
              <a:solidFill>
                <a:prstClr val="white"/>
              </a:solidFill>
              <a:latin typeface="Calibri" panose="020F0502020204030204"/>
              <a:ea typeface="Open Sans" panose="020B0606030504020204" pitchFamily="34" charset="0"/>
              <a:cs typeface="Arial" panose="020B0604020202020204" pitchFamily="34" charset="0"/>
            </a:endParaRPr>
          </a:p>
        </p:txBody>
      </p:sp>
      <p:sp>
        <p:nvSpPr>
          <p:cNvPr id="8" name="Content Placeholder 8">
            <a:extLst>
              <a:ext uri="{FF2B5EF4-FFF2-40B4-BE49-F238E27FC236}">
                <a16:creationId xmlns:a16="http://schemas.microsoft.com/office/drawing/2014/main" id="{5AF029F2-BBDA-4807-9B5C-81E199F1C9B7}"/>
              </a:ext>
            </a:extLst>
          </p:cNvPr>
          <p:cNvSpPr txBox="1">
            <a:spLocks/>
          </p:cNvSpPr>
          <p:nvPr/>
        </p:nvSpPr>
        <p:spPr>
          <a:xfrm>
            <a:off x="861124" y="6376946"/>
            <a:ext cx="3859212" cy="228600"/>
          </a:xfrm>
          <a:prstGeom prst="rect">
            <a:avLst/>
          </a:prstGeom>
        </p:spPr>
        <p:txBody>
          <a:bodyPr lIns="0" tIns="0" rIns="0" b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prstClr val="white"/>
                </a:solidFill>
                <a:latin typeface="Arial" panose="020B0604020202020204" pitchFamily="34" charset="0"/>
                <a:cs typeface="Arial" panose="020B0604020202020204" pitchFamily="34" charset="0"/>
              </a:rPr>
              <a:t>©2019 Aetna Inc.</a:t>
            </a:r>
          </a:p>
        </p:txBody>
      </p:sp>
      <p:sp>
        <p:nvSpPr>
          <p:cNvPr id="14" name="Rectangle 13">
            <a:extLst>
              <a:ext uri="{FF2B5EF4-FFF2-40B4-BE49-F238E27FC236}">
                <a16:creationId xmlns:a16="http://schemas.microsoft.com/office/drawing/2014/main" id="{E6287854-7F5A-4CF9-9F1C-A0BDB94CCA81}"/>
              </a:ext>
            </a:extLst>
          </p:cNvPr>
          <p:cNvSpPr/>
          <p:nvPr/>
        </p:nvSpPr>
        <p:spPr>
          <a:xfrm>
            <a:off x="5972098" y="4346714"/>
            <a:ext cx="6124413" cy="2508379"/>
          </a:xfrm>
          <a:prstGeom prst="rect">
            <a:avLst/>
          </a:prstGeom>
        </p:spPr>
        <p:txBody>
          <a:bodyPr wrap="square">
            <a:spAutoFit/>
          </a:bodyPr>
          <a:lstStyle/>
          <a:p>
            <a:endParaRPr lang="en-US" sz="1700" b="1" dirty="0">
              <a:solidFill>
                <a:prstClr val="black">
                  <a:lumMod val="65000"/>
                  <a:lumOff val="35000"/>
                </a:prstClr>
              </a:solidFill>
              <a:latin typeface="Calibri" panose="020F0502020204030204"/>
            </a:endParaRPr>
          </a:p>
          <a:p>
            <a:r>
              <a:rPr lang="en-US" sz="2000" b="1" dirty="0">
                <a:solidFill>
                  <a:prstClr val="black">
                    <a:lumMod val="65000"/>
                    <a:lumOff val="35000"/>
                  </a:prstClr>
                </a:solidFill>
                <a:latin typeface="Calibri" panose="020F0502020204030204"/>
              </a:rPr>
              <a:t>What Wellness Champions may do </a:t>
            </a:r>
            <a:endParaRPr lang="en-US" sz="2000" dirty="0">
              <a:solidFill>
                <a:prstClr val="black">
                  <a:lumMod val="65000"/>
                  <a:lumOff val="35000"/>
                </a:prstClr>
              </a:solidFill>
              <a:latin typeface="Calibri" panose="020F0502020204030204"/>
            </a:endParaRPr>
          </a:p>
          <a:p>
            <a:pPr marL="285750" indent="-285750">
              <a:buFont typeface="Arial" panose="020B0604020202020204" pitchFamily="34" charset="0"/>
              <a:buChar char="•"/>
            </a:pPr>
            <a:r>
              <a:rPr lang="en-US" sz="2000" dirty="0">
                <a:solidFill>
                  <a:prstClr val="black">
                    <a:lumMod val="65000"/>
                    <a:lumOff val="35000"/>
                  </a:prstClr>
                </a:solidFill>
                <a:latin typeface="Calibri" panose="020F0502020204030204"/>
              </a:rPr>
              <a:t>Be an “ambassador” for wellbeing programs or health events </a:t>
            </a:r>
          </a:p>
          <a:p>
            <a:pPr marL="285750" indent="-285750">
              <a:buFont typeface="Arial" panose="020B0604020202020204" pitchFamily="34" charset="0"/>
              <a:buChar char="•"/>
            </a:pPr>
            <a:r>
              <a:rPr lang="en-US" sz="2000" dirty="0">
                <a:solidFill>
                  <a:prstClr val="black">
                    <a:lumMod val="65000"/>
                    <a:lumOff val="35000"/>
                  </a:prstClr>
                </a:solidFill>
                <a:latin typeface="Calibri" panose="020F0502020204030204"/>
              </a:rPr>
              <a:t>Be a person to contact about a wellbeing program or service </a:t>
            </a:r>
          </a:p>
          <a:p>
            <a:pPr marL="285750" indent="-285750">
              <a:buFont typeface="Arial" panose="020B0604020202020204" pitchFamily="34" charset="0"/>
              <a:buChar char="•"/>
            </a:pPr>
            <a:r>
              <a:rPr lang="en-US" sz="2000" dirty="0">
                <a:solidFill>
                  <a:prstClr val="black">
                    <a:lumMod val="65000"/>
                    <a:lumOff val="35000"/>
                  </a:prstClr>
                </a:solidFill>
                <a:latin typeface="Calibri" panose="020F0502020204030204"/>
              </a:rPr>
              <a:t>Put together programs and share their benefits with other employees </a:t>
            </a:r>
          </a:p>
        </p:txBody>
      </p:sp>
      <p:sp>
        <p:nvSpPr>
          <p:cNvPr id="15" name="Rectangle 14">
            <a:extLst>
              <a:ext uri="{FF2B5EF4-FFF2-40B4-BE49-F238E27FC236}">
                <a16:creationId xmlns:a16="http://schemas.microsoft.com/office/drawing/2014/main" id="{35BA352A-E5CB-48DD-A35F-AADE718C7F71}"/>
              </a:ext>
            </a:extLst>
          </p:cNvPr>
          <p:cNvSpPr/>
          <p:nvPr/>
        </p:nvSpPr>
        <p:spPr>
          <a:xfrm>
            <a:off x="6053930" y="1821180"/>
            <a:ext cx="6000510" cy="2862322"/>
          </a:xfrm>
          <a:prstGeom prst="rect">
            <a:avLst/>
          </a:prstGeom>
        </p:spPr>
        <p:txBody>
          <a:bodyPr wrap="square">
            <a:spAutoFit/>
          </a:bodyPr>
          <a:lstStyle/>
          <a:p>
            <a:pPr marR="2950" algn="just"/>
            <a:r>
              <a:rPr lang="en-US" sz="2000" b="1" dirty="0">
                <a:solidFill>
                  <a:prstClr val="black">
                    <a:lumMod val="65000"/>
                    <a:lumOff val="35000"/>
                  </a:prstClr>
                </a:solidFill>
                <a:latin typeface="Calibri" panose="020F0502020204030204"/>
              </a:rPr>
              <a:t>What Wellness Champions are </a:t>
            </a:r>
            <a:endParaRPr lang="en-US" sz="2000" dirty="0">
              <a:solidFill>
                <a:prstClr val="black">
                  <a:lumMod val="65000"/>
                  <a:lumOff val="35000"/>
                </a:prstClr>
              </a:solidFill>
              <a:latin typeface="Calibri" panose="020F0502020204030204"/>
            </a:endParaRPr>
          </a:p>
          <a:p>
            <a:pPr marL="285750" indent="-285750">
              <a:buFont typeface="Arial" panose="020B0604020202020204" pitchFamily="34" charset="0"/>
              <a:buChar char="•"/>
            </a:pPr>
            <a:r>
              <a:rPr lang="en-US" sz="2000" dirty="0">
                <a:solidFill>
                  <a:prstClr val="black">
                    <a:lumMod val="65000"/>
                    <a:lumOff val="35000"/>
                  </a:prstClr>
                </a:solidFill>
                <a:latin typeface="Calibri" panose="020F0502020204030204"/>
              </a:rPr>
              <a:t>Fired up about their own health and helping to improve the health of others </a:t>
            </a:r>
          </a:p>
          <a:p>
            <a:pPr marL="285750" indent="-285750">
              <a:buFont typeface="Arial" panose="020B0604020202020204" pitchFamily="34" charset="0"/>
              <a:buChar char="•"/>
            </a:pPr>
            <a:r>
              <a:rPr lang="en-US" sz="2000" dirty="0">
                <a:solidFill>
                  <a:prstClr val="black">
                    <a:lumMod val="65000"/>
                    <a:lumOff val="35000"/>
                  </a:prstClr>
                </a:solidFill>
                <a:latin typeface="Calibri" panose="020F0502020204030204"/>
              </a:rPr>
              <a:t>Already encouraging friends and fellow workers to join wellbeing programs </a:t>
            </a:r>
          </a:p>
          <a:p>
            <a:pPr marL="285750" indent="-285750">
              <a:buFont typeface="Arial" panose="020B0604020202020204" pitchFamily="34" charset="0"/>
              <a:buChar char="•"/>
            </a:pPr>
            <a:r>
              <a:rPr lang="en-US" sz="2000" dirty="0">
                <a:solidFill>
                  <a:prstClr val="black">
                    <a:lumMod val="65000"/>
                    <a:lumOff val="35000"/>
                  </a:prstClr>
                </a:solidFill>
                <a:latin typeface="Calibri" panose="020F0502020204030204"/>
              </a:rPr>
              <a:t>Leading or taking part in wellbeing programs or meetings </a:t>
            </a:r>
          </a:p>
          <a:p>
            <a:pPr marL="171450" indent="-171450">
              <a:buFont typeface="Arial" panose="020B0604020202020204" pitchFamily="34" charset="0"/>
              <a:buChar char="•"/>
            </a:pPr>
            <a:r>
              <a:rPr lang="en-US" sz="2000" dirty="0">
                <a:solidFill>
                  <a:prstClr val="black">
                    <a:lumMod val="65000"/>
                    <a:lumOff val="35000"/>
                  </a:prstClr>
                </a:solidFill>
                <a:latin typeface="Calibri" panose="020F0502020204030204"/>
              </a:rPr>
              <a:t>  Eager to help others reach their health and well- </a:t>
            </a:r>
          </a:p>
          <a:p>
            <a:r>
              <a:rPr lang="en-US" sz="2000" dirty="0">
                <a:solidFill>
                  <a:prstClr val="black">
                    <a:lumMod val="65000"/>
                    <a:lumOff val="35000"/>
                  </a:prstClr>
                </a:solidFill>
                <a:latin typeface="Calibri" panose="020F0502020204030204"/>
              </a:rPr>
              <a:t>     being goals </a:t>
            </a:r>
          </a:p>
        </p:txBody>
      </p:sp>
      <p:sp>
        <p:nvSpPr>
          <p:cNvPr id="3" name="Rectangle 2">
            <a:extLst>
              <a:ext uri="{FF2B5EF4-FFF2-40B4-BE49-F238E27FC236}">
                <a16:creationId xmlns:a16="http://schemas.microsoft.com/office/drawing/2014/main" id="{C083AD8C-87DC-4228-AE48-9D34DAD89BED}"/>
              </a:ext>
            </a:extLst>
          </p:cNvPr>
          <p:cNvSpPr/>
          <p:nvPr/>
        </p:nvSpPr>
        <p:spPr>
          <a:xfrm>
            <a:off x="6219906" y="849918"/>
            <a:ext cx="5668561" cy="1015663"/>
          </a:xfrm>
          <a:prstGeom prst="rect">
            <a:avLst/>
          </a:prstGeom>
        </p:spPr>
        <p:txBody>
          <a:bodyPr wrap="square">
            <a:spAutoFit/>
          </a:bodyPr>
          <a:lstStyle/>
          <a:p>
            <a:pPr defTabSz="457200"/>
            <a:r>
              <a:rPr lang="en-US" sz="2000" b="1" dirty="0">
                <a:solidFill>
                  <a:prstClr val="black">
                    <a:lumMod val="65000"/>
                    <a:lumOff val="35000"/>
                  </a:prstClr>
                </a:solidFill>
                <a:latin typeface="Arial" panose="020B0604020202020204" pitchFamily="34" charset="0"/>
                <a:cs typeface="Arial" panose="020B0604020202020204" pitchFamily="34" charset="0"/>
              </a:rPr>
              <a:t>Wellbeing committees </a:t>
            </a:r>
            <a:r>
              <a:rPr lang="en-US" sz="2000" dirty="0">
                <a:solidFill>
                  <a:prstClr val="black">
                    <a:lumMod val="65000"/>
                    <a:lumOff val="35000"/>
                  </a:prstClr>
                </a:solidFill>
                <a:latin typeface="Arial" panose="020B0604020202020204" pitchFamily="34" charset="0"/>
                <a:cs typeface="Arial" panose="020B0604020202020204" pitchFamily="34" charset="0"/>
              </a:rPr>
              <a:t>use their knowledge, energy and creative solutions to help create a culture of wellbeing.  </a:t>
            </a:r>
          </a:p>
        </p:txBody>
      </p:sp>
    </p:spTree>
    <p:extLst>
      <p:ext uri="{BB962C8B-B14F-4D97-AF65-F5344CB8AC3E}">
        <p14:creationId xmlns:p14="http://schemas.microsoft.com/office/powerpoint/2010/main" val="17288226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A429D44-5C5B-43B9-BD8D-D3756E977F0B}"/>
              </a:ext>
            </a:extLst>
          </p:cNvPr>
          <p:cNvSpPr>
            <a:spLocks noGrp="1"/>
          </p:cNvSpPr>
          <p:nvPr>
            <p:ph type="title"/>
          </p:nvPr>
        </p:nvSpPr>
        <p:spPr>
          <a:xfrm>
            <a:off x="4409768" y="117987"/>
            <a:ext cx="7782211" cy="1268361"/>
          </a:xfrm>
        </p:spPr>
        <p:txBody>
          <a:bodyPr vert="horz" lIns="91440" tIns="45720" rIns="91440" bIns="45720" rtlCol="0" anchor="ctr">
            <a:normAutofit/>
          </a:bodyPr>
          <a:lstStyle/>
          <a:p>
            <a:pPr algn="ctr" defTabSz="914400"/>
            <a:r>
              <a:rPr lang="en-US" sz="3700" dirty="0">
                <a:solidFill>
                  <a:srgbClr val="000000"/>
                </a:solidFill>
              </a:rPr>
              <a:t>Health Promotion </a:t>
            </a:r>
            <a:br>
              <a:rPr lang="en-US" sz="3700" dirty="0">
                <a:solidFill>
                  <a:srgbClr val="000000"/>
                </a:solidFill>
              </a:rPr>
            </a:br>
            <a:r>
              <a:rPr lang="en-US" sz="3700" dirty="0">
                <a:solidFill>
                  <a:srgbClr val="000000"/>
                </a:solidFill>
              </a:rPr>
              <a:t>Programs and Activities </a:t>
            </a:r>
          </a:p>
        </p:txBody>
      </p:sp>
      <p:sp>
        <p:nvSpPr>
          <p:cNvPr id="14"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erson using a computer&#10;&#10;Description automatically generated">
            <a:extLst>
              <a:ext uri="{FF2B5EF4-FFF2-40B4-BE49-F238E27FC236}">
                <a16:creationId xmlns:a16="http://schemas.microsoft.com/office/drawing/2014/main" id="{D3355A40-D98A-4E59-A4B0-615F51CA89DE}"/>
              </a:ext>
            </a:extLst>
          </p:cNvPr>
          <p:cNvPicPr>
            <a:picLocks noChangeAspect="1"/>
          </p:cNvPicPr>
          <p:nvPr/>
        </p:nvPicPr>
        <p:blipFill rotWithShape="1">
          <a:blip r:embed="rId4">
            <a:alphaModFix/>
          </a:blip>
          <a:srcRect l="23989" r="12235" b="-2"/>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A6918E7E-09B5-43FE-A9A3-FD29EACD26BC}"/>
              </a:ext>
            </a:extLst>
          </p:cNvPr>
          <p:cNvSpPr>
            <a:spLocks noGrp="1"/>
          </p:cNvSpPr>
          <p:nvPr>
            <p:ph idx="1"/>
          </p:nvPr>
        </p:nvSpPr>
        <p:spPr>
          <a:xfrm>
            <a:off x="5147187" y="1221064"/>
            <a:ext cx="6799007" cy="5400962"/>
          </a:xfrm>
        </p:spPr>
        <p:txBody>
          <a:bodyPr vert="horz" lIns="91440" tIns="45720" rIns="91440" bIns="45720" rtlCol="0" anchor="ctr">
            <a:normAutofit fontScale="77500" lnSpcReduction="20000"/>
          </a:bodyPr>
          <a:lstStyle/>
          <a:p>
            <a:pPr marL="0" indent="0" defTabSz="914400">
              <a:spcBef>
                <a:spcPts val="0"/>
              </a:spcBef>
              <a:spcAft>
                <a:spcPts val="600"/>
              </a:spcAft>
              <a:buNone/>
            </a:pPr>
            <a:r>
              <a:rPr lang="en-US" sz="2900" dirty="0">
                <a:solidFill>
                  <a:srgbClr val="000000"/>
                </a:solidFill>
              </a:rPr>
              <a:t>Provides opportunities for employees to live </a:t>
            </a:r>
          </a:p>
          <a:p>
            <a:pPr marL="0" indent="0" defTabSz="914400">
              <a:spcBef>
                <a:spcPts val="0"/>
              </a:spcBef>
              <a:spcAft>
                <a:spcPts val="600"/>
              </a:spcAft>
              <a:buNone/>
            </a:pPr>
            <a:r>
              <a:rPr lang="en-US" sz="2900" dirty="0">
                <a:solidFill>
                  <a:srgbClr val="000000"/>
                </a:solidFill>
              </a:rPr>
              <a:t>healthier lives. The goal is to help people stay </a:t>
            </a:r>
          </a:p>
          <a:p>
            <a:pPr marL="0" indent="0" defTabSz="914400">
              <a:spcBef>
                <a:spcPts val="0"/>
              </a:spcBef>
              <a:spcAft>
                <a:spcPts val="600"/>
              </a:spcAft>
              <a:buNone/>
            </a:pPr>
            <a:r>
              <a:rPr lang="en-US" sz="2900" dirty="0">
                <a:solidFill>
                  <a:srgbClr val="000000"/>
                </a:solidFill>
              </a:rPr>
              <a:t>healthy, get healthy or manage a chronic condition. </a:t>
            </a:r>
          </a:p>
          <a:p>
            <a:pPr indent="-228600" defTabSz="914400">
              <a:spcBef>
                <a:spcPts val="0"/>
              </a:spcBef>
              <a:spcAft>
                <a:spcPts val="600"/>
              </a:spcAft>
            </a:pPr>
            <a:endParaRPr lang="en-US" sz="2900" dirty="0">
              <a:solidFill>
                <a:srgbClr val="000000"/>
              </a:solidFill>
            </a:endParaRPr>
          </a:p>
          <a:p>
            <a:pPr indent="-228600" defTabSz="914400">
              <a:spcBef>
                <a:spcPts val="0"/>
              </a:spcBef>
              <a:spcAft>
                <a:spcPts val="600"/>
              </a:spcAft>
            </a:pPr>
            <a:r>
              <a:rPr lang="en-US" sz="2900" dirty="0">
                <a:solidFill>
                  <a:srgbClr val="000000"/>
                </a:solidFill>
              </a:rPr>
              <a:t>Types?</a:t>
            </a:r>
          </a:p>
          <a:p>
            <a:pPr marL="285750" indent="-228600" defTabSz="914400">
              <a:spcBef>
                <a:spcPts val="0"/>
              </a:spcBef>
              <a:spcAft>
                <a:spcPts val="600"/>
              </a:spcAft>
            </a:pPr>
            <a:r>
              <a:rPr lang="en-US" sz="2900" dirty="0">
                <a:solidFill>
                  <a:srgbClr val="000000"/>
                </a:solidFill>
              </a:rPr>
              <a:t>Health fairs </a:t>
            </a:r>
          </a:p>
          <a:p>
            <a:pPr marL="285750" indent="-228600" defTabSz="914400">
              <a:spcBef>
                <a:spcPts val="0"/>
              </a:spcBef>
              <a:spcAft>
                <a:spcPts val="600"/>
              </a:spcAft>
            </a:pPr>
            <a:r>
              <a:rPr lang="en-US" sz="2900" dirty="0">
                <a:solidFill>
                  <a:srgbClr val="000000"/>
                </a:solidFill>
              </a:rPr>
              <a:t>Biometric screenings</a:t>
            </a:r>
          </a:p>
          <a:p>
            <a:pPr marL="285750" indent="-228600" defTabSz="914400">
              <a:spcBef>
                <a:spcPts val="0"/>
              </a:spcBef>
              <a:spcAft>
                <a:spcPts val="600"/>
              </a:spcAft>
            </a:pPr>
            <a:r>
              <a:rPr lang="en-US" sz="2900" dirty="0">
                <a:solidFill>
                  <a:srgbClr val="000000"/>
                </a:solidFill>
              </a:rPr>
              <a:t>Flu shots</a:t>
            </a:r>
          </a:p>
          <a:p>
            <a:pPr marL="285750" indent="-228600" defTabSz="914400">
              <a:spcBef>
                <a:spcPts val="0"/>
              </a:spcBef>
              <a:spcAft>
                <a:spcPts val="600"/>
              </a:spcAft>
            </a:pPr>
            <a:r>
              <a:rPr lang="en-US" sz="2900" dirty="0">
                <a:solidFill>
                  <a:srgbClr val="000000"/>
                </a:solidFill>
              </a:rPr>
              <a:t>Health education classes</a:t>
            </a:r>
          </a:p>
          <a:p>
            <a:pPr marL="285750" indent="-228600" defTabSz="914400">
              <a:spcBef>
                <a:spcPts val="0"/>
              </a:spcBef>
              <a:spcAft>
                <a:spcPts val="600"/>
              </a:spcAft>
            </a:pPr>
            <a:r>
              <a:rPr lang="en-US" sz="2900" dirty="0">
                <a:solidFill>
                  <a:srgbClr val="000000"/>
                </a:solidFill>
              </a:rPr>
              <a:t>Team exercise, weight or nutrition challenges</a:t>
            </a:r>
          </a:p>
          <a:p>
            <a:pPr marL="285750" indent="-228600" defTabSz="914400">
              <a:spcBef>
                <a:spcPts val="0"/>
              </a:spcBef>
              <a:spcAft>
                <a:spcPts val="600"/>
              </a:spcAft>
            </a:pPr>
            <a:r>
              <a:rPr lang="en-US" sz="2900" dirty="0">
                <a:solidFill>
                  <a:srgbClr val="000000"/>
                </a:solidFill>
              </a:rPr>
              <a:t>Health coaching </a:t>
            </a:r>
          </a:p>
          <a:p>
            <a:pPr marL="285750" indent="-228600" defTabSz="914400">
              <a:spcBef>
                <a:spcPts val="0"/>
              </a:spcBef>
              <a:spcAft>
                <a:spcPts val="600"/>
              </a:spcAft>
            </a:pPr>
            <a:r>
              <a:rPr lang="en-US" sz="2900" dirty="0">
                <a:solidFill>
                  <a:srgbClr val="000000"/>
                </a:solidFill>
              </a:rPr>
              <a:t>Stress management/mental health</a:t>
            </a:r>
          </a:p>
          <a:p>
            <a:pPr marL="285750" indent="-228600" defTabSz="914400">
              <a:spcBef>
                <a:spcPts val="0"/>
              </a:spcBef>
              <a:spcAft>
                <a:spcPts val="600"/>
              </a:spcAft>
            </a:pPr>
            <a:r>
              <a:rPr lang="en-US" sz="2900" dirty="0">
                <a:solidFill>
                  <a:srgbClr val="000000"/>
                </a:solidFill>
              </a:rPr>
              <a:t>Chronic Condition management programs such </a:t>
            </a:r>
          </a:p>
          <a:p>
            <a:pPr indent="-228600" defTabSz="914400">
              <a:spcBef>
                <a:spcPts val="0"/>
              </a:spcBef>
              <a:spcAft>
                <a:spcPts val="600"/>
              </a:spcAft>
            </a:pPr>
            <a:r>
              <a:rPr lang="en-US" sz="2900" dirty="0">
                <a:solidFill>
                  <a:srgbClr val="000000"/>
                </a:solidFill>
              </a:rPr>
              <a:t>    as diabetes or high blood pressure</a:t>
            </a:r>
          </a:p>
          <a:p>
            <a:pPr marL="285750" indent="-228600" defTabSz="914400">
              <a:spcBef>
                <a:spcPts val="0"/>
              </a:spcBef>
              <a:spcAft>
                <a:spcPts val="600"/>
              </a:spcAft>
            </a:pPr>
            <a:r>
              <a:rPr lang="en-US" sz="2900" dirty="0">
                <a:solidFill>
                  <a:srgbClr val="000000"/>
                </a:solidFill>
              </a:rPr>
              <a:t>Tobacco cessation</a:t>
            </a:r>
          </a:p>
          <a:p>
            <a:pPr marL="285750" indent="-228600" defTabSz="914400">
              <a:spcBef>
                <a:spcPts val="0"/>
              </a:spcBef>
              <a:spcAft>
                <a:spcPts val="600"/>
              </a:spcAft>
            </a:pPr>
            <a:endParaRPr lang="en-US" sz="2900" dirty="0">
              <a:solidFill>
                <a:srgbClr val="000000"/>
              </a:solidFill>
            </a:endParaRPr>
          </a:p>
          <a:p>
            <a:pPr indent="-228600" defTabSz="914400">
              <a:spcBef>
                <a:spcPts val="0"/>
              </a:spcBef>
              <a:spcAft>
                <a:spcPts val="600"/>
              </a:spcAft>
            </a:pPr>
            <a:r>
              <a:rPr lang="en-US" sz="2900" dirty="0">
                <a:solidFill>
                  <a:srgbClr val="000000"/>
                </a:solidFill>
              </a:rPr>
              <a:t>Make it accessible, flexible and </a:t>
            </a:r>
            <a:r>
              <a:rPr lang="en-US" sz="2900" b="1" dirty="0">
                <a:solidFill>
                  <a:srgbClr val="000000"/>
                </a:solidFill>
              </a:rPr>
              <a:t>fun!</a:t>
            </a:r>
          </a:p>
          <a:p>
            <a:pPr marL="285750" indent="-228600" defTabSz="914400">
              <a:spcBef>
                <a:spcPts val="0"/>
              </a:spcBef>
              <a:spcAft>
                <a:spcPts val="600"/>
              </a:spcAft>
            </a:pPr>
            <a:endParaRPr lang="en-US" sz="800" dirty="0">
              <a:solidFill>
                <a:srgbClr val="000000"/>
              </a:solidFill>
            </a:endParaRPr>
          </a:p>
        </p:txBody>
      </p:sp>
    </p:spTree>
    <p:extLst>
      <p:ext uri="{BB962C8B-B14F-4D97-AF65-F5344CB8AC3E}">
        <p14:creationId xmlns:p14="http://schemas.microsoft.com/office/powerpoint/2010/main" val="32411108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p:cNvSpPr>
            <a:spLocks noGrp="1"/>
          </p:cNvSpPr>
          <p:nvPr>
            <p:ph type="title"/>
          </p:nvPr>
        </p:nvSpPr>
        <p:spPr>
          <a:xfrm>
            <a:off x="804998" y="206478"/>
            <a:ext cx="4803636" cy="1135626"/>
          </a:xfrm>
        </p:spPr>
        <p:txBody>
          <a:bodyPr vert="horz" lIns="91440" tIns="45720" rIns="91440" bIns="45720" rtlCol="0" anchor="ctr">
            <a:normAutofit/>
          </a:bodyPr>
          <a:lstStyle/>
          <a:p>
            <a:pPr defTabSz="914400"/>
            <a:r>
              <a:rPr lang="en-US" sz="4400" dirty="0">
                <a:solidFill>
                  <a:srgbClr val="000000"/>
                </a:solidFill>
              </a:rPr>
              <a:t>Collect Data</a:t>
            </a:r>
          </a:p>
        </p:txBody>
      </p:sp>
      <p:sp>
        <p:nvSpPr>
          <p:cNvPr id="10" name="Content Placeholder 2">
            <a:extLst>
              <a:ext uri="{FF2B5EF4-FFF2-40B4-BE49-F238E27FC236}">
                <a16:creationId xmlns:a16="http://schemas.microsoft.com/office/drawing/2014/main" id="{E9FB1118-6D2D-44F4-B62F-1C1189471A54}"/>
              </a:ext>
            </a:extLst>
          </p:cNvPr>
          <p:cNvSpPr txBox="1">
            <a:spLocks/>
          </p:cNvSpPr>
          <p:nvPr/>
        </p:nvSpPr>
        <p:spPr bwMode="gray">
          <a:xfrm>
            <a:off x="804997" y="2272143"/>
            <a:ext cx="4706803" cy="3788830"/>
          </a:xfrm>
          <a:prstGeom prst="rect">
            <a:avLst/>
          </a:prstGeom>
        </p:spPr>
        <p:txBody>
          <a:bodyPr vert="horz" lIns="91440" tIns="45720" rIns="91440" bIns="45720" numCol="1" rtlCol="0" anchor="ctr">
            <a:normAutofit/>
          </a:bodyPr>
          <a:lstStyle>
            <a:lvl1pPr marL="0" indent="0" algn="l" defTabSz="457200" rtl="0" eaLnBrk="1" latinLnBrk="0" hangingPunct="1">
              <a:spcBef>
                <a:spcPts val="1800"/>
              </a:spcBef>
              <a:buClrTx/>
              <a:buFont typeface="Arial"/>
              <a:buNone/>
              <a:defRPr sz="1400" b="0" kern="1200" cap="none" baseline="0">
                <a:solidFill>
                  <a:schemeClr val="tx2"/>
                </a:solidFill>
                <a:latin typeface="+mn-lt"/>
                <a:ea typeface="+mn-ea"/>
                <a:cs typeface="+mn-cs"/>
              </a:defRPr>
            </a:lvl1pPr>
            <a:lvl2pPr marL="171450" indent="-171450" algn="l" defTabSz="457200" rtl="0" eaLnBrk="1" latinLnBrk="0" hangingPunct="1">
              <a:spcBef>
                <a:spcPts val="1200"/>
              </a:spcBef>
              <a:buClrTx/>
              <a:buFont typeface="Arial"/>
              <a:buChar char="•"/>
              <a:defRPr sz="1400" kern="1200">
                <a:solidFill>
                  <a:schemeClr val="tx2"/>
                </a:solidFill>
                <a:latin typeface="+mn-lt"/>
                <a:ea typeface="+mn-ea"/>
                <a:cs typeface="+mn-cs"/>
              </a:defRPr>
            </a:lvl2pPr>
            <a:lvl3pPr marL="342900" indent="-171450" algn="l" defTabSz="457200" rtl="0" eaLnBrk="1" latinLnBrk="0" hangingPunct="1">
              <a:spcBef>
                <a:spcPts val="600"/>
              </a:spcBef>
              <a:buClrTx/>
              <a:buFont typeface="Lucida Grande"/>
              <a:buChar char="–"/>
              <a:defRPr sz="1400" kern="1200" baseline="0">
                <a:solidFill>
                  <a:schemeClr val="tx2"/>
                </a:solidFill>
                <a:latin typeface="+mn-lt"/>
                <a:ea typeface="+mn-ea"/>
                <a:cs typeface="+mn-cs"/>
              </a:defRPr>
            </a:lvl3pPr>
            <a:lvl4pPr marL="514350" indent="-171450" algn="l" defTabSz="457200" rtl="0" eaLnBrk="1" latinLnBrk="0" hangingPunct="1">
              <a:spcBef>
                <a:spcPts val="600"/>
              </a:spcBef>
              <a:buClrTx/>
              <a:buFont typeface="Arial"/>
              <a:buChar char="•"/>
              <a:defRPr sz="1400" kern="1200">
                <a:solidFill>
                  <a:schemeClr val="tx2"/>
                </a:solidFill>
                <a:latin typeface="+mn-lt"/>
                <a:ea typeface="+mn-ea"/>
                <a:cs typeface="+mn-cs"/>
              </a:defRPr>
            </a:lvl4pPr>
            <a:lvl5pPr marL="685800" indent="-171450" algn="l" defTabSz="457200" rtl="0" eaLnBrk="1" latinLnBrk="0" hangingPunct="1">
              <a:spcBef>
                <a:spcPts val="600"/>
              </a:spcBef>
              <a:buClrTx/>
              <a:buFont typeface="Arial" panose="020B0604020202020204" pitchFamily="34" charset="0"/>
              <a:buChar char="–"/>
              <a:defRPr sz="1400" kern="1200" baseline="0">
                <a:solidFill>
                  <a:schemeClr val="tx2"/>
                </a:solidFill>
                <a:latin typeface="+mn-lt"/>
                <a:ea typeface="+mn-ea"/>
                <a:cs typeface="+mn-cs"/>
              </a:defRPr>
            </a:lvl5pPr>
            <a:lvl6pPr marL="857250" indent="-171450" algn="l" defTabSz="457200" rtl="0" eaLnBrk="1" latinLnBrk="0" hangingPunct="1">
              <a:spcBef>
                <a:spcPts val="600"/>
              </a:spcBef>
              <a:buClrTx/>
              <a:buFont typeface="Arial" panose="020B0604020202020204" pitchFamily="34" charset="0"/>
              <a:buChar char="•"/>
              <a:defRPr sz="1400" kern="1200">
                <a:solidFill>
                  <a:schemeClr val="tx2"/>
                </a:solidFill>
                <a:latin typeface="+mn-lt"/>
                <a:ea typeface="+mn-ea"/>
                <a:cs typeface="+mn-cs"/>
              </a:defRPr>
            </a:lvl6pPr>
            <a:lvl7pPr marL="1028700" indent="-165100" algn="l" defTabSz="457200" rtl="0" eaLnBrk="1" latinLnBrk="0" hangingPunct="1">
              <a:spcBef>
                <a:spcPts val="600"/>
              </a:spcBef>
              <a:buClrTx/>
              <a:buFont typeface="Arial" panose="020B0604020202020204" pitchFamily="34" charset="0"/>
              <a:buChar char="–"/>
              <a:defRPr sz="1400" kern="1200">
                <a:solidFill>
                  <a:schemeClr val="tx2"/>
                </a:solidFill>
                <a:latin typeface="+mn-lt"/>
                <a:ea typeface="+mn-ea"/>
                <a:cs typeface="+mn-cs"/>
              </a:defRPr>
            </a:lvl7pPr>
            <a:lvl8pPr marL="1206500" indent="-177800" algn="l" defTabSz="457200" rtl="0" eaLnBrk="1" latinLnBrk="0" hangingPunct="1">
              <a:spcBef>
                <a:spcPts val="600"/>
              </a:spcBef>
              <a:buClrTx/>
              <a:buFont typeface="Arial"/>
              <a:buChar char="•"/>
              <a:defRPr sz="1400" kern="1200">
                <a:solidFill>
                  <a:schemeClr val="tx2"/>
                </a:solidFill>
                <a:latin typeface="+mn-lt"/>
                <a:ea typeface="+mn-ea"/>
                <a:cs typeface="+mn-cs"/>
              </a:defRPr>
            </a:lvl8pPr>
            <a:lvl9pPr marL="1371600" indent="-165100" algn="l" defTabSz="457200" rtl="0" eaLnBrk="1" latinLnBrk="0" hangingPunct="1">
              <a:spcBef>
                <a:spcPts val="600"/>
              </a:spcBef>
              <a:buClrTx/>
              <a:buFont typeface="Arial" panose="020B0604020202020204" pitchFamily="34" charset="0"/>
              <a:buChar char="–"/>
              <a:defRPr sz="1400" kern="1200">
                <a:solidFill>
                  <a:schemeClr val="tx2"/>
                </a:solidFill>
                <a:latin typeface="+mn-lt"/>
                <a:ea typeface="+mn-ea"/>
                <a:cs typeface="+mn-cs"/>
              </a:defRPr>
            </a:lvl9pPr>
          </a:lstStyle>
          <a:p>
            <a:pPr marL="342900" indent="-228600" defTabSz="914400">
              <a:lnSpc>
                <a:spcPct val="90000"/>
              </a:lnSpc>
              <a:buFont typeface="Arial" panose="020B0604020202020204" pitchFamily="34" charset="0"/>
              <a:buChar char="•"/>
              <a:defRPr/>
            </a:pPr>
            <a:r>
              <a:rPr lang="en-US" sz="3200" dirty="0">
                <a:solidFill>
                  <a:srgbClr val="000000"/>
                </a:solidFill>
              </a:rPr>
              <a:t>Health assessment</a:t>
            </a:r>
          </a:p>
          <a:p>
            <a:pPr marL="342900" indent="-228600" defTabSz="914400">
              <a:lnSpc>
                <a:spcPct val="90000"/>
              </a:lnSpc>
              <a:buFont typeface="Arial" panose="020B0604020202020204" pitchFamily="34" charset="0"/>
              <a:buChar char="•"/>
              <a:defRPr/>
            </a:pPr>
            <a:r>
              <a:rPr lang="en-US" sz="3200" dirty="0">
                <a:solidFill>
                  <a:srgbClr val="000000"/>
                </a:solidFill>
              </a:rPr>
              <a:t>Biometric screenings</a:t>
            </a:r>
          </a:p>
          <a:p>
            <a:pPr marL="342900" indent="-228600" defTabSz="914400">
              <a:lnSpc>
                <a:spcPct val="90000"/>
              </a:lnSpc>
              <a:buFont typeface="Arial" panose="020B0604020202020204" pitchFamily="34" charset="0"/>
              <a:buChar char="•"/>
              <a:defRPr/>
            </a:pPr>
            <a:r>
              <a:rPr lang="en-US" sz="3200" dirty="0">
                <a:solidFill>
                  <a:srgbClr val="000000"/>
                </a:solidFill>
              </a:rPr>
              <a:t>Preventive visits</a:t>
            </a:r>
          </a:p>
          <a:p>
            <a:pPr marL="342900" indent="-228600" defTabSz="914400">
              <a:lnSpc>
                <a:spcPct val="90000"/>
              </a:lnSpc>
              <a:buFont typeface="Arial" panose="020B0604020202020204" pitchFamily="34" charset="0"/>
              <a:buChar char="•"/>
              <a:defRPr/>
            </a:pPr>
            <a:r>
              <a:rPr lang="en-US" sz="3200" dirty="0">
                <a:solidFill>
                  <a:srgbClr val="000000"/>
                </a:solidFill>
              </a:rPr>
              <a:t>Wellness programs and activities</a:t>
            </a:r>
          </a:p>
        </p:txBody>
      </p:sp>
      <p:sp>
        <p:nvSpPr>
          <p:cNvPr id="28"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person sitting at a table using a computer&#10;&#10;Description automatically generated">
            <a:extLst>
              <a:ext uri="{FF2B5EF4-FFF2-40B4-BE49-F238E27FC236}">
                <a16:creationId xmlns:a16="http://schemas.microsoft.com/office/drawing/2014/main" id="{8A8D303B-2FCB-4075-AA35-D8239C2FE944}"/>
              </a:ext>
            </a:extLst>
          </p:cNvPr>
          <p:cNvPicPr>
            <a:picLocks noChangeAspect="1"/>
          </p:cNvPicPr>
          <p:nvPr/>
        </p:nvPicPr>
        <p:blipFill rotWithShape="1">
          <a:blip r:embed="rId4"/>
          <a:srcRect l="14544" r="27668" b="1"/>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8951044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3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pic>
        <p:nvPicPr>
          <p:cNvPr id="6" name="Picture Placeholder 5" descr="A group of people sitting at a table&#10;&#10;Description automatically generated">
            <a:extLst>
              <a:ext uri="{FF2B5EF4-FFF2-40B4-BE49-F238E27FC236}">
                <a16:creationId xmlns:a16="http://schemas.microsoft.com/office/drawing/2014/main" id="{E182948B-148B-4598-A974-C1C6B0D141AC}"/>
              </a:ext>
            </a:extLst>
          </p:cNvPr>
          <p:cNvPicPr>
            <a:picLocks noGrp="1" noChangeAspect="1"/>
          </p:cNvPicPr>
          <p:nvPr>
            <p:ph type="pic" sz="quarter" idx="16"/>
          </p:nvPr>
        </p:nvPicPr>
        <p:blipFill rotWithShape="1">
          <a:blip r:embed="rId4">
            <a:alphaModFix/>
          </a:blip>
          <a:srcRect l="4507" r="33256" b="-1"/>
          <a:stretch/>
        </p:blipFill>
        <p:spPr>
          <a:xfrm>
            <a:off x="5797543" y="10"/>
            <a:ext cx="6394152" cy="6857990"/>
          </a:xfrm>
          <a:prstGeom prst="rect">
            <a:avLst/>
          </a:prstGeom>
        </p:spPr>
      </p:pic>
      <p:sp>
        <p:nvSpPr>
          <p:cNvPr id="3" name="Rectangle 2">
            <a:extLst>
              <a:ext uri="{FF2B5EF4-FFF2-40B4-BE49-F238E27FC236}">
                <a16:creationId xmlns:a16="http://schemas.microsoft.com/office/drawing/2014/main" id="{E5E2BA05-CF23-43E7-9571-80FB5108F87C}"/>
              </a:ext>
            </a:extLst>
          </p:cNvPr>
          <p:cNvSpPr/>
          <p:nvPr/>
        </p:nvSpPr>
        <p:spPr>
          <a:xfrm>
            <a:off x="162232" y="0"/>
            <a:ext cx="5635005" cy="6725265"/>
          </a:xfrm>
          <a:prstGeom prst="rect">
            <a:avLst/>
          </a:prstGeom>
        </p:spPr>
        <p:txBody>
          <a:bodyPr vert="horz" lIns="91440" tIns="45720" rIns="91440" bIns="45720" rtlCol="0" anchor="ctr">
            <a:noAutofit/>
          </a:bodyPr>
          <a:lstStyle/>
          <a:p>
            <a:pPr marL="228600" indent="-228600">
              <a:lnSpc>
                <a:spcPct val="90000"/>
              </a:lnSpc>
              <a:spcAft>
                <a:spcPts val="600"/>
              </a:spcAft>
              <a:buFont typeface="Arial" panose="020B0604020202020204" pitchFamily="34" charset="0"/>
              <a:buChar char="•"/>
            </a:pPr>
            <a:r>
              <a:rPr lang="en-US" dirty="0">
                <a:solidFill>
                  <a:srgbClr val="000000"/>
                </a:solidFill>
              </a:rPr>
              <a:t>Make sure the plan reflects the organizational vision, values and purpose.</a:t>
            </a:r>
          </a:p>
          <a:p>
            <a:pPr marL="228600" indent="-228600">
              <a:lnSpc>
                <a:spcPct val="90000"/>
              </a:lnSpc>
              <a:spcAft>
                <a:spcPts val="600"/>
              </a:spcAft>
              <a:buFont typeface="Arial" panose="020B0604020202020204" pitchFamily="34" charset="0"/>
              <a:buChar char="•"/>
            </a:pPr>
            <a:endParaRPr lang="en-US" dirty="0">
              <a:solidFill>
                <a:srgbClr val="000000"/>
              </a:solidFill>
            </a:endParaRPr>
          </a:p>
          <a:p>
            <a:pPr marL="228600" indent="-228600">
              <a:lnSpc>
                <a:spcPct val="90000"/>
              </a:lnSpc>
              <a:spcAft>
                <a:spcPts val="600"/>
              </a:spcAft>
              <a:buFont typeface="Arial" panose="020B0604020202020204" pitchFamily="34" charset="0"/>
              <a:buChar char="•"/>
            </a:pPr>
            <a:r>
              <a:rPr lang="en-US" dirty="0">
                <a:solidFill>
                  <a:srgbClr val="000000"/>
                </a:solidFill>
              </a:rPr>
              <a:t>Work with your insurance carrier, wellness consultant, broker &amp; vendor partners to review data and identify programs that integrate with your culture.</a:t>
            </a:r>
          </a:p>
          <a:p>
            <a:pPr indent="-228600">
              <a:lnSpc>
                <a:spcPct val="90000"/>
              </a:lnSpc>
              <a:spcAft>
                <a:spcPts val="600"/>
              </a:spcAft>
              <a:buFont typeface="Arial" panose="020B0604020202020204" pitchFamily="34" charset="0"/>
              <a:buChar char="•"/>
            </a:pPr>
            <a:endParaRPr lang="en-US" dirty="0">
              <a:solidFill>
                <a:srgbClr val="000000"/>
              </a:solidFill>
            </a:endParaRPr>
          </a:p>
          <a:p>
            <a:pPr indent="-228600">
              <a:lnSpc>
                <a:spcPct val="90000"/>
              </a:lnSpc>
              <a:spcAft>
                <a:spcPts val="600"/>
              </a:spcAft>
              <a:buFont typeface="Arial" panose="020B0604020202020204" pitchFamily="34" charset="0"/>
              <a:buChar char="•"/>
            </a:pPr>
            <a:r>
              <a:rPr lang="en-US" dirty="0">
                <a:solidFill>
                  <a:srgbClr val="000000"/>
                </a:solidFill>
              </a:rPr>
              <a:t>Obtain leadership and other stakeholders support    </a:t>
            </a:r>
          </a:p>
          <a:p>
            <a:pPr>
              <a:lnSpc>
                <a:spcPct val="90000"/>
              </a:lnSpc>
              <a:spcAft>
                <a:spcPts val="600"/>
              </a:spcAft>
            </a:pPr>
            <a:r>
              <a:rPr lang="en-US" dirty="0">
                <a:solidFill>
                  <a:srgbClr val="000000"/>
                </a:solidFill>
              </a:rPr>
              <a:t>     approval.</a:t>
            </a:r>
          </a:p>
          <a:p>
            <a:pPr indent="-228600">
              <a:lnSpc>
                <a:spcPct val="90000"/>
              </a:lnSpc>
              <a:spcAft>
                <a:spcPts val="600"/>
              </a:spcAft>
              <a:buFont typeface="Arial" panose="020B0604020202020204" pitchFamily="34" charset="0"/>
              <a:buChar char="•"/>
            </a:pPr>
            <a:endParaRPr lang="en-US" dirty="0">
              <a:solidFill>
                <a:srgbClr val="000000"/>
              </a:solidFill>
            </a:endParaRPr>
          </a:p>
          <a:p>
            <a:pPr indent="-228600">
              <a:lnSpc>
                <a:spcPct val="90000"/>
              </a:lnSpc>
              <a:spcAft>
                <a:spcPts val="600"/>
              </a:spcAft>
              <a:buFont typeface="Arial" panose="020B0604020202020204" pitchFamily="34" charset="0"/>
              <a:buChar char="•"/>
            </a:pPr>
            <a:r>
              <a:rPr lang="en-US" dirty="0">
                <a:solidFill>
                  <a:srgbClr val="000000"/>
                </a:solidFill>
              </a:rPr>
              <a:t> Conduct needs assessment of the organization using </a:t>
            </a:r>
          </a:p>
          <a:p>
            <a:pPr>
              <a:lnSpc>
                <a:spcPct val="90000"/>
              </a:lnSpc>
              <a:spcAft>
                <a:spcPts val="600"/>
              </a:spcAft>
            </a:pPr>
            <a:r>
              <a:rPr lang="en-US" dirty="0">
                <a:solidFill>
                  <a:srgbClr val="000000"/>
                </a:solidFill>
              </a:rPr>
              <a:t>       multiple data points to understand employee, </a:t>
            </a:r>
          </a:p>
          <a:p>
            <a:pPr>
              <a:lnSpc>
                <a:spcPct val="90000"/>
              </a:lnSpc>
              <a:spcAft>
                <a:spcPts val="600"/>
              </a:spcAft>
            </a:pPr>
            <a:r>
              <a:rPr lang="en-US" dirty="0">
                <a:solidFill>
                  <a:srgbClr val="000000"/>
                </a:solidFill>
              </a:rPr>
              <a:t>       organization, community assets, strengths, and gaps.  </a:t>
            </a:r>
          </a:p>
          <a:p>
            <a:pPr indent="-228600">
              <a:lnSpc>
                <a:spcPct val="90000"/>
              </a:lnSpc>
              <a:spcAft>
                <a:spcPts val="600"/>
              </a:spcAft>
              <a:buFont typeface="Arial" panose="020B0604020202020204" pitchFamily="34" charset="0"/>
              <a:buChar char="•"/>
            </a:pPr>
            <a:endParaRPr lang="en-US" dirty="0">
              <a:solidFill>
                <a:srgbClr val="000000"/>
              </a:solidFill>
            </a:endParaRPr>
          </a:p>
          <a:p>
            <a:pPr indent="-228600">
              <a:lnSpc>
                <a:spcPct val="90000"/>
              </a:lnSpc>
              <a:spcAft>
                <a:spcPts val="600"/>
              </a:spcAft>
              <a:buFont typeface="Arial" panose="020B0604020202020204" pitchFamily="34" charset="0"/>
              <a:buChar char="•"/>
            </a:pPr>
            <a:r>
              <a:rPr lang="en-US" dirty="0">
                <a:solidFill>
                  <a:srgbClr val="000000"/>
                </a:solidFill>
              </a:rPr>
              <a:t>Align it with well-being, engagement and safety      </a:t>
            </a:r>
          </a:p>
          <a:p>
            <a:pPr>
              <a:lnSpc>
                <a:spcPct val="90000"/>
              </a:lnSpc>
              <a:spcAft>
                <a:spcPts val="600"/>
              </a:spcAft>
            </a:pPr>
            <a:r>
              <a:rPr lang="en-US" dirty="0">
                <a:solidFill>
                  <a:srgbClr val="000000"/>
                </a:solidFill>
              </a:rPr>
              <a:t>    committees.</a:t>
            </a:r>
          </a:p>
          <a:p>
            <a:pPr indent="-228600">
              <a:lnSpc>
                <a:spcPct val="90000"/>
              </a:lnSpc>
              <a:spcAft>
                <a:spcPts val="600"/>
              </a:spcAft>
              <a:buFont typeface="Arial" panose="020B0604020202020204" pitchFamily="34" charset="0"/>
              <a:buChar char="•"/>
            </a:pPr>
            <a:endParaRPr lang="en-US" dirty="0">
              <a:solidFill>
                <a:srgbClr val="000000"/>
              </a:solidFill>
            </a:endParaRPr>
          </a:p>
          <a:p>
            <a:pPr indent="-228600">
              <a:lnSpc>
                <a:spcPct val="90000"/>
              </a:lnSpc>
              <a:spcAft>
                <a:spcPts val="600"/>
              </a:spcAft>
              <a:buFont typeface="Arial" panose="020B0604020202020204" pitchFamily="34" charset="0"/>
              <a:buChar char="•"/>
            </a:pPr>
            <a:r>
              <a:rPr lang="en-US" dirty="0">
                <a:solidFill>
                  <a:srgbClr val="000000"/>
                </a:solidFill>
              </a:rPr>
              <a:t>Communicate your strategy to all employees and </a:t>
            </a:r>
          </a:p>
          <a:p>
            <a:pPr>
              <a:lnSpc>
                <a:spcPct val="90000"/>
              </a:lnSpc>
              <a:spcAft>
                <a:spcPts val="600"/>
              </a:spcAft>
            </a:pPr>
            <a:r>
              <a:rPr lang="en-US" dirty="0">
                <a:solidFill>
                  <a:srgbClr val="000000"/>
                </a:solidFill>
              </a:rPr>
              <a:t>     management.</a:t>
            </a:r>
          </a:p>
          <a:p>
            <a:pPr indent="-228600">
              <a:lnSpc>
                <a:spcPct val="90000"/>
              </a:lnSpc>
              <a:spcAft>
                <a:spcPts val="600"/>
              </a:spcAft>
              <a:buFont typeface="Arial" panose="020B0604020202020204" pitchFamily="34" charset="0"/>
              <a:buChar char="•"/>
            </a:pPr>
            <a:endParaRPr lang="en-US" dirty="0">
              <a:solidFill>
                <a:srgbClr val="000000"/>
              </a:solidFill>
            </a:endParaRPr>
          </a:p>
          <a:p>
            <a:pPr indent="-228600">
              <a:lnSpc>
                <a:spcPct val="90000"/>
              </a:lnSpc>
              <a:spcAft>
                <a:spcPts val="600"/>
              </a:spcAft>
              <a:buFont typeface="Arial" panose="020B0604020202020204" pitchFamily="34" charset="0"/>
              <a:buChar char="•"/>
            </a:pPr>
            <a:r>
              <a:rPr lang="en-US" dirty="0">
                <a:solidFill>
                  <a:srgbClr val="000000"/>
                </a:solidFill>
              </a:rPr>
              <a:t>Evaluate the success of the plan.</a:t>
            </a:r>
          </a:p>
        </p:txBody>
      </p:sp>
      <p:sp>
        <p:nvSpPr>
          <p:cNvPr id="7" name="Content Placeholder 8">
            <a:extLst>
              <a:ext uri="{FF2B5EF4-FFF2-40B4-BE49-F238E27FC236}">
                <a16:creationId xmlns:a16="http://schemas.microsoft.com/office/drawing/2014/main" id="{424344D5-E6E0-4131-A505-CDB03837334A}"/>
              </a:ext>
            </a:extLst>
          </p:cNvPr>
          <p:cNvSpPr txBox="1">
            <a:spLocks/>
          </p:cNvSpPr>
          <p:nvPr/>
        </p:nvSpPr>
        <p:spPr>
          <a:xfrm>
            <a:off x="559373" y="6376946"/>
            <a:ext cx="352367"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fld id="{38743595-4496-5147-A886-7D133864DF76}" type="slidenum">
              <a:rPr lang="en-US" sz="1000" b="1">
                <a:solidFill>
                  <a:prstClr val="white"/>
                </a:solidFill>
                <a:latin typeface="Arial"/>
                <a:ea typeface="Open Sans" panose="020B0606030504020204" pitchFamily="34" charset="0"/>
                <a:cs typeface="Arial" panose="020B0604020202020204" pitchFamily="34" charset="0"/>
              </a:rPr>
              <a:pPr>
                <a:defRPr/>
              </a:pPr>
              <a:t>27</a:t>
            </a:fld>
            <a:endParaRPr lang="en-US" sz="1000" b="1" dirty="0">
              <a:solidFill>
                <a:prstClr val="white"/>
              </a:solidFill>
              <a:latin typeface="Arial"/>
              <a:ea typeface="Open Sans" panose="020B0606030504020204" pitchFamily="34" charset="0"/>
              <a:cs typeface="Arial" panose="020B0604020202020204" pitchFamily="34" charset="0"/>
            </a:endParaRPr>
          </a:p>
        </p:txBody>
      </p:sp>
      <p:sp>
        <p:nvSpPr>
          <p:cNvPr id="18" name="Title 1">
            <a:extLst>
              <a:ext uri="{FF2B5EF4-FFF2-40B4-BE49-F238E27FC236}">
                <a16:creationId xmlns:a16="http://schemas.microsoft.com/office/drawing/2014/main" id="{09E146CE-A3A9-481D-BE12-B85FA569E55B}"/>
              </a:ext>
            </a:extLst>
          </p:cNvPr>
          <p:cNvSpPr>
            <a:spLocks noGrp="1"/>
          </p:cNvSpPr>
          <p:nvPr>
            <p:ph type="title"/>
          </p:nvPr>
        </p:nvSpPr>
        <p:spPr>
          <a:xfrm>
            <a:off x="6689930" y="0"/>
            <a:ext cx="4883150" cy="712788"/>
          </a:xfrm>
        </p:spPr>
        <p:txBody>
          <a:bodyPr vert="horz" lIns="91440" tIns="45720" rIns="91440" bIns="45720" rtlCol="0" anchor="ctr">
            <a:normAutofit/>
          </a:bodyPr>
          <a:lstStyle/>
          <a:p>
            <a:pPr defTabSz="914400"/>
            <a:r>
              <a:rPr lang="en-US" sz="3600" dirty="0">
                <a:solidFill>
                  <a:srgbClr val="000000"/>
                </a:solidFill>
              </a:rPr>
              <a:t>Craft an Operating Plan</a:t>
            </a:r>
          </a:p>
        </p:txBody>
      </p:sp>
    </p:spTree>
    <p:extLst>
      <p:ext uri="{BB962C8B-B14F-4D97-AF65-F5344CB8AC3E}">
        <p14:creationId xmlns:p14="http://schemas.microsoft.com/office/powerpoint/2010/main" val="7032579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718" y="249091"/>
            <a:ext cx="9665208" cy="713232"/>
          </a:xfrm>
        </p:spPr>
        <p:txBody>
          <a:bodyPr/>
          <a:lstStyle/>
          <a:p>
            <a:r>
              <a:rPr lang="en-US" sz="3200">
                <a:solidFill>
                  <a:srgbClr val="7030A0"/>
                </a:solidFill>
              </a:rPr>
              <a:t>Support the Whole Person</a:t>
            </a:r>
            <a:endParaRPr lang="en-US" sz="3200" dirty="0">
              <a:solidFill>
                <a:srgbClr val="7030A0"/>
              </a:solidFill>
            </a:endParaRPr>
          </a:p>
        </p:txBody>
      </p:sp>
      <p:sp>
        <p:nvSpPr>
          <p:cNvPr id="10" name="Content Placeholder 2">
            <a:extLst>
              <a:ext uri="{FF2B5EF4-FFF2-40B4-BE49-F238E27FC236}">
                <a16:creationId xmlns:a16="http://schemas.microsoft.com/office/drawing/2014/main" id="{E9FB1118-6D2D-44F4-B62F-1C1189471A54}"/>
              </a:ext>
            </a:extLst>
          </p:cNvPr>
          <p:cNvSpPr txBox="1">
            <a:spLocks/>
          </p:cNvSpPr>
          <p:nvPr/>
        </p:nvSpPr>
        <p:spPr bwMode="gray">
          <a:xfrm>
            <a:off x="373106" y="1299803"/>
            <a:ext cx="4776216" cy="1301132"/>
          </a:xfrm>
          <a:prstGeom prst="rect">
            <a:avLst/>
          </a:prstGeom>
        </p:spPr>
        <p:txBody>
          <a:bodyPr vert="horz" lIns="0" tIns="0" rIns="0" bIns="0" numCol="1" rtlCol="0">
            <a:noAutofit/>
          </a:bodyPr>
          <a:lstStyle>
            <a:lvl1pPr marL="0" indent="0" algn="l" defTabSz="457200" rtl="0" eaLnBrk="1" latinLnBrk="0" hangingPunct="1">
              <a:spcBef>
                <a:spcPts val="1800"/>
              </a:spcBef>
              <a:buClrTx/>
              <a:buFont typeface="Arial"/>
              <a:buNone/>
              <a:defRPr sz="1400" b="0" kern="1200" cap="none" baseline="0">
                <a:solidFill>
                  <a:schemeClr val="tx2"/>
                </a:solidFill>
                <a:latin typeface="+mn-lt"/>
                <a:ea typeface="+mn-ea"/>
                <a:cs typeface="+mn-cs"/>
              </a:defRPr>
            </a:lvl1pPr>
            <a:lvl2pPr marL="171450" indent="-171450" algn="l" defTabSz="457200" rtl="0" eaLnBrk="1" latinLnBrk="0" hangingPunct="1">
              <a:spcBef>
                <a:spcPts val="1200"/>
              </a:spcBef>
              <a:buClrTx/>
              <a:buFont typeface="Arial"/>
              <a:buChar char="•"/>
              <a:defRPr sz="1400" kern="1200">
                <a:solidFill>
                  <a:schemeClr val="tx2"/>
                </a:solidFill>
                <a:latin typeface="+mn-lt"/>
                <a:ea typeface="+mn-ea"/>
                <a:cs typeface="+mn-cs"/>
              </a:defRPr>
            </a:lvl2pPr>
            <a:lvl3pPr marL="342900" indent="-171450" algn="l" defTabSz="457200" rtl="0" eaLnBrk="1" latinLnBrk="0" hangingPunct="1">
              <a:spcBef>
                <a:spcPts val="600"/>
              </a:spcBef>
              <a:buClrTx/>
              <a:buFont typeface="Lucida Grande"/>
              <a:buChar char="–"/>
              <a:defRPr sz="1400" kern="1200" baseline="0">
                <a:solidFill>
                  <a:schemeClr val="tx2"/>
                </a:solidFill>
                <a:latin typeface="+mn-lt"/>
                <a:ea typeface="+mn-ea"/>
                <a:cs typeface="+mn-cs"/>
              </a:defRPr>
            </a:lvl3pPr>
            <a:lvl4pPr marL="514350" indent="-171450" algn="l" defTabSz="457200" rtl="0" eaLnBrk="1" latinLnBrk="0" hangingPunct="1">
              <a:spcBef>
                <a:spcPts val="600"/>
              </a:spcBef>
              <a:buClrTx/>
              <a:buFont typeface="Arial"/>
              <a:buChar char="•"/>
              <a:defRPr sz="1400" kern="1200">
                <a:solidFill>
                  <a:schemeClr val="tx2"/>
                </a:solidFill>
                <a:latin typeface="+mn-lt"/>
                <a:ea typeface="+mn-ea"/>
                <a:cs typeface="+mn-cs"/>
              </a:defRPr>
            </a:lvl4pPr>
            <a:lvl5pPr marL="685800" indent="-171450" algn="l" defTabSz="457200" rtl="0" eaLnBrk="1" latinLnBrk="0" hangingPunct="1">
              <a:spcBef>
                <a:spcPts val="600"/>
              </a:spcBef>
              <a:buClrTx/>
              <a:buFont typeface="Arial" panose="020B0604020202020204" pitchFamily="34" charset="0"/>
              <a:buChar char="–"/>
              <a:defRPr sz="1400" kern="1200" baseline="0">
                <a:solidFill>
                  <a:schemeClr val="tx2"/>
                </a:solidFill>
                <a:latin typeface="+mn-lt"/>
                <a:ea typeface="+mn-ea"/>
                <a:cs typeface="+mn-cs"/>
              </a:defRPr>
            </a:lvl5pPr>
            <a:lvl6pPr marL="857250" indent="-171450" algn="l" defTabSz="457200" rtl="0" eaLnBrk="1" latinLnBrk="0" hangingPunct="1">
              <a:spcBef>
                <a:spcPts val="600"/>
              </a:spcBef>
              <a:buClrTx/>
              <a:buFont typeface="Arial" panose="020B0604020202020204" pitchFamily="34" charset="0"/>
              <a:buChar char="•"/>
              <a:defRPr sz="1400" kern="1200">
                <a:solidFill>
                  <a:schemeClr val="tx2"/>
                </a:solidFill>
                <a:latin typeface="+mn-lt"/>
                <a:ea typeface="+mn-ea"/>
                <a:cs typeface="+mn-cs"/>
              </a:defRPr>
            </a:lvl6pPr>
            <a:lvl7pPr marL="1028700" indent="-165100" algn="l" defTabSz="457200" rtl="0" eaLnBrk="1" latinLnBrk="0" hangingPunct="1">
              <a:spcBef>
                <a:spcPts val="600"/>
              </a:spcBef>
              <a:buClrTx/>
              <a:buFont typeface="Arial" panose="020B0604020202020204" pitchFamily="34" charset="0"/>
              <a:buChar char="–"/>
              <a:defRPr sz="1400" kern="1200">
                <a:solidFill>
                  <a:schemeClr val="tx2"/>
                </a:solidFill>
                <a:latin typeface="+mn-lt"/>
                <a:ea typeface="+mn-ea"/>
                <a:cs typeface="+mn-cs"/>
              </a:defRPr>
            </a:lvl7pPr>
            <a:lvl8pPr marL="1206500" indent="-177800" algn="l" defTabSz="457200" rtl="0" eaLnBrk="1" latinLnBrk="0" hangingPunct="1">
              <a:spcBef>
                <a:spcPts val="600"/>
              </a:spcBef>
              <a:buClrTx/>
              <a:buFont typeface="Arial"/>
              <a:buChar char="•"/>
              <a:defRPr sz="1400" kern="1200">
                <a:solidFill>
                  <a:schemeClr val="tx2"/>
                </a:solidFill>
                <a:latin typeface="+mn-lt"/>
                <a:ea typeface="+mn-ea"/>
                <a:cs typeface="+mn-cs"/>
              </a:defRPr>
            </a:lvl8pPr>
            <a:lvl9pPr marL="1371600" indent="-165100" algn="l" defTabSz="457200" rtl="0" eaLnBrk="1" latinLnBrk="0" hangingPunct="1">
              <a:spcBef>
                <a:spcPts val="600"/>
              </a:spcBef>
              <a:buClrTx/>
              <a:buFont typeface="Arial" panose="020B0604020202020204" pitchFamily="34" charset="0"/>
              <a:buChar char="–"/>
              <a:defRPr sz="1400" kern="1200">
                <a:solidFill>
                  <a:schemeClr val="tx2"/>
                </a:solidFill>
                <a:latin typeface="+mn-lt"/>
                <a:ea typeface="+mn-ea"/>
                <a:cs typeface="+mn-cs"/>
              </a:defRPr>
            </a:lvl9pPr>
          </a:lstStyle>
          <a:p>
            <a:pPr>
              <a:defRPr/>
            </a:pPr>
            <a:endParaRPr lang="en-US" dirty="0">
              <a:solidFill>
                <a:srgbClr val="3F3F3F"/>
              </a:solidFill>
              <a:latin typeface="Arial"/>
            </a:endParaRPr>
          </a:p>
        </p:txBody>
      </p:sp>
      <p:pic>
        <p:nvPicPr>
          <p:cNvPr id="5" name="Picture 4" descr="A person posing for a picture&#10;&#10;Description automatically generated">
            <a:extLst>
              <a:ext uri="{FF2B5EF4-FFF2-40B4-BE49-F238E27FC236}">
                <a16:creationId xmlns:a16="http://schemas.microsoft.com/office/drawing/2014/main" id="{2ED0D746-63B7-47E1-A711-6AFBA1F569F2}"/>
              </a:ext>
            </a:extLst>
          </p:cNvPr>
          <p:cNvPicPr>
            <a:picLocks noChangeAspect="1"/>
          </p:cNvPicPr>
          <p:nvPr/>
        </p:nvPicPr>
        <p:blipFill>
          <a:blip r:embed="rId3"/>
          <a:stretch>
            <a:fillRect/>
          </a:stretch>
        </p:blipFill>
        <p:spPr>
          <a:xfrm>
            <a:off x="5589589" y="-1"/>
            <a:ext cx="6600825" cy="6843815"/>
          </a:xfrm>
          <a:prstGeom prst="rect">
            <a:avLst/>
          </a:prstGeom>
        </p:spPr>
      </p:pic>
      <p:sp>
        <p:nvSpPr>
          <p:cNvPr id="3" name="Rectangle 2">
            <a:extLst>
              <a:ext uri="{FF2B5EF4-FFF2-40B4-BE49-F238E27FC236}">
                <a16:creationId xmlns:a16="http://schemas.microsoft.com/office/drawing/2014/main" id="{C4F6D49F-5EA2-4E1C-97F5-6DAF2BEA411E}"/>
              </a:ext>
            </a:extLst>
          </p:cNvPr>
          <p:cNvSpPr/>
          <p:nvPr/>
        </p:nvSpPr>
        <p:spPr>
          <a:xfrm>
            <a:off x="316719" y="1099780"/>
            <a:ext cx="5651499" cy="4216539"/>
          </a:xfrm>
          <a:prstGeom prst="rect">
            <a:avLst/>
          </a:prstGeom>
        </p:spPr>
        <p:txBody>
          <a:bodyPr wrap="square">
            <a:spAutoFit/>
          </a:bodyPr>
          <a:lstStyle/>
          <a:p>
            <a:endParaRPr lang="en-US" sz="1600" dirty="0">
              <a:solidFill>
                <a:prstClr val="black">
                  <a:lumMod val="65000"/>
                  <a:lumOff val="35000"/>
                </a:prstClr>
              </a:solidFill>
              <a:latin typeface="Calibri" panose="020F0502020204030204"/>
            </a:endParaRPr>
          </a:p>
          <a:p>
            <a:pPr marL="342900" indent="-342900">
              <a:buFont typeface="+mj-lt"/>
              <a:buAutoNum type="arabicPeriod"/>
            </a:pPr>
            <a:r>
              <a:rPr lang="en-US" dirty="0">
                <a:solidFill>
                  <a:prstClr val="black">
                    <a:lumMod val="65000"/>
                    <a:lumOff val="35000"/>
                  </a:prstClr>
                </a:solidFill>
                <a:latin typeface="Calibri" panose="020F0502020204030204"/>
              </a:rPr>
              <a:t>Set goals that include moving toward a </a:t>
            </a:r>
          </a:p>
          <a:p>
            <a:r>
              <a:rPr lang="en-US" dirty="0">
                <a:solidFill>
                  <a:prstClr val="black">
                    <a:lumMod val="65000"/>
                    <a:lumOff val="35000"/>
                  </a:prstClr>
                </a:solidFill>
                <a:latin typeface="Calibri" panose="020F0502020204030204"/>
              </a:rPr>
              <a:t>      healthy and thriving population (physical and      </a:t>
            </a:r>
          </a:p>
          <a:p>
            <a:r>
              <a:rPr lang="en-US" dirty="0">
                <a:solidFill>
                  <a:prstClr val="black">
                    <a:lumMod val="65000"/>
                    <a:lumOff val="35000"/>
                  </a:prstClr>
                </a:solidFill>
                <a:latin typeface="Calibri" panose="020F0502020204030204"/>
              </a:rPr>
              <a:t>      emotional wellness).</a:t>
            </a:r>
          </a:p>
          <a:p>
            <a:pPr marL="342900" indent="-342900">
              <a:buFont typeface="+mj-lt"/>
              <a:buAutoNum type="arabicPeriod"/>
            </a:pPr>
            <a:endParaRPr lang="en-US" dirty="0">
              <a:solidFill>
                <a:prstClr val="black">
                  <a:lumMod val="65000"/>
                  <a:lumOff val="35000"/>
                </a:prstClr>
              </a:solidFill>
              <a:latin typeface="Calibri" panose="020F0502020204030204"/>
            </a:endParaRPr>
          </a:p>
          <a:p>
            <a:pPr marL="342900" indent="-342900">
              <a:buFont typeface="+mj-lt"/>
              <a:buAutoNum type="arabicPeriod"/>
            </a:pPr>
            <a:r>
              <a:rPr lang="en-US" dirty="0">
                <a:solidFill>
                  <a:prstClr val="black">
                    <a:lumMod val="65000"/>
                    <a:lumOff val="35000"/>
                  </a:prstClr>
                </a:solidFill>
                <a:latin typeface="Calibri" panose="020F0502020204030204"/>
              </a:rPr>
              <a:t>Create a culture of care. Rehumanize the workplace.</a:t>
            </a:r>
          </a:p>
          <a:p>
            <a:endParaRPr lang="en-US" dirty="0">
              <a:solidFill>
                <a:prstClr val="black">
                  <a:lumMod val="65000"/>
                  <a:lumOff val="35000"/>
                </a:prstClr>
              </a:solidFill>
              <a:latin typeface="Calibri" panose="020F0502020204030204"/>
            </a:endParaRPr>
          </a:p>
          <a:p>
            <a:pPr marL="342900" indent="-342900">
              <a:buFontTx/>
              <a:buAutoNum type="arabicPeriod" startAt="3"/>
            </a:pPr>
            <a:r>
              <a:rPr lang="en-US" dirty="0">
                <a:solidFill>
                  <a:prstClr val="black">
                    <a:lumMod val="65000"/>
                    <a:lumOff val="35000"/>
                  </a:prstClr>
                </a:solidFill>
                <a:latin typeface="Calibri" panose="020F0502020204030204"/>
              </a:rPr>
              <a:t>Invest and support mental health programs </a:t>
            </a:r>
          </a:p>
          <a:p>
            <a:r>
              <a:rPr lang="en-US" dirty="0">
                <a:solidFill>
                  <a:prstClr val="black">
                    <a:lumMod val="65000"/>
                    <a:lumOff val="35000"/>
                  </a:prstClr>
                </a:solidFill>
                <a:latin typeface="Calibri" panose="020F0502020204030204"/>
              </a:rPr>
              <a:t>      and de-stigmatization.</a:t>
            </a:r>
          </a:p>
          <a:p>
            <a:endParaRPr lang="en-US" dirty="0">
              <a:solidFill>
                <a:prstClr val="black">
                  <a:lumMod val="65000"/>
                  <a:lumOff val="35000"/>
                </a:prstClr>
              </a:solidFill>
              <a:latin typeface="Calibri" panose="020F0502020204030204"/>
            </a:endParaRPr>
          </a:p>
          <a:p>
            <a:pPr marL="342900" indent="-342900">
              <a:buFontTx/>
              <a:buAutoNum type="arabicPeriod" startAt="4"/>
            </a:pPr>
            <a:r>
              <a:rPr lang="en-US" dirty="0">
                <a:solidFill>
                  <a:prstClr val="black">
                    <a:lumMod val="65000"/>
                    <a:lumOff val="35000"/>
                  </a:prstClr>
                </a:solidFill>
                <a:latin typeface="Calibri" panose="020F0502020204030204"/>
              </a:rPr>
              <a:t>Provide social connection and purpose opportunities.</a:t>
            </a:r>
          </a:p>
          <a:p>
            <a:endParaRPr lang="en-US" dirty="0">
              <a:solidFill>
                <a:prstClr val="black">
                  <a:lumMod val="65000"/>
                  <a:lumOff val="35000"/>
                </a:prstClr>
              </a:solidFill>
              <a:latin typeface="Calibri" panose="020F0502020204030204"/>
            </a:endParaRPr>
          </a:p>
          <a:p>
            <a:pPr marL="342900" indent="-342900">
              <a:buFontTx/>
              <a:buAutoNum type="arabicPeriod" startAt="4"/>
            </a:pPr>
            <a:r>
              <a:rPr lang="en-US" dirty="0">
                <a:solidFill>
                  <a:prstClr val="black">
                    <a:lumMod val="65000"/>
                    <a:lumOff val="35000"/>
                  </a:prstClr>
                </a:solidFill>
                <a:latin typeface="Calibri" panose="020F0502020204030204"/>
              </a:rPr>
              <a:t>Make work life balance a priority.</a:t>
            </a:r>
          </a:p>
          <a:p>
            <a:pPr marL="342900" indent="-342900">
              <a:buFontTx/>
              <a:buAutoNum type="arabicPeriod" startAt="4"/>
            </a:pPr>
            <a:endParaRPr lang="en-US" dirty="0">
              <a:solidFill>
                <a:prstClr val="black">
                  <a:lumMod val="65000"/>
                  <a:lumOff val="35000"/>
                </a:prstClr>
              </a:solidFill>
              <a:latin typeface="Calibri" panose="020F0502020204030204"/>
            </a:endParaRPr>
          </a:p>
          <a:p>
            <a:pPr marL="342900" indent="-342900">
              <a:buFontTx/>
              <a:buAutoNum type="arabicPeriod" startAt="4"/>
            </a:pPr>
            <a:r>
              <a:rPr lang="en-US" dirty="0">
                <a:solidFill>
                  <a:prstClr val="black">
                    <a:lumMod val="65000"/>
                    <a:lumOff val="35000"/>
                  </a:prstClr>
                </a:solidFill>
                <a:latin typeface="Calibri" panose="020F0502020204030204"/>
              </a:rPr>
              <a:t>Build trust and show respect.</a:t>
            </a:r>
          </a:p>
        </p:txBody>
      </p:sp>
      <p:sp>
        <p:nvSpPr>
          <p:cNvPr id="4" name="Rectangle 3">
            <a:extLst>
              <a:ext uri="{FF2B5EF4-FFF2-40B4-BE49-F238E27FC236}">
                <a16:creationId xmlns:a16="http://schemas.microsoft.com/office/drawing/2014/main" id="{25475A68-D41A-4262-BD9A-477D41930186}"/>
              </a:ext>
            </a:extLst>
          </p:cNvPr>
          <p:cNvSpPr/>
          <p:nvPr/>
        </p:nvSpPr>
        <p:spPr>
          <a:xfrm>
            <a:off x="504594" y="6024135"/>
            <a:ext cx="4513240" cy="584775"/>
          </a:xfrm>
          <a:prstGeom prst="rect">
            <a:avLst/>
          </a:prstGeom>
        </p:spPr>
        <p:txBody>
          <a:bodyPr wrap="square">
            <a:spAutoFit/>
          </a:bodyPr>
          <a:lstStyle/>
          <a:p>
            <a:r>
              <a:rPr lang="en-US" sz="1600" i="1">
                <a:solidFill>
                  <a:prstClr val="black">
                    <a:lumMod val="65000"/>
                    <a:lumOff val="35000"/>
                  </a:prstClr>
                </a:solidFill>
                <a:latin typeface="Arial" panose="020B0604020202020204" pitchFamily="34" charset="0"/>
                <a:cs typeface="Arial" panose="020B0604020202020204" pitchFamily="34" charset="0"/>
              </a:rPr>
              <a:t>People will thrive when we change the very </a:t>
            </a:r>
          </a:p>
          <a:p>
            <a:r>
              <a:rPr lang="en-US" sz="1600" i="1">
                <a:solidFill>
                  <a:prstClr val="black">
                    <a:lumMod val="65000"/>
                    <a:lumOff val="35000"/>
                  </a:prstClr>
                </a:solidFill>
                <a:latin typeface="Arial" panose="020B0604020202020204" pitchFamily="34" charset="0"/>
                <a:cs typeface="Arial" panose="020B0604020202020204" pitchFamily="34" charset="0"/>
              </a:rPr>
              <a:t>nature of how we work and connect with them</a:t>
            </a:r>
            <a:r>
              <a:rPr lang="en-US" sz="1600">
                <a:solidFill>
                  <a:prstClr val="black">
                    <a:lumMod val="65000"/>
                    <a:lumOff val="35000"/>
                  </a:prstClr>
                </a:solidFill>
                <a:latin typeface="Arial" panose="020B0604020202020204" pitchFamily="34" charset="0"/>
                <a:cs typeface="Arial" panose="020B0604020202020204" pitchFamily="34" charset="0"/>
              </a:rPr>
              <a:t>.</a:t>
            </a:r>
            <a:endParaRPr lang="en-US" sz="1600" dirty="0">
              <a:solidFill>
                <a:prstClr val="black">
                  <a:lumMod val="65000"/>
                  <a:lumOff val="3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5096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EFB16-830C-4335-B024-D18118B4CEF0}"/>
              </a:ext>
            </a:extLst>
          </p:cNvPr>
          <p:cNvSpPr>
            <a:spLocks noGrp="1"/>
          </p:cNvSpPr>
          <p:nvPr>
            <p:ph type="title"/>
          </p:nvPr>
        </p:nvSpPr>
        <p:spPr>
          <a:xfrm>
            <a:off x="335428" y="252455"/>
            <a:ext cx="7344024" cy="779933"/>
          </a:xfrm>
        </p:spPr>
        <p:txBody>
          <a:bodyPr>
            <a:normAutofit fontScale="90000"/>
          </a:bodyPr>
          <a:lstStyle/>
          <a:p>
            <a:r>
              <a:rPr lang="en-US" sz="3600" dirty="0">
                <a:solidFill>
                  <a:srgbClr val="7030A0"/>
                </a:solidFill>
              </a:rPr>
              <a:t>Environments, Policies </a:t>
            </a:r>
            <a:br>
              <a:rPr lang="en-US" sz="3600" dirty="0">
                <a:solidFill>
                  <a:srgbClr val="7030A0"/>
                </a:solidFill>
              </a:rPr>
            </a:br>
            <a:r>
              <a:rPr lang="en-US" sz="3600" dirty="0">
                <a:solidFill>
                  <a:srgbClr val="7030A0"/>
                </a:solidFill>
              </a:rPr>
              <a:t>    and Practices</a:t>
            </a:r>
          </a:p>
        </p:txBody>
      </p:sp>
      <p:sp>
        <p:nvSpPr>
          <p:cNvPr id="7" name="Content Placeholder 8">
            <a:extLst>
              <a:ext uri="{FF2B5EF4-FFF2-40B4-BE49-F238E27FC236}">
                <a16:creationId xmlns:a16="http://schemas.microsoft.com/office/drawing/2014/main" id="{424344D5-E6E0-4131-A505-CDB03837334A}"/>
              </a:ext>
            </a:extLst>
          </p:cNvPr>
          <p:cNvSpPr txBox="1">
            <a:spLocks/>
          </p:cNvSpPr>
          <p:nvPr/>
        </p:nvSpPr>
        <p:spPr>
          <a:xfrm>
            <a:off x="559373" y="6376946"/>
            <a:ext cx="352367"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fld id="{38743595-4496-5147-A886-7D133864DF76}" type="slidenum">
              <a:rPr lang="en-US" sz="1000" b="1">
                <a:solidFill>
                  <a:prstClr val="white"/>
                </a:solidFill>
                <a:latin typeface="Arial"/>
                <a:ea typeface="Open Sans" panose="020B0606030504020204" pitchFamily="34" charset="0"/>
                <a:cs typeface="Arial" panose="020B0604020202020204" pitchFamily="34" charset="0"/>
              </a:rPr>
              <a:pPr>
                <a:defRPr/>
              </a:pPr>
              <a:t>29</a:t>
            </a:fld>
            <a:endParaRPr lang="en-US" sz="1000" b="1" dirty="0">
              <a:solidFill>
                <a:prstClr val="white"/>
              </a:solidFill>
              <a:latin typeface="Arial"/>
              <a:ea typeface="Open Sans" panose="020B0606030504020204" pitchFamily="34" charset="0"/>
              <a:cs typeface="Arial" panose="020B0604020202020204" pitchFamily="34" charset="0"/>
            </a:endParaRPr>
          </a:p>
        </p:txBody>
      </p:sp>
      <p:sp>
        <p:nvSpPr>
          <p:cNvPr id="8" name="Content Placeholder 8">
            <a:extLst>
              <a:ext uri="{FF2B5EF4-FFF2-40B4-BE49-F238E27FC236}">
                <a16:creationId xmlns:a16="http://schemas.microsoft.com/office/drawing/2014/main" id="{5AF029F2-BBDA-4807-9B5C-81E199F1C9B7}"/>
              </a:ext>
            </a:extLst>
          </p:cNvPr>
          <p:cNvSpPr txBox="1">
            <a:spLocks/>
          </p:cNvSpPr>
          <p:nvPr/>
        </p:nvSpPr>
        <p:spPr>
          <a:xfrm>
            <a:off x="861124" y="6376946"/>
            <a:ext cx="3859212" cy="228600"/>
          </a:xfrm>
          <a:prstGeom prst="rect">
            <a:avLst/>
          </a:prstGeom>
        </p:spPr>
        <p:txBody>
          <a:bodyPr lIns="0" tIns="0" rIns="0" b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dirty="0">
                <a:solidFill>
                  <a:prstClr val="white"/>
                </a:solidFill>
                <a:latin typeface="Arial" panose="020B0604020202020204" pitchFamily="34" charset="0"/>
                <a:cs typeface="Arial" panose="020B0604020202020204" pitchFamily="34" charset="0"/>
              </a:rPr>
              <a:t>©2019 Aetna Inc.</a:t>
            </a:r>
          </a:p>
        </p:txBody>
      </p:sp>
      <p:pic>
        <p:nvPicPr>
          <p:cNvPr id="9" name="Picture 8" descr="A person walking down the street&#10;&#10;Description automatically generated">
            <a:extLst>
              <a:ext uri="{FF2B5EF4-FFF2-40B4-BE49-F238E27FC236}">
                <a16:creationId xmlns:a16="http://schemas.microsoft.com/office/drawing/2014/main" id="{A1F28D79-21AC-458D-A34C-1C88AEB2FA93}"/>
              </a:ext>
            </a:extLst>
          </p:cNvPr>
          <p:cNvPicPr>
            <a:picLocks noChangeAspect="1"/>
          </p:cNvPicPr>
          <p:nvPr/>
        </p:nvPicPr>
        <p:blipFill rotWithShape="1">
          <a:blip r:embed="rId3"/>
          <a:srcRect l="10366" r="44177" b="1"/>
          <a:stretch/>
        </p:blipFill>
        <p:spPr>
          <a:xfrm>
            <a:off x="6433081" y="10"/>
            <a:ext cx="5757333"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sp>
        <p:nvSpPr>
          <p:cNvPr id="13" name="TextBox 12">
            <a:extLst>
              <a:ext uri="{FF2B5EF4-FFF2-40B4-BE49-F238E27FC236}">
                <a16:creationId xmlns:a16="http://schemas.microsoft.com/office/drawing/2014/main" id="{6BA3E234-F207-45F2-B0E7-784940C36DE6}"/>
              </a:ext>
            </a:extLst>
          </p:cNvPr>
          <p:cNvSpPr txBox="1"/>
          <p:nvPr/>
        </p:nvSpPr>
        <p:spPr>
          <a:xfrm>
            <a:off x="222814" y="1284832"/>
            <a:ext cx="6331974" cy="5262979"/>
          </a:xfrm>
          <a:prstGeom prst="rect">
            <a:avLst/>
          </a:prstGeom>
          <a:noFill/>
        </p:spPr>
        <p:txBody>
          <a:bodyPr wrap="square" lIns="0" tIns="0" rIns="0" bIns="0" rtlCol="0">
            <a:spAutoFit/>
          </a:bodyPr>
          <a:lstStyle/>
          <a:p>
            <a:endParaRPr lang="en-US" sz="2400" dirty="0">
              <a:solidFill>
                <a:srgbClr val="44546A"/>
              </a:solidFill>
              <a:latin typeface="Calibri" panose="020F0502020204030204"/>
            </a:endParaRPr>
          </a:p>
          <a:p>
            <a:r>
              <a:rPr lang="en-US" sz="2400" dirty="0">
                <a:solidFill>
                  <a:srgbClr val="44546A"/>
                </a:solidFill>
                <a:latin typeface="Calibri" panose="020F0502020204030204"/>
              </a:rPr>
              <a:t>Create a culture of  overall wellbeing </a:t>
            </a:r>
          </a:p>
          <a:p>
            <a:pPr marL="342900" indent="-342900">
              <a:buFont typeface="Arial" panose="020B0604020202020204" pitchFamily="34" charset="0"/>
              <a:buChar char="•"/>
            </a:pPr>
            <a:endParaRPr lang="en-US" sz="2000" dirty="0">
              <a:solidFill>
                <a:srgbClr val="44546A"/>
              </a:solidFill>
              <a:latin typeface="Calibri" panose="020F0502020204030204"/>
            </a:endParaRPr>
          </a:p>
          <a:p>
            <a:pPr marL="342900" indent="-342900">
              <a:buFont typeface="Arial" panose="020B0604020202020204" pitchFamily="34" charset="0"/>
              <a:buChar char="•"/>
            </a:pPr>
            <a:r>
              <a:rPr lang="en-US" sz="2000" dirty="0">
                <a:solidFill>
                  <a:srgbClr val="44546A"/>
                </a:solidFill>
                <a:latin typeface="Calibri" panose="020F0502020204030204"/>
              </a:rPr>
              <a:t>Create policies that support wellbeing (i.e.: lit, welcoming stairwells and messaging, healthy vending/cafeterias/catering, standing/treadmill workstations, bike racks, walking paths, etc.)</a:t>
            </a:r>
          </a:p>
          <a:p>
            <a:pPr marL="342900" indent="-342900">
              <a:buFont typeface="Arial" panose="020B0604020202020204" pitchFamily="34" charset="0"/>
              <a:buChar char="•"/>
            </a:pPr>
            <a:endParaRPr lang="en-US" sz="2000" dirty="0">
              <a:solidFill>
                <a:srgbClr val="44546A"/>
              </a:solidFill>
              <a:latin typeface="Calibri" panose="020F0502020204030204"/>
            </a:endParaRPr>
          </a:p>
          <a:p>
            <a:pPr marL="342900" indent="-342900">
              <a:buFont typeface="Arial" panose="020B0604020202020204" pitchFamily="34" charset="0"/>
              <a:buChar char="•"/>
            </a:pPr>
            <a:r>
              <a:rPr lang="en-US" sz="2000" dirty="0">
                <a:solidFill>
                  <a:srgbClr val="44546A"/>
                </a:solidFill>
                <a:latin typeface="Calibri" panose="020F0502020204030204"/>
              </a:rPr>
              <a:t>Offer customized, intrinsically motivating wellbeing programs with incentives.</a:t>
            </a:r>
          </a:p>
          <a:p>
            <a:pPr marL="342900" indent="-342900">
              <a:buFont typeface="Arial" panose="020B0604020202020204" pitchFamily="34" charset="0"/>
              <a:buChar char="•"/>
            </a:pPr>
            <a:endParaRPr lang="en-US" sz="2000" dirty="0">
              <a:solidFill>
                <a:srgbClr val="44546A"/>
              </a:solidFill>
              <a:latin typeface="Calibri" panose="020F0502020204030204"/>
            </a:endParaRPr>
          </a:p>
          <a:p>
            <a:pPr marL="342900" indent="-342900">
              <a:buFont typeface="Arial" panose="020B0604020202020204" pitchFamily="34" charset="0"/>
              <a:buChar char="•"/>
            </a:pPr>
            <a:r>
              <a:rPr lang="en-US" sz="2000" dirty="0">
                <a:solidFill>
                  <a:srgbClr val="44546A"/>
                </a:solidFill>
                <a:latin typeface="Calibri" panose="020F0502020204030204"/>
              </a:rPr>
              <a:t>Full integration of HR and organizational functions with employee wellbeing and work/life quality initiatives</a:t>
            </a:r>
          </a:p>
          <a:p>
            <a:pPr marL="342900" indent="-342900">
              <a:buFont typeface="Arial" panose="020B0604020202020204" pitchFamily="34" charset="0"/>
              <a:buChar char="•"/>
            </a:pPr>
            <a:endParaRPr lang="en-US" sz="2000" dirty="0">
              <a:solidFill>
                <a:srgbClr val="44546A"/>
              </a:solidFill>
              <a:latin typeface="Calibri" panose="020F0502020204030204"/>
            </a:endParaRPr>
          </a:p>
          <a:p>
            <a:pPr marL="342900" indent="-342900">
              <a:buFont typeface="Arial" panose="020B0604020202020204" pitchFamily="34" charset="0"/>
              <a:buChar char="•"/>
            </a:pPr>
            <a:r>
              <a:rPr lang="en-US" sz="2000" dirty="0">
                <a:solidFill>
                  <a:srgbClr val="44546A"/>
                </a:solidFill>
                <a:latin typeface="Calibri" panose="020F0502020204030204"/>
              </a:rPr>
              <a:t>Partner with your IT Team – how do help employees be safe online &amp; in the office?</a:t>
            </a:r>
          </a:p>
          <a:p>
            <a:endParaRPr lang="en-US" sz="1400" dirty="0">
              <a:solidFill>
                <a:srgbClr val="44546A"/>
              </a:solidFill>
              <a:latin typeface="Calibri" panose="020F0502020204030204"/>
            </a:endParaRPr>
          </a:p>
        </p:txBody>
      </p:sp>
    </p:spTree>
    <p:extLst>
      <p:ext uri="{BB962C8B-B14F-4D97-AF65-F5344CB8AC3E}">
        <p14:creationId xmlns:p14="http://schemas.microsoft.com/office/powerpoint/2010/main" val="3514889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13">
            <a:extLst>
              <a:ext uri="{FF2B5EF4-FFF2-40B4-BE49-F238E27FC236}">
                <a16:creationId xmlns:a16="http://schemas.microsoft.com/office/drawing/2014/main" id="{7D8E67F2-F753-4E06-8229-4970A6725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83095" cy="6854272"/>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15">
            <a:extLst>
              <a:ext uri="{FF2B5EF4-FFF2-40B4-BE49-F238E27FC236}">
                <a16:creationId xmlns:a16="http://schemas.microsoft.com/office/drawing/2014/main" id="{2EE1BDFD-564B-44A4-841A-50D6A8E75C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E1C0B46-3515-4F7D-BAB6-3D17E1C36423}"/>
              </a:ext>
            </a:extLst>
          </p:cNvPr>
          <p:cNvSpPr>
            <a:spLocks noGrp="1"/>
          </p:cNvSpPr>
          <p:nvPr>
            <p:ph type="title"/>
          </p:nvPr>
        </p:nvSpPr>
        <p:spPr>
          <a:xfrm>
            <a:off x="6094105" y="802955"/>
            <a:ext cx="4977976" cy="779356"/>
          </a:xfrm>
        </p:spPr>
        <p:txBody>
          <a:bodyPr>
            <a:normAutofit/>
          </a:bodyPr>
          <a:lstStyle/>
          <a:p>
            <a:pPr algn="ctr"/>
            <a:r>
              <a:rPr lang="en-US" sz="4000" b="1" dirty="0">
                <a:solidFill>
                  <a:srgbClr val="000000"/>
                </a:solidFill>
              </a:rPr>
              <a:t>OUR MISSION</a:t>
            </a:r>
          </a:p>
        </p:txBody>
      </p:sp>
      <p:sp>
        <p:nvSpPr>
          <p:cNvPr id="28" name="Freeform 60">
            <a:extLst>
              <a:ext uri="{FF2B5EF4-FFF2-40B4-BE49-F238E27FC236}">
                <a16:creationId xmlns:a16="http://schemas.microsoft.com/office/drawing/2014/main" id="{007B8288-68CC-4847-8419-CF535B6B7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3882" y="0"/>
            <a:ext cx="3880988" cy="2206512"/>
          </a:xfrm>
          <a:custGeom>
            <a:avLst/>
            <a:gdLst>
              <a:gd name="connsiteX0" fmla="*/ 20753 w 3960193"/>
              <a:gd name="connsiteY0" fmla="*/ 0 h 2251543"/>
              <a:gd name="connsiteX1" fmla="*/ 3939440 w 3960193"/>
              <a:gd name="connsiteY1" fmla="*/ 0 h 2251543"/>
              <a:gd name="connsiteX2" fmla="*/ 3949969 w 3960193"/>
              <a:gd name="connsiteY2" fmla="*/ 68994 h 2251543"/>
              <a:gd name="connsiteX3" fmla="*/ 3960193 w 3960193"/>
              <a:gd name="connsiteY3" fmla="*/ 271447 h 2251543"/>
              <a:gd name="connsiteX4" fmla="*/ 1980096 w 3960193"/>
              <a:gd name="connsiteY4" fmla="*/ 2251543 h 2251543"/>
              <a:gd name="connsiteX5" fmla="*/ 0 w 3960193"/>
              <a:gd name="connsiteY5" fmla="*/ 271447 h 2251543"/>
              <a:gd name="connsiteX6" fmla="*/ 10224 w 3960193"/>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3" h="2251543">
                <a:moveTo>
                  <a:pt x="20753" y="0"/>
                </a:moveTo>
                <a:lnTo>
                  <a:pt x="3939440" y="0"/>
                </a:lnTo>
                <a:lnTo>
                  <a:pt x="3949969" y="68994"/>
                </a:lnTo>
                <a:cubicBezTo>
                  <a:pt x="3956730" y="135559"/>
                  <a:pt x="3960193" y="203099"/>
                  <a:pt x="3960193" y="271447"/>
                </a:cubicBezTo>
                <a:cubicBezTo>
                  <a:pt x="3960193" y="1365024"/>
                  <a:pt x="3073674" y="2251543"/>
                  <a:pt x="1980096" y="2251543"/>
                </a:cubicBezTo>
                <a:cubicBezTo>
                  <a:pt x="886519" y="2251543"/>
                  <a:pt x="0" y="1365024"/>
                  <a:pt x="0" y="271447"/>
                </a:cubicBezTo>
                <a:cubicBezTo>
                  <a:pt x="0" y="203099"/>
                  <a:pt x="3463" y="135559"/>
                  <a:pt x="10224"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013FB851-220F-4581-AF84-316538558FB9}"/>
              </a:ext>
            </a:extLst>
          </p:cNvPr>
          <p:cNvPicPr>
            <a:picLocks noChangeAspect="1"/>
          </p:cNvPicPr>
          <p:nvPr/>
        </p:nvPicPr>
        <p:blipFill>
          <a:blip r:embed="rId4"/>
          <a:stretch>
            <a:fillRect/>
          </a:stretch>
        </p:blipFill>
        <p:spPr>
          <a:xfrm>
            <a:off x="2441496" y="647863"/>
            <a:ext cx="2532690" cy="491784"/>
          </a:xfrm>
          <a:prstGeom prst="rect">
            <a:avLst/>
          </a:prstGeom>
        </p:spPr>
      </p:pic>
      <p:sp>
        <p:nvSpPr>
          <p:cNvPr id="29" name="Freeform 68">
            <a:extLst>
              <a:ext uri="{FF2B5EF4-FFF2-40B4-BE49-F238E27FC236}">
                <a16:creationId xmlns:a16="http://schemas.microsoft.com/office/drawing/2014/main" id="{32BA8EA8-C1B6-4309-B674-F9F399B962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12701"/>
            <a:ext cx="4942589" cy="3945299"/>
          </a:xfrm>
          <a:custGeom>
            <a:avLst/>
            <a:gdLst>
              <a:gd name="connsiteX0" fmla="*/ 2223943 w 4942589"/>
              <a:gd name="connsiteY0" fmla="*/ 0 h 3945299"/>
              <a:gd name="connsiteX1" fmla="*/ 4942589 w 4942589"/>
              <a:gd name="connsiteY1" fmla="*/ 2718646 h 3945299"/>
              <a:gd name="connsiteX2" fmla="*/ 4728945 w 4942589"/>
              <a:gd name="connsiteY2" fmla="*/ 3776866 h 3945299"/>
              <a:gd name="connsiteX3" fmla="*/ 4647806 w 4942589"/>
              <a:gd name="connsiteY3" fmla="*/ 3945299 h 3945299"/>
              <a:gd name="connsiteX4" fmla="*/ 0 w 4942589"/>
              <a:gd name="connsiteY4" fmla="*/ 3945299 h 3945299"/>
              <a:gd name="connsiteX5" fmla="*/ 0 w 4942589"/>
              <a:gd name="connsiteY5" fmla="*/ 1157971 h 3945299"/>
              <a:gd name="connsiteX6" fmla="*/ 126104 w 4942589"/>
              <a:gd name="connsiteY6" fmla="*/ 989335 h 3945299"/>
              <a:gd name="connsiteX7" fmla="*/ 2223943 w 4942589"/>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589" h="3945299">
                <a:moveTo>
                  <a:pt x="2223943" y="0"/>
                </a:moveTo>
                <a:cubicBezTo>
                  <a:pt x="3725410" y="0"/>
                  <a:pt x="4942589" y="1217179"/>
                  <a:pt x="4942589" y="2718646"/>
                </a:cubicBezTo>
                <a:cubicBezTo>
                  <a:pt x="4942589" y="3094013"/>
                  <a:pt x="4866516" y="3451612"/>
                  <a:pt x="4728945" y="3776866"/>
                </a:cubicBezTo>
                <a:lnTo>
                  <a:pt x="4647806" y="3945299"/>
                </a:lnTo>
                <a:lnTo>
                  <a:pt x="0" y="3945299"/>
                </a:lnTo>
                <a:lnTo>
                  <a:pt x="0" y="1157971"/>
                </a:lnTo>
                <a:lnTo>
                  <a:pt x="126104" y="989335"/>
                </a:lnTo>
                <a:cubicBezTo>
                  <a:pt x="624744" y="385123"/>
                  <a:pt x="1379368" y="0"/>
                  <a:pt x="2223943"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D17BD5E5-149A-4868-92D1-81DD0B76DFFD}"/>
              </a:ext>
            </a:extLst>
          </p:cNvPr>
          <p:cNvPicPr>
            <a:picLocks noChangeAspect="1"/>
          </p:cNvPicPr>
          <p:nvPr/>
        </p:nvPicPr>
        <p:blipFill>
          <a:blip r:embed="rId5"/>
          <a:stretch>
            <a:fillRect/>
          </a:stretch>
        </p:blipFill>
        <p:spPr>
          <a:xfrm>
            <a:off x="408632" y="3571449"/>
            <a:ext cx="3759105" cy="1709870"/>
          </a:xfrm>
          <a:prstGeom prst="rect">
            <a:avLst/>
          </a:prstGeom>
        </p:spPr>
      </p:pic>
      <p:sp>
        <p:nvSpPr>
          <p:cNvPr id="3" name="Content Placeholder 2">
            <a:extLst>
              <a:ext uri="{FF2B5EF4-FFF2-40B4-BE49-F238E27FC236}">
                <a16:creationId xmlns:a16="http://schemas.microsoft.com/office/drawing/2014/main" id="{C2668DE8-9265-436A-8DDE-0D2A673619D9}"/>
              </a:ext>
            </a:extLst>
          </p:cNvPr>
          <p:cNvSpPr>
            <a:spLocks noGrp="1"/>
          </p:cNvSpPr>
          <p:nvPr>
            <p:ph idx="1"/>
          </p:nvPr>
        </p:nvSpPr>
        <p:spPr>
          <a:xfrm>
            <a:off x="5395967" y="1902542"/>
            <a:ext cx="6594472" cy="4424516"/>
          </a:xfrm>
        </p:spPr>
        <p:txBody>
          <a:bodyPr anchor="ctr">
            <a:normAutofit lnSpcReduction="10000"/>
          </a:bodyPr>
          <a:lstStyle/>
          <a:p>
            <a:r>
              <a:rPr lang="en-US" sz="2000" dirty="0">
                <a:solidFill>
                  <a:srgbClr val="000000"/>
                </a:solidFill>
              </a:rPr>
              <a:t>Wellbeing Works Florida is Wellbeing Works Florida (WWF) was a collaborative partnership between HR Florida State Council and Tobacco Free Florida (TFF) that helps organizations improve employee wellness. This initiative is supported by our Title Partner Sponsor One Digital, as well as Partner Sponsors LifeLock/Norton and Aetna for whom we are grateful –  Robert </a:t>
            </a:r>
            <a:r>
              <a:rPr lang="en-US" sz="2000" dirty="0" err="1">
                <a:solidFill>
                  <a:srgbClr val="000000"/>
                </a:solidFill>
              </a:rPr>
              <a:t>Ostbye</a:t>
            </a:r>
            <a:r>
              <a:rPr lang="en-US" sz="2000" dirty="0">
                <a:solidFill>
                  <a:srgbClr val="000000"/>
                </a:solidFill>
              </a:rPr>
              <a:t>, Leigh Mills, Joe Donahue and Rachel Baker.</a:t>
            </a:r>
          </a:p>
          <a:p>
            <a:r>
              <a:rPr lang="en-US" sz="2000" dirty="0">
                <a:solidFill>
                  <a:srgbClr val="000000"/>
                </a:solidFill>
              </a:rPr>
              <a:t> We have now expanded that mission to build additional partnerships with other organizations in addition to Tobacco Free Florida and have been reaching out to the Florida Department of Health, the American Heart Association and many others.   Our mission  is to motivate, empower, and recognize companies/organizations for establishing effective worksite wellness programs and fostering a healthy and thriving workforce.</a:t>
            </a:r>
          </a:p>
          <a:p>
            <a:endParaRPr lang="en-US" sz="1400" dirty="0">
              <a:solidFill>
                <a:srgbClr val="000000"/>
              </a:solidFill>
            </a:endParaRPr>
          </a:p>
        </p:txBody>
      </p:sp>
      <p:sp>
        <p:nvSpPr>
          <p:cNvPr id="9" name="Slide Number Placeholder 8">
            <a:extLst>
              <a:ext uri="{FF2B5EF4-FFF2-40B4-BE49-F238E27FC236}">
                <a16:creationId xmlns:a16="http://schemas.microsoft.com/office/drawing/2014/main" id="{89160C38-DD97-4E4A-84AA-F71EB8A5FB6F}"/>
              </a:ext>
            </a:extLst>
          </p:cNvPr>
          <p:cNvSpPr>
            <a:spLocks noGrp="1"/>
          </p:cNvSpPr>
          <p:nvPr>
            <p:ph type="sldNum" sz="quarter" idx="12"/>
          </p:nvPr>
        </p:nvSpPr>
        <p:spPr>
          <a:xfrm>
            <a:off x="10825930" y="6223702"/>
            <a:ext cx="570728" cy="314067"/>
          </a:xfrm>
        </p:spPr>
        <p:txBody>
          <a:bodyPr>
            <a:normAutofit/>
          </a:bodyPr>
          <a:lstStyle/>
          <a:p>
            <a:pPr>
              <a:spcAft>
                <a:spcPts val="600"/>
              </a:spcAft>
            </a:pPr>
            <a:fld id="{41E825DA-D6B2-4035-A5C7-7FCD0F903D47}" type="slidenum">
              <a:rPr lang="en-US" sz="1100">
                <a:solidFill>
                  <a:srgbClr val="898989"/>
                </a:solidFill>
                <a:latin typeface="Calibri" panose="020F0502020204030204"/>
              </a:rPr>
              <a:pPr>
                <a:spcAft>
                  <a:spcPts val="600"/>
                </a:spcAft>
              </a:pPr>
              <a:t>3</a:t>
            </a:fld>
            <a:endParaRPr lang="en-US" sz="1100">
              <a:solidFill>
                <a:srgbClr val="898989"/>
              </a:solidFill>
              <a:latin typeface="Calibri" panose="020F0502020204030204"/>
            </a:endParaRPr>
          </a:p>
        </p:txBody>
      </p:sp>
      <p:pic>
        <p:nvPicPr>
          <p:cNvPr id="5" name="Picture 4">
            <a:extLst>
              <a:ext uri="{FF2B5EF4-FFF2-40B4-BE49-F238E27FC236}">
                <a16:creationId xmlns:a16="http://schemas.microsoft.com/office/drawing/2014/main" id="{9C5243FD-C4C1-4602-AA65-615BB5D219F3}"/>
              </a:ext>
            </a:extLst>
          </p:cNvPr>
          <p:cNvPicPr>
            <a:picLocks noChangeAspect="1"/>
          </p:cNvPicPr>
          <p:nvPr/>
        </p:nvPicPr>
        <p:blipFill>
          <a:blip r:embed="rId6"/>
          <a:stretch>
            <a:fillRect/>
          </a:stretch>
        </p:blipFill>
        <p:spPr>
          <a:xfrm>
            <a:off x="1340722" y="6059063"/>
            <a:ext cx="1883827" cy="643344"/>
          </a:xfrm>
          <a:prstGeom prst="rect">
            <a:avLst/>
          </a:prstGeom>
        </p:spPr>
      </p:pic>
      <p:pic>
        <p:nvPicPr>
          <p:cNvPr id="6" name="Picture 5">
            <a:extLst>
              <a:ext uri="{FF2B5EF4-FFF2-40B4-BE49-F238E27FC236}">
                <a16:creationId xmlns:a16="http://schemas.microsoft.com/office/drawing/2014/main" id="{83F60D74-C025-4F0E-BD04-C48E200BA5E2}"/>
              </a:ext>
            </a:extLst>
          </p:cNvPr>
          <p:cNvPicPr>
            <a:picLocks noChangeAspect="1"/>
          </p:cNvPicPr>
          <p:nvPr/>
        </p:nvPicPr>
        <p:blipFill>
          <a:blip r:embed="rId7"/>
          <a:stretch>
            <a:fillRect/>
          </a:stretch>
        </p:blipFill>
        <p:spPr>
          <a:xfrm>
            <a:off x="9590877" y="120696"/>
            <a:ext cx="1883827" cy="410246"/>
          </a:xfrm>
          <a:prstGeom prst="rect">
            <a:avLst/>
          </a:prstGeom>
        </p:spPr>
      </p:pic>
    </p:spTree>
    <p:extLst>
      <p:ext uri="{BB962C8B-B14F-4D97-AF65-F5344CB8AC3E}">
        <p14:creationId xmlns:p14="http://schemas.microsoft.com/office/powerpoint/2010/main" val="13097659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pic>
        <p:nvPicPr>
          <p:cNvPr id="6" name="Picture Placeholder 5" descr="A blurry image of a person&#10;&#10;Description automatically generated">
            <a:extLst>
              <a:ext uri="{FF2B5EF4-FFF2-40B4-BE49-F238E27FC236}">
                <a16:creationId xmlns:a16="http://schemas.microsoft.com/office/drawing/2014/main" id="{CD0A5F0B-CC3E-4318-80FC-5AC6E8A15CBD}"/>
              </a:ext>
            </a:extLst>
          </p:cNvPr>
          <p:cNvPicPr>
            <a:picLocks noGrp="1" noChangeAspect="1"/>
          </p:cNvPicPr>
          <p:nvPr>
            <p:ph type="pic" sz="quarter" idx="16"/>
          </p:nvPr>
        </p:nvPicPr>
        <p:blipFill rotWithShape="1">
          <a:blip r:embed="rId4">
            <a:alphaModFix/>
          </a:blip>
          <a:srcRect l="14382" r="23381" b="-1"/>
          <a:stretch/>
        </p:blipFill>
        <p:spPr>
          <a:xfrm>
            <a:off x="5797543" y="10"/>
            <a:ext cx="6394152" cy="6857990"/>
          </a:xfrm>
          <a:prstGeom prst="rect">
            <a:avLst/>
          </a:prstGeom>
        </p:spPr>
      </p:pic>
      <p:sp>
        <p:nvSpPr>
          <p:cNvPr id="3" name="Title 2">
            <a:extLst>
              <a:ext uri="{FF2B5EF4-FFF2-40B4-BE49-F238E27FC236}">
                <a16:creationId xmlns:a16="http://schemas.microsoft.com/office/drawing/2014/main" id="{780FE8AD-C4B5-4986-B34E-C3620E3C089E}"/>
              </a:ext>
            </a:extLst>
          </p:cNvPr>
          <p:cNvSpPr>
            <a:spLocks noGrp="1"/>
          </p:cNvSpPr>
          <p:nvPr>
            <p:ph type="title"/>
          </p:nvPr>
        </p:nvSpPr>
        <p:spPr>
          <a:xfrm>
            <a:off x="132735" y="132735"/>
            <a:ext cx="5963265" cy="1342381"/>
          </a:xfrm>
        </p:spPr>
        <p:txBody>
          <a:bodyPr vert="horz" lIns="91440" tIns="45720" rIns="91440" bIns="45720" rtlCol="0" anchor="ctr">
            <a:normAutofit/>
          </a:bodyPr>
          <a:lstStyle/>
          <a:p>
            <a:pPr algn="ctr" defTabSz="914400"/>
            <a:r>
              <a:rPr lang="en-US" sz="3700" dirty="0">
                <a:solidFill>
                  <a:srgbClr val="000000"/>
                </a:solidFill>
              </a:rPr>
              <a:t>Evaluate, Communicate, </a:t>
            </a:r>
            <a:br>
              <a:rPr lang="en-US" sz="3700" dirty="0">
                <a:solidFill>
                  <a:srgbClr val="000000"/>
                </a:solidFill>
              </a:rPr>
            </a:br>
            <a:r>
              <a:rPr lang="en-US" sz="3700" dirty="0">
                <a:solidFill>
                  <a:srgbClr val="000000"/>
                </a:solidFill>
              </a:rPr>
              <a:t>    Celebrate</a:t>
            </a:r>
          </a:p>
        </p:txBody>
      </p:sp>
      <p:sp>
        <p:nvSpPr>
          <p:cNvPr id="5" name="Rectangle 4">
            <a:extLst>
              <a:ext uri="{FF2B5EF4-FFF2-40B4-BE49-F238E27FC236}">
                <a16:creationId xmlns:a16="http://schemas.microsoft.com/office/drawing/2014/main" id="{CE4D76BD-4875-4700-8F33-5AC902B322F9}"/>
              </a:ext>
            </a:extLst>
          </p:cNvPr>
          <p:cNvSpPr/>
          <p:nvPr/>
        </p:nvSpPr>
        <p:spPr>
          <a:xfrm>
            <a:off x="132735" y="1475116"/>
            <a:ext cx="5664503" cy="5250149"/>
          </a:xfrm>
          <a:prstGeom prst="rect">
            <a:avLst/>
          </a:prstGeom>
        </p:spPr>
        <p:txBody>
          <a:bodyPr vert="horz" lIns="91440" tIns="45720" rIns="91440" bIns="45720" rtlCol="0" anchor="ctr">
            <a:normAutofit lnSpcReduction="10000"/>
          </a:bodyPr>
          <a:lstStyle/>
          <a:p>
            <a:pPr indent="-228600">
              <a:lnSpc>
                <a:spcPct val="90000"/>
              </a:lnSpc>
              <a:spcAft>
                <a:spcPts val="600"/>
              </a:spcAft>
              <a:buFont typeface="Arial" panose="020B0604020202020204" pitchFamily="34" charset="0"/>
              <a:buChar char="•"/>
            </a:pPr>
            <a:endParaRPr lang="en-US" sz="1100" dirty="0">
              <a:solidFill>
                <a:srgbClr val="000000"/>
              </a:solidFill>
            </a:endParaRPr>
          </a:p>
          <a:p>
            <a:pPr marL="285750" indent="-228600">
              <a:lnSpc>
                <a:spcPct val="90000"/>
              </a:lnSpc>
              <a:spcAft>
                <a:spcPts val="600"/>
              </a:spcAft>
              <a:buFont typeface="Arial" panose="020B0604020202020204" pitchFamily="34" charset="0"/>
              <a:buChar char="•"/>
            </a:pPr>
            <a:r>
              <a:rPr lang="en-US" dirty="0">
                <a:solidFill>
                  <a:srgbClr val="000000"/>
                </a:solidFill>
              </a:rPr>
              <a:t>Have a comprehensive evaluation strategy based on a guiding framework.</a:t>
            </a:r>
          </a:p>
          <a:p>
            <a:pPr marL="285750" indent="-228600">
              <a:lnSpc>
                <a:spcPct val="90000"/>
              </a:lnSpc>
              <a:spcAft>
                <a:spcPts val="600"/>
              </a:spcAft>
              <a:buFont typeface="Arial" panose="020B0604020202020204" pitchFamily="34" charset="0"/>
              <a:buChar char="•"/>
            </a:pPr>
            <a:endParaRPr lang="en-US" dirty="0">
              <a:solidFill>
                <a:srgbClr val="000000"/>
              </a:solidFill>
            </a:endParaRPr>
          </a:p>
          <a:p>
            <a:pPr marL="285750" indent="-228600">
              <a:lnSpc>
                <a:spcPct val="90000"/>
              </a:lnSpc>
              <a:spcAft>
                <a:spcPts val="600"/>
              </a:spcAft>
              <a:buFont typeface="Arial" panose="020B0604020202020204" pitchFamily="34" charset="0"/>
              <a:buChar char="•"/>
            </a:pPr>
            <a:r>
              <a:rPr lang="en-US" dirty="0">
                <a:solidFill>
                  <a:srgbClr val="000000"/>
                </a:solidFill>
              </a:rPr>
              <a:t>Evaluate data collected to determine how successful the approach has been and in what ways it can be improved.</a:t>
            </a:r>
          </a:p>
          <a:p>
            <a:pPr marL="285750" indent="-228600">
              <a:lnSpc>
                <a:spcPct val="90000"/>
              </a:lnSpc>
              <a:spcAft>
                <a:spcPts val="600"/>
              </a:spcAft>
              <a:buFont typeface="Arial" panose="020B0604020202020204" pitchFamily="34" charset="0"/>
              <a:buChar char="•"/>
            </a:pPr>
            <a:endParaRPr lang="en-US" dirty="0">
              <a:solidFill>
                <a:srgbClr val="000000"/>
              </a:solidFill>
            </a:endParaRPr>
          </a:p>
          <a:p>
            <a:pPr marL="285750" indent="-228600">
              <a:lnSpc>
                <a:spcPct val="90000"/>
              </a:lnSpc>
              <a:spcAft>
                <a:spcPts val="600"/>
              </a:spcAft>
              <a:buFont typeface="Arial" panose="020B0604020202020204" pitchFamily="34" charset="0"/>
              <a:buChar char="•"/>
            </a:pPr>
            <a:r>
              <a:rPr lang="en-US" dirty="0">
                <a:solidFill>
                  <a:srgbClr val="000000"/>
                </a:solidFill>
              </a:rPr>
              <a:t>Evaluation data should be rigorous, unbiased and         inclusive. </a:t>
            </a:r>
          </a:p>
          <a:p>
            <a:pPr marL="285750" indent="-228600">
              <a:lnSpc>
                <a:spcPct val="90000"/>
              </a:lnSpc>
              <a:spcAft>
                <a:spcPts val="600"/>
              </a:spcAft>
              <a:buFont typeface="Arial" panose="020B0604020202020204" pitchFamily="34" charset="0"/>
              <a:buChar char="•"/>
            </a:pPr>
            <a:endParaRPr lang="en-US" dirty="0">
              <a:solidFill>
                <a:srgbClr val="000000"/>
              </a:solidFill>
            </a:endParaRPr>
          </a:p>
          <a:p>
            <a:pPr marL="285750" indent="-228600">
              <a:lnSpc>
                <a:spcPct val="90000"/>
              </a:lnSpc>
              <a:spcAft>
                <a:spcPts val="600"/>
              </a:spcAft>
              <a:buFont typeface="Arial" panose="020B0604020202020204" pitchFamily="34" charset="0"/>
              <a:buChar char="•"/>
            </a:pPr>
            <a:r>
              <a:rPr lang="en-US" dirty="0">
                <a:solidFill>
                  <a:srgbClr val="000000"/>
                </a:solidFill>
              </a:rPr>
              <a:t>Data should be communicated to ensure continuous improvement efforts in worksite wellness.</a:t>
            </a:r>
          </a:p>
          <a:p>
            <a:pPr marL="285750" indent="-228600">
              <a:lnSpc>
                <a:spcPct val="90000"/>
              </a:lnSpc>
              <a:spcAft>
                <a:spcPts val="600"/>
              </a:spcAft>
              <a:buFont typeface="Arial" panose="020B0604020202020204" pitchFamily="34" charset="0"/>
              <a:buChar char="•"/>
            </a:pPr>
            <a:endParaRPr lang="en-US" dirty="0">
              <a:solidFill>
                <a:srgbClr val="000000"/>
              </a:solidFill>
            </a:endParaRPr>
          </a:p>
          <a:p>
            <a:pPr marL="285750" indent="-228600">
              <a:lnSpc>
                <a:spcPct val="90000"/>
              </a:lnSpc>
              <a:spcAft>
                <a:spcPts val="600"/>
              </a:spcAft>
              <a:buFont typeface="Arial" panose="020B0604020202020204" pitchFamily="34" charset="0"/>
              <a:buChar char="•"/>
            </a:pPr>
            <a:r>
              <a:rPr lang="en-US" dirty="0">
                <a:solidFill>
                  <a:srgbClr val="000000"/>
                </a:solidFill>
              </a:rPr>
              <a:t>Consider your evaluation approach (ROI vs. VOI)</a:t>
            </a:r>
          </a:p>
          <a:p>
            <a:pPr indent="-228600">
              <a:lnSpc>
                <a:spcPct val="90000"/>
              </a:lnSpc>
              <a:spcAft>
                <a:spcPts val="600"/>
              </a:spcAft>
              <a:buFont typeface="Arial" panose="020B0604020202020204" pitchFamily="34" charset="0"/>
              <a:buChar char="•"/>
            </a:pPr>
            <a:endParaRPr lang="en-US" dirty="0">
              <a:solidFill>
                <a:srgbClr val="000000"/>
              </a:solidFill>
            </a:endParaRPr>
          </a:p>
          <a:p>
            <a:pPr marL="285750" indent="-228600">
              <a:lnSpc>
                <a:spcPct val="90000"/>
              </a:lnSpc>
              <a:spcAft>
                <a:spcPts val="600"/>
              </a:spcAft>
              <a:buFont typeface="Arial" panose="020B0604020202020204" pitchFamily="34" charset="0"/>
              <a:buChar char="•"/>
            </a:pPr>
            <a:r>
              <a:rPr lang="en-US" dirty="0">
                <a:solidFill>
                  <a:srgbClr val="000000"/>
                </a:solidFill>
              </a:rPr>
              <a:t>Celebrate organizational efforts and employee success stories!</a:t>
            </a:r>
          </a:p>
          <a:p>
            <a:pPr indent="-228600">
              <a:lnSpc>
                <a:spcPct val="90000"/>
              </a:lnSpc>
              <a:spcAft>
                <a:spcPts val="600"/>
              </a:spcAft>
              <a:buFont typeface="Arial" panose="020B0604020202020204" pitchFamily="34" charset="0"/>
              <a:buChar char="•"/>
            </a:pPr>
            <a:endParaRPr lang="en-US" sz="1100" dirty="0">
              <a:solidFill>
                <a:srgbClr val="000000"/>
              </a:solidFill>
            </a:endParaRPr>
          </a:p>
          <a:p>
            <a:pPr indent="-228600">
              <a:lnSpc>
                <a:spcPct val="90000"/>
              </a:lnSpc>
              <a:spcAft>
                <a:spcPts val="600"/>
              </a:spcAft>
              <a:buFont typeface="Arial" panose="020B0604020202020204" pitchFamily="34" charset="0"/>
              <a:buChar char="•"/>
            </a:pPr>
            <a:endParaRPr lang="en-US" sz="1100" dirty="0">
              <a:solidFill>
                <a:srgbClr val="000000"/>
              </a:solidFill>
            </a:endParaRPr>
          </a:p>
        </p:txBody>
      </p:sp>
    </p:spTree>
    <p:extLst>
      <p:ext uri="{BB962C8B-B14F-4D97-AF65-F5344CB8AC3E}">
        <p14:creationId xmlns:p14="http://schemas.microsoft.com/office/powerpoint/2010/main" val="39660695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EFB16-830C-4335-B024-D18118B4CEF0}"/>
              </a:ext>
            </a:extLst>
          </p:cNvPr>
          <p:cNvSpPr>
            <a:spLocks noGrp="1"/>
          </p:cNvSpPr>
          <p:nvPr>
            <p:ph type="title"/>
          </p:nvPr>
        </p:nvSpPr>
        <p:spPr>
          <a:xfrm>
            <a:off x="349282" y="380230"/>
            <a:ext cx="11497943" cy="713232"/>
          </a:xfrm>
        </p:spPr>
        <p:txBody>
          <a:bodyPr/>
          <a:lstStyle/>
          <a:p>
            <a:pPr algn="ctr"/>
            <a:r>
              <a:rPr lang="en-US" sz="3600" dirty="0">
                <a:solidFill>
                  <a:srgbClr val="7030A0"/>
                </a:solidFill>
              </a:rPr>
              <a:t>Communicate, Communicate, Communicate!</a:t>
            </a:r>
          </a:p>
        </p:txBody>
      </p:sp>
      <p:sp>
        <p:nvSpPr>
          <p:cNvPr id="7" name="Content Placeholder 8">
            <a:extLst>
              <a:ext uri="{FF2B5EF4-FFF2-40B4-BE49-F238E27FC236}">
                <a16:creationId xmlns:a16="http://schemas.microsoft.com/office/drawing/2014/main" id="{424344D5-E6E0-4131-A505-CDB03837334A}"/>
              </a:ext>
            </a:extLst>
          </p:cNvPr>
          <p:cNvSpPr txBox="1">
            <a:spLocks/>
          </p:cNvSpPr>
          <p:nvPr/>
        </p:nvSpPr>
        <p:spPr>
          <a:xfrm>
            <a:off x="559373" y="6376946"/>
            <a:ext cx="352367"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fld id="{38743595-4496-5147-A886-7D133864DF76}" type="slidenum">
              <a:rPr lang="en-US" sz="1000" b="1">
                <a:solidFill>
                  <a:prstClr val="white"/>
                </a:solidFill>
                <a:latin typeface="Arial"/>
                <a:ea typeface="Open Sans" panose="020B0606030504020204" pitchFamily="34" charset="0"/>
                <a:cs typeface="Arial" panose="020B0604020202020204" pitchFamily="34" charset="0"/>
              </a:rPr>
              <a:pPr>
                <a:defRPr/>
              </a:pPr>
              <a:t>31</a:t>
            </a:fld>
            <a:endParaRPr lang="en-US" sz="1000" b="1" dirty="0">
              <a:solidFill>
                <a:prstClr val="white"/>
              </a:solidFill>
              <a:latin typeface="Arial"/>
              <a:ea typeface="Open Sans" panose="020B0606030504020204" pitchFamily="34" charset="0"/>
              <a:cs typeface="Arial" panose="020B0604020202020204" pitchFamily="34" charset="0"/>
            </a:endParaRPr>
          </a:p>
        </p:txBody>
      </p:sp>
      <p:sp>
        <p:nvSpPr>
          <p:cNvPr id="8" name="Content Placeholder 8">
            <a:extLst>
              <a:ext uri="{FF2B5EF4-FFF2-40B4-BE49-F238E27FC236}">
                <a16:creationId xmlns:a16="http://schemas.microsoft.com/office/drawing/2014/main" id="{5AF029F2-BBDA-4807-9B5C-81E199F1C9B7}"/>
              </a:ext>
            </a:extLst>
          </p:cNvPr>
          <p:cNvSpPr txBox="1">
            <a:spLocks/>
          </p:cNvSpPr>
          <p:nvPr/>
        </p:nvSpPr>
        <p:spPr>
          <a:xfrm>
            <a:off x="861124" y="6376946"/>
            <a:ext cx="3859212" cy="228600"/>
          </a:xfrm>
          <a:prstGeom prst="rect">
            <a:avLst/>
          </a:prstGeom>
        </p:spPr>
        <p:txBody>
          <a:bodyPr lIns="0" tIns="0" rIns="0" b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dirty="0">
                <a:solidFill>
                  <a:prstClr val="white"/>
                </a:solidFill>
                <a:latin typeface="Arial" panose="020B0604020202020204" pitchFamily="34" charset="0"/>
                <a:cs typeface="Arial" panose="020B0604020202020204" pitchFamily="34" charset="0"/>
              </a:rPr>
              <a:t>©2019 Aetna Inc.</a:t>
            </a:r>
          </a:p>
        </p:txBody>
      </p:sp>
      <p:sp>
        <p:nvSpPr>
          <p:cNvPr id="5" name="TextBox 4">
            <a:extLst>
              <a:ext uri="{FF2B5EF4-FFF2-40B4-BE49-F238E27FC236}">
                <a16:creationId xmlns:a16="http://schemas.microsoft.com/office/drawing/2014/main" id="{229757CD-A0A4-4B56-860B-45CE0051D8B4}"/>
              </a:ext>
            </a:extLst>
          </p:cNvPr>
          <p:cNvSpPr txBox="1"/>
          <p:nvPr/>
        </p:nvSpPr>
        <p:spPr>
          <a:xfrm>
            <a:off x="349282" y="1483197"/>
            <a:ext cx="5138706" cy="5293757"/>
          </a:xfrm>
          <a:prstGeom prst="rect">
            <a:avLst/>
          </a:prstGeom>
          <a:noFill/>
        </p:spPr>
        <p:txBody>
          <a:bodyPr wrap="square" lIns="0" tIns="0" rIns="0" bIns="0" rtlCol="0">
            <a:spAutoFit/>
          </a:bodyPr>
          <a:lstStyle/>
          <a:p>
            <a:r>
              <a:rPr lang="en-US" sz="2000" b="1" dirty="0">
                <a:solidFill>
                  <a:prstClr val="black">
                    <a:lumMod val="65000"/>
                    <a:lumOff val="35000"/>
                  </a:prstClr>
                </a:solidFill>
                <a:latin typeface="Calibri" panose="020F0502020204030204"/>
              </a:rPr>
              <a:t>Tips</a:t>
            </a:r>
          </a:p>
          <a:p>
            <a:pPr marL="342900" indent="-342900">
              <a:buFont typeface="Arial" panose="020B0604020202020204" pitchFamily="34" charset="0"/>
              <a:buChar char="•"/>
            </a:pPr>
            <a:r>
              <a:rPr lang="en-US" sz="2000" dirty="0">
                <a:solidFill>
                  <a:prstClr val="black">
                    <a:lumMod val="65000"/>
                    <a:lumOff val="35000"/>
                  </a:prstClr>
                </a:solidFill>
                <a:latin typeface="Calibri" panose="020F0502020204030204"/>
              </a:rPr>
              <a:t>Create awareness and motivation through the year. </a:t>
            </a:r>
          </a:p>
          <a:p>
            <a:pPr marL="342900" indent="-342900">
              <a:buFont typeface="Arial" panose="020B0604020202020204" pitchFamily="34" charset="0"/>
              <a:buChar char="•"/>
            </a:pPr>
            <a:r>
              <a:rPr lang="en-US" sz="2000" dirty="0">
                <a:solidFill>
                  <a:prstClr val="black">
                    <a:lumMod val="65000"/>
                    <a:lumOff val="35000"/>
                  </a:prstClr>
                </a:solidFill>
                <a:latin typeface="Calibri" panose="020F0502020204030204"/>
              </a:rPr>
              <a:t>Time it right and plan monthly themes.</a:t>
            </a:r>
          </a:p>
          <a:p>
            <a:pPr marL="342900" indent="-342900">
              <a:buFont typeface="Arial" panose="020B0604020202020204" pitchFamily="34" charset="0"/>
              <a:buChar char="•"/>
            </a:pPr>
            <a:r>
              <a:rPr lang="en-US" sz="2000" dirty="0">
                <a:solidFill>
                  <a:prstClr val="black">
                    <a:lumMod val="65000"/>
                    <a:lumOff val="35000"/>
                  </a:prstClr>
                </a:solidFill>
                <a:latin typeface="Calibri" panose="020F0502020204030204"/>
              </a:rPr>
              <a:t>Use both electronic and print communications.</a:t>
            </a:r>
          </a:p>
          <a:p>
            <a:pPr marL="342900" indent="-342900">
              <a:buFont typeface="Arial" panose="020B0604020202020204" pitchFamily="34" charset="0"/>
              <a:buChar char="•"/>
            </a:pPr>
            <a:r>
              <a:rPr lang="en-US" sz="2000" dirty="0">
                <a:solidFill>
                  <a:prstClr val="black">
                    <a:lumMod val="65000"/>
                    <a:lumOff val="35000"/>
                  </a:prstClr>
                </a:solidFill>
                <a:latin typeface="Calibri" panose="020F0502020204030204"/>
              </a:rPr>
              <a:t>Develop a brand and logo.</a:t>
            </a:r>
          </a:p>
          <a:p>
            <a:pPr marL="342900" indent="-342900">
              <a:buFont typeface="+mj-lt"/>
              <a:buAutoNum type="arabicPeriod"/>
            </a:pPr>
            <a:endParaRPr lang="en-US" sz="2000" dirty="0">
              <a:solidFill>
                <a:prstClr val="black">
                  <a:lumMod val="65000"/>
                  <a:lumOff val="35000"/>
                </a:prstClr>
              </a:solidFill>
              <a:latin typeface="Calibri" panose="020F0502020204030204"/>
            </a:endParaRPr>
          </a:p>
          <a:p>
            <a:endParaRPr lang="en-US" sz="2000" b="1" dirty="0">
              <a:solidFill>
                <a:prstClr val="black">
                  <a:lumMod val="65000"/>
                  <a:lumOff val="35000"/>
                </a:prstClr>
              </a:solidFill>
              <a:latin typeface="Calibri" panose="020F0502020204030204"/>
            </a:endParaRPr>
          </a:p>
          <a:p>
            <a:r>
              <a:rPr lang="en-US" sz="2000" b="1" dirty="0">
                <a:solidFill>
                  <a:prstClr val="black">
                    <a:lumMod val="65000"/>
                    <a:lumOff val="35000"/>
                  </a:prstClr>
                </a:solidFill>
                <a:latin typeface="Calibri" panose="020F0502020204030204"/>
              </a:rPr>
              <a:t>Factors to consider</a:t>
            </a:r>
          </a:p>
          <a:p>
            <a:pPr marL="285750" indent="-285750">
              <a:buFont typeface="Arial" panose="020B0604020202020204" pitchFamily="34" charset="0"/>
              <a:buChar char="•"/>
            </a:pPr>
            <a:r>
              <a:rPr lang="en-US" sz="2000" dirty="0">
                <a:solidFill>
                  <a:prstClr val="black">
                    <a:lumMod val="65000"/>
                    <a:lumOff val="35000"/>
                  </a:prstClr>
                </a:solidFill>
                <a:latin typeface="Calibri" panose="020F0502020204030204"/>
              </a:rPr>
              <a:t>Frequency of communications </a:t>
            </a:r>
          </a:p>
          <a:p>
            <a:pPr marL="285750" indent="-285750">
              <a:buFont typeface="Arial" panose="020B0604020202020204" pitchFamily="34" charset="0"/>
              <a:buChar char="•"/>
            </a:pPr>
            <a:r>
              <a:rPr lang="en-US" sz="2000" dirty="0">
                <a:solidFill>
                  <a:prstClr val="black">
                    <a:lumMod val="65000"/>
                    <a:lumOff val="35000"/>
                  </a:prstClr>
                </a:solidFill>
                <a:latin typeface="Calibri" panose="020F0502020204030204"/>
              </a:rPr>
              <a:t>Relevance of incentives </a:t>
            </a:r>
          </a:p>
          <a:p>
            <a:pPr marL="285750" indent="-285750">
              <a:buFont typeface="Arial" panose="020B0604020202020204" pitchFamily="34" charset="0"/>
              <a:buChar char="•"/>
            </a:pPr>
            <a:r>
              <a:rPr lang="en-US" sz="2000" dirty="0">
                <a:solidFill>
                  <a:prstClr val="black">
                    <a:lumMod val="65000"/>
                    <a:lumOff val="35000"/>
                  </a:prstClr>
                </a:solidFill>
                <a:latin typeface="Calibri" panose="020F0502020204030204"/>
              </a:rPr>
              <a:t>Level of management support </a:t>
            </a:r>
          </a:p>
          <a:p>
            <a:pPr marL="285750" indent="-285750">
              <a:buFont typeface="Arial" panose="020B0604020202020204" pitchFamily="34" charset="0"/>
              <a:buChar char="•"/>
            </a:pPr>
            <a:r>
              <a:rPr lang="en-US" sz="2000" dirty="0">
                <a:solidFill>
                  <a:prstClr val="black">
                    <a:lumMod val="65000"/>
                    <a:lumOff val="35000"/>
                  </a:prstClr>
                </a:solidFill>
                <a:latin typeface="Calibri" panose="020F0502020204030204"/>
              </a:rPr>
              <a:t>Willingness of your employees to participate </a:t>
            </a:r>
          </a:p>
          <a:p>
            <a:pPr marL="342900" indent="-342900">
              <a:buFont typeface="+mj-lt"/>
              <a:buAutoNum type="arabicPeriod"/>
            </a:pPr>
            <a:endParaRPr lang="en-US" dirty="0">
              <a:solidFill>
                <a:prstClr val="black"/>
              </a:solidFill>
              <a:latin typeface="Calibri" panose="020F0502020204030204"/>
            </a:endParaRPr>
          </a:p>
          <a:p>
            <a:pPr marL="342900" indent="-342900">
              <a:buFont typeface="+mj-lt"/>
              <a:buAutoNum type="arabicPeriod"/>
            </a:pPr>
            <a:endParaRPr lang="en-US" dirty="0">
              <a:solidFill>
                <a:prstClr val="black"/>
              </a:solidFill>
              <a:latin typeface="Calibri" panose="020F0502020204030204"/>
            </a:endParaRPr>
          </a:p>
          <a:p>
            <a:endParaRPr lang="en-US" sz="1400" dirty="0">
              <a:solidFill>
                <a:srgbClr val="44546A"/>
              </a:solidFill>
              <a:latin typeface="Calibri" panose="020F0502020204030204"/>
            </a:endParaRPr>
          </a:p>
          <a:p>
            <a:endParaRPr lang="en-US" sz="1400" dirty="0">
              <a:solidFill>
                <a:srgbClr val="44546A"/>
              </a:solidFill>
              <a:latin typeface="Calibri" panose="020F0502020204030204"/>
            </a:endParaRPr>
          </a:p>
        </p:txBody>
      </p:sp>
      <p:sp>
        <p:nvSpPr>
          <p:cNvPr id="10" name="Rectangle 9">
            <a:extLst>
              <a:ext uri="{FF2B5EF4-FFF2-40B4-BE49-F238E27FC236}">
                <a16:creationId xmlns:a16="http://schemas.microsoft.com/office/drawing/2014/main" id="{4C111E1F-1D7F-45DC-A2BF-4EF45743081E}"/>
              </a:ext>
            </a:extLst>
          </p:cNvPr>
          <p:cNvSpPr/>
          <p:nvPr/>
        </p:nvSpPr>
        <p:spPr>
          <a:xfrm>
            <a:off x="6097589" y="1483196"/>
            <a:ext cx="6092825" cy="2862322"/>
          </a:xfrm>
          <a:prstGeom prst="rect">
            <a:avLst/>
          </a:prstGeom>
        </p:spPr>
        <p:txBody>
          <a:bodyPr>
            <a:spAutoFit/>
          </a:bodyPr>
          <a:lstStyle/>
          <a:p>
            <a:r>
              <a:rPr lang="en-US" sz="2000" b="1" dirty="0">
                <a:solidFill>
                  <a:srgbClr val="000000">
                    <a:lumMod val="65000"/>
                    <a:lumOff val="35000"/>
                  </a:srgbClr>
                </a:solidFill>
                <a:latin typeface="Calibri" panose="020F0502020204030204"/>
              </a:rPr>
              <a:t>Types</a:t>
            </a:r>
          </a:p>
          <a:p>
            <a:pPr marL="342900" indent="-342900">
              <a:buFont typeface="+mj-lt"/>
              <a:buAutoNum type="arabicPeriod"/>
            </a:pPr>
            <a:r>
              <a:rPr lang="en-US" sz="2000" dirty="0">
                <a:solidFill>
                  <a:srgbClr val="000000">
                    <a:lumMod val="65000"/>
                    <a:lumOff val="35000"/>
                  </a:srgbClr>
                </a:solidFill>
                <a:latin typeface="Calibri" panose="020F0502020204030204"/>
              </a:rPr>
              <a:t>Emails</a:t>
            </a:r>
          </a:p>
          <a:p>
            <a:pPr marL="342900" indent="-342900">
              <a:buFont typeface="+mj-lt"/>
              <a:buAutoNum type="arabicPeriod"/>
            </a:pPr>
            <a:r>
              <a:rPr lang="en-US" sz="2000" dirty="0">
                <a:solidFill>
                  <a:srgbClr val="000000">
                    <a:lumMod val="65000"/>
                    <a:lumOff val="35000"/>
                  </a:srgbClr>
                </a:solidFill>
                <a:latin typeface="Calibri" panose="020F0502020204030204"/>
              </a:rPr>
              <a:t>Flyers/Posters (i.e.: bathroom stall flyers)</a:t>
            </a:r>
          </a:p>
          <a:p>
            <a:pPr marL="342900" indent="-342900">
              <a:buFont typeface="+mj-lt"/>
              <a:buAutoNum type="arabicPeriod"/>
            </a:pPr>
            <a:r>
              <a:rPr lang="en-US" sz="2000" dirty="0">
                <a:solidFill>
                  <a:srgbClr val="000000">
                    <a:lumMod val="65000"/>
                    <a:lumOff val="35000"/>
                  </a:srgbClr>
                </a:solidFill>
                <a:latin typeface="Calibri" panose="020F0502020204030204"/>
              </a:rPr>
              <a:t>Direct mailers</a:t>
            </a:r>
          </a:p>
          <a:p>
            <a:pPr marL="342900" indent="-342900">
              <a:buFont typeface="+mj-lt"/>
              <a:buAutoNum type="arabicPeriod"/>
            </a:pPr>
            <a:r>
              <a:rPr lang="en-US" sz="2000" dirty="0">
                <a:solidFill>
                  <a:srgbClr val="000000">
                    <a:lumMod val="65000"/>
                    <a:lumOff val="35000"/>
                  </a:srgbClr>
                </a:solidFill>
                <a:latin typeface="Calibri" panose="020F0502020204030204"/>
              </a:rPr>
              <a:t>Newsletters</a:t>
            </a:r>
          </a:p>
          <a:p>
            <a:pPr marL="342900" indent="-342900">
              <a:buFont typeface="+mj-lt"/>
              <a:buAutoNum type="arabicPeriod"/>
            </a:pPr>
            <a:r>
              <a:rPr lang="en-US" sz="2000" dirty="0">
                <a:solidFill>
                  <a:srgbClr val="000000">
                    <a:lumMod val="65000"/>
                    <a:lumOff val="35000"/>
                  </a:srgbClr>
                </a:solidFill>
                <a:latin typeface="Calibri" panose="020F0502020204030204"/>
              </a:rPr>
              <a:t>Intranet site or designated page</a:t>
            </a:r>
          </a:p>
          <a:p>
            <a:pPr marL="342900" indent="-342900">
              <a:buFont typeface="+mj-lt"/>
              <a:buAutoNum type="arabicPeriod"/>
            </a:pPr>
            <a:r>
              <a:rPr lang="en-US" sz="2000" dirty="0">
                <a:solidFill>
                  <a:srgbClr val="000000">
                    <a:lumMod val="65000"/>
                    <a:lumOff val="35000"/>
                  </a:srgbClr>
                </a:solidFill>
                <a:latin typeface="Calibri" panose="020F0502020204030204"/>
              </a:rPr>
              <a:t>Onsite events</a:t>
            </a:r>
          </a:p>
          <a:p>
            <a:pPr marL="342900" indent="-342900">
              <a:buFont typeface="+mj-lt"/>
              <a:buAutoNum type="arabicPeriod"/>
            </a:pPr>
            <a:r>
              <a:rPr lang="en-US" sz="2000" dirty="0">
                <a:solidFill>
                  <a:srgbClr val="000000">
                    <a:lumMod val="65000"/>
                    <a:lumOff val="35000"/>
                  </a:srgbClr>
                </a:solidFill>
                <a:latin typeface="Calibri" panose="020F0502020204030204"/>
              </a:rPr>
              <a:t>Wellness Champions </a:t>
            </a:r>
          </a:p>
          <a:p>
            <a:pPr marL="342900" indent="-342900">
              <a:buFont typeface="+mj-lt"/>
              <a:buAutoNum type="arabicPeriod"/>
            </a:pPr>
            <a:r>
              <a:rPr lang="en-US" sz="2000" dirty="0">
                <a:solidFill>
                  <a:srgbClr val="000000">
                    <a:lumMod val="65000"/>
                    <a:lumOff val="35000"/>
                  </a:srgbClr>
                </a:solidFill>
                <a:latin typeface="Calibri" panose="020F0502020204030204"/>
              </a:rPr>
              <a:t>Staff meetings</a:t>
            </a:r>
          </a:p>
        </p:txBody>
      </p:sp>
    </p:spTree>
    <p:extLst>
      <p:ext uri="{BB962C8B-B14F-4D97-AF65-F5344CB8AC3E}">
        <p14:creationId xmlns:p14="http://schemas.microsoft.com/office/powerpoint/2010/main" val="12013794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942" y="98323"/>
            <a:ext cx="11781162" cy="1062418"/>
          </a:xfrm>
        </p:spPr>
        <p:txBody>
          <a:bodyPr/>
          <a:lstStyle/>
          <a:p>
            <a:pPr algn="ctr"/>
            <a:r>
              <a:rPr lang="en-US" sz="3600" dirty="0">
                <a:solidFill>
                  <a:srgbClr val="7030A0"/>
                </a:solidFill>
              </a:rPr>
              <a:t>Let’s Talk Incentives</a:t>
            </a:r>
          </a:p>
        </p:txBody>
      </p:sp>
      <p:sp>
        <p:nvSpPr>
          <p:cNvPr id="3" name="Content Placeholder 2"/>
          <p:cNvSpPr>
            <a:spLocks noGrp="1"/>
          </p:cNvSpPr>
          <p:nvPr>
            <p:ph sz="half" idx="1"/>
          </p:nvPr>
        </p:nvSpPr>
        <p:spPr>
          <a:xfrm>
            <a:off x="570788" y="1442244"/>
            <a:ext cx="4886413" cy="3973512"/>
          </a:xfrm>
        </p:spPr>
        <p:txBody>
          <a:bodyPr/>
          <a:lstStyle/>
          <a:p>
            <a:pPr>
              <a:spcBef>
                <a:spcPts val="600"/>
              </a:spcBef>
            </a:pPr>
            <a:endParaRPr lang="en-US" dirty="0"/>
          </a:p>
          <a:p>
            <a:endParaRPr lang="en-US" dirty="0"/>
          </a:p>
        </p:txBody>
      </p:sp>
      <p:sp>
        <p:nvSpPr>
          <p:cNvPr id="4" name="Content Placeholder 3"/>
          <p:cNvSpPr>
            <a:spLocks noGrp="1"/>
          </p:cNvSpPr>
          <p:nvPr>
            <p:ph sz="half" idx="10"/>
          </p:nvPr>
        </p:nvSpPr>
        <p:spPr>
          <a:xfrm>
            <a:off x="6384100" y="1442244"/>
            <a:ext cx="5237114" cy="3973512"/>
          </a:xfrm>
        </p:spPr>
        <p:txBody>
          <a:bodyPr/>
          <a:lstStyle/>
          <a:p>
            <a:pPr marL="285750" indent="-285750">
              <a:spcBef>
                <a:spcPts val="600"/>
              </a:spcBef>
            </a:pPr>
            <a:endParaRPr lang="en-US" sz="1400" b="0" dirty="0"/>
          </a:p>
          <a:p>
            <a:pPr>
              <a:spcBef>
                <a:spcPts val="600"/>
              </a:spcBef>
            </a:pPr>
            <a:endParaRPr lang="en-US" sz="1400" b="0" dirty="0"/>
          </a:p>
        </p:txBody>
      </p:sp>
      <p:pic>
        <p:nvPicPr>
          <p:cNvPr id="9" name="Graphic 8">
            <a:extLst>
              <a:ext uri="{FF2B5EF4-FFF2-40B4-BE49-F238E27FC236}">
                <a16:creationId xmlns:a16="http://schemas.microsoft.com/office/drawing/2014/main" id="{26E782E2-CDDA-4F4B-A6CB-1C1F1ABDEE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65881" y="530351"/>
            <a:ext cx="4261179" cy="4358270"/>
          </a:xfrm>
          <a:prstGeom prst="rect">
            <a:avLst/>
          </a:prstGeom>
        </p:spPr>
      </p:pic>
      <p:sp>
        <p:nvSpPr>
          <p:cNvPr id="5" name="TextBox 4">
            <a:extLst>
              <a:ext uri="{FF2B5EF4-FFF2-40B4-BE49-F238E27FC236}">
                <a16:creationId xmlns:a16="http://schemas.microsoft.com/office/drawing/2014/main" id="{8778EED8-4063-4E5F-9044-FC5D6B46E3D5}"/>
              </a:ext>
            </a:extLst>
          </p:cNvPr>
          <p:cNvSpPr txBox="1"/>
          <p:nvPr/>
        </p:nvSpPr>
        <p:spPr>
          <a:xfrm>
            <a:off x="264942" y="884905"/>
            <a:ext cx="11356272" cy="5970865"/>
          </a:xfrm>
          <a:prstGeom prst="rect">
            <a:avLst/>
          </a:prstGeom>
          <a:noFill/>
        </p:spPr>
        <p:txBody>
          <a:bodyPr wrap="square" lIns="0" tIns="0" rIns="0" bIns="0" rtlCol="0">
            <a:spAutoFit/>
          </a:bodyPr>
          <a:lstStyle/>
          <a:p>
            <a:r>
              <a:rPr lang="en-US" sz="3200" b="1" dirty="0">
                <a:solidFill>
                  <a:prstClr val="black">
                    <a:lumMod val="65000"/>
                    <a:lumOff val="35000"/>
                  </a:prstClr>
                </a:solidFill>
                <a:latin typeface="Calibri" panose="020F0502020204030204"/>
              </a:rPr>
              <a:t>Questions to ask: </a:t>
            </a:r>
          </a:p>
          <a:p>
            <a:pPr marL="285750" indent="-285750">
              <a:buFont typeface="Arial" panose="020B0604020202020204" pitchFamily="34" charset="0"/>
              <a:buChar char="•"/>
            </a:pPr>
            <a:r>
              <a:rPr lang="en-US" sz="3200" dirty="0">
                <a:solidFill>
                  <a:prstClr val="black">
                    <a:lumMod val="65000"/>
                    <a:lumOff val="35000"/>
                  </a:prstClr>
                </a:solidFill>
                <a:latin typeface="Calibri" panose="020F0502020204030204"/>
              </a:rPr>
              <a:t> What is your overall goal?</a:t>
            </a:r>
          </a:p>
          <a:p>
            <a:pPr marL="285750" indent="-285750">
              <a:buFont typeface="Arial" panose="020B0604020202020204" pitchFamily="34" charset="0"/>
              <a:buChar char="•"/>
            </a:pPr>
            <a:r>
              <a:rPr lang="en-US" sz="3200" dirty="0">
                <a:solidFill>
                  <a:prstClr val="black">
                    <a:lumMod val="65000"/>
                    <a:lumOff val="35000"/>
                  </a:prstClr>
                </a:solidFill>
                <a:latin typeface="Calibri" panose="020F0502020204030204"/>
              </a:rPr>
              <a:t> What type of incentive program do you    </a:t>
            </a:r>
          </a:p>
          <a:p>
            <a:r>
              <a:rPr lang="en-US" sz="3200" dirty="0">
                <a:solidFill>
                  <a:prstClr val="black">
                    <a:lumMod val="65000"/>
                    <a:lumOff val="35000"/>
                  </a:prstClr>
                </a:solidFill>
                <a:latin typeface="Calibri" panose="020F0502020204030204"/>
              </a:rPr>
              <a:t>       want? </a:t>
            </a:r>
          </a:p>
          <a:p>
            <a:pPr marL="285750" indent="-285750">
              <a:buFont typeface="Arial" panose="020B0604020202020204" pitchFamily="34" charset="0"/>
              <a:buChar char="•"/>
            </a:pPr>
            <a:r>
              <a:rPr lang="en-US" sz="3200" dirty="0">
                <a:solidFill>
                  <a:prstClr val="black">
                    <a:lumMod val="65000"/>
                    <a:lumOff val="35000"/>
                  </a:prstClr>
                </a:solidFill>
                <a:latin typeface="Calibri" panose="020F0502020204030204"/>
              </a:rPr>
              <a:t> What is your approach?</a:t>
            </a:r>
          </a:p>
          <a:p>
            <a:pPr marL="285750" indent="-285750">
              <a:buFont typeface="Arial" panose="020B0604020202020204" pitchFamily="34" charset="0"/>
              <a:buChar char="•"/>
            </a:pPr>
            <a:r>
              <a:rPr lang="en-US" sz="3200" dirty="0">
                <a:solidFill>
                  <a:prstClr val="black">
                    <a:lumMod val="65000"/>
                    <a:lumOff val="35000"/>
                  </a:prstClr>
                </a:solidFill>
                <a:latin typeface="Calibri" panose="020F0502020204030204"/>
              </a:rPr>
              <a:t> What methods will you use to  </a:t>
            </a:r>
          </a:p>
          <a:p>
            <a:r>
              <a:rPr lang="en-US" sz="3200" dirty="0">
                <a:solidFill>
                  <a:prstClr val="black">
                    <a:lumMod val="65000"/>
                    <a:lumOff val="35000"/>
                  </a:prstClr>
                </a:solidFill>
                <a:latin typeface="Calibri" panose="020F0502020204030204"/>
              </a:rPr>
              <a:t>       incentivize? </a:t>
            </a:r>
          </a:p>
          <a:p>
            <a:pPr marL="457200" indent="-457200">
              <a:buFont typeface="Arial" panose="020B0604020202020204" pitchFamily="34" charset="0"/>
              <a:buChar char="•"/>
            </a:pPr>
            <a:r>
              <a:rPr lang="en-US" sz="3200" dirty="0">
                <a:solidFill>
                  <a:prstClr val="black">
                    <a:lumMod val="65000"/>
                    <a:lumOff val="35000"/>
                  </a:prstClr>
                </a:solidFill>
                <a:latin typeface="Calibri" panose="020F0502020204030204"/>
              </a:rPr>
              <a:t>How much per employee?</a:t>
            </a:r>
          </a:p>
          <a:p>
            <a:pPr marL="457200" indent="-457200">
              <a:buFont typeface="Arial" panose="020B0604020202020204" pitchFamily="34" charset="0"/>
              <a:buChar char="•"/>
            </a:pPr>
            <a:r>
              <a:rPr lang="en-US" sz="3200" dirty="0">
                <a:solidFill>
                  <a:prstClr val="black">
                    <a:lumMod val="65000"/>
                    <a:lumOff val="35000"/>
                  </a:prstClr>
                </a:solidFill>
                <a:latin typeface="Calibri" panose="020F0502020204030204"/>
              </a:rPr>
              <a:t>What other members of your leadership team can you enlist  as an additional advocate to promote wellness in the workplace &amp; find $$$– IT, Finance, Marketing?</a:t>
            </a:r>
          </a:p>
          <a:p>
            <a:endParaRPr lang="en-US" dirty="0">
              <a:solidFill>
                <a:prstClr val="black">
                  <a:lumMod val="65000"/>
                  <a:lumOff val="35000"/>
                </a:prstClr>
              </a:solidFill>
              <a:latin typeface="Calibri" panose="020F0502020204030204"/>
            </a:endParaRPr>
          </a:p>
          <a:p>
            <a:endParaRPr lang="en-US" dirty="0">
              <a:solidFill>
                <a:prstClr val="black">
                  <a:lumMod val="65000"/>
                  <a:lumOff val="35000"/>
                </a:prstClr>
              </a:solidFill>
              <a:latin typeface="Calibri" panose="020F0502020204030204"/>
            </a:endParaRPr>
          </a:p>
        </p:txBody>
      </p:sp>
    </p:spTree>
    <p:extLst>
      <p:ext uri="{BB962C8B-B14F-4D97-AF65-F5344CB8AC3E}">
        <p14:creationId xmlns:p14="http://schemas.microsoft.com/office/powerpoint/2010/main" val="39405197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942" y="1"/>
            <a:ext cx="11509717" cy="781878"/>
          </a:xfrm>
        </p:spPr>
        <p:txBody>
          <a:bodyPr/>
          <a:lstStyle/>
          <a:p>
            <a:pPr algn="ctr"/>
            <a:r>
              <a:rPr lang="en-US" sz="3600" dirty="0">
                <a:solidFill>
                  <a:srgbClr val="7030A0"/>
                </a:solidFill>
              </a:rPr>
              <a:t>10 Best Practices</a:t>
            </a:r>
          </a:p>
        </p:txBody>
      </p:sp>
      <p:sp>
        <p:nvSpPr>
          <p:cNvPr id="3" name="Content Placeholder 2"/>
          <p:cNvSpPr>
            <a:spLocks noGrp="1"/>
          </p:cNvSpPr>
          <p:nvPr>
            <p:ph sz="half" idx="1"/>
          </p:nvPr>
        </p:nvSpPr>
        <p:spPr>
          <a:xfrm>
            <a:off x="570788" y="1442244"/>
            <a:ext cx="4886413" cy="3973512"/>
          </a:xfrm>
        </p:spPr>
        <p:txBody>
          <a:bodyPr/>
          <a:lstStyle/>
          <a:p>
            <a:pPr>
              <a:spcBef>
                <a:spcPts val="600"/>
              </a:spcBef>
            </a:pPr>
            <a:endParaRPr lang="en-US" dirty="0"/>
          </a:p>
          <a:p>
            <a:endParaRPr lang="en-US" dirty="0"/>
          </a:p>
        </p:txBody>
      </p:sp>
      <p:sp>
        <p:nvSpPr>
          <p:cNvPr id="4" name="Content Placeholder 3"/>
          <p:cNvSpPr>
            <a:spLocks noGrp="1"/>
          </p:cNvSpPr>
          <p:nvPr>
            <p:ph sz="half" idx="10"/>
          </p:nvPr>
        </p:nvSpPr>
        <p:spPr>
          <a:xfrm>
            <a:off x="6384100" y="1442244"/>
            <a:ext cx="5237114" cy="3973512"/>
          </a:xfrm>
        </p:spPr>
        <p:txBody>
          <a:bodyPr/>
          <a:lstStyle/>
          <a:p>
            <a:pPr marL="285750" indent="-285750">
              <a:spcBef>
                <a:spcPts val="600"/>
              </a:spcBef>
            </a:pPr>
            <a:endParaRPr lang="en-US" sz="1400" b="0" dirty="0"/>
          </a:p>
          <a:p>
            <a:pPr>
              <a:spcBef>
                <a:spcPts val="600"/>
              </a:spcBef>
            </a:pPr>
            <a:endParaRPr lang="en-US" sz="1400" b="0" dirty="0"/>
          </a:p>
        </p:txBody>
      </p:sp>
      <p:pic>
        <p:nvPicPr>
          <p:cNvPr id="9" name="Graphic 8">
            <a:extLst>
              <a:ext uri="{FF2B5EF4-FFF2-40B4-BE49-F238E27FC236}">
                <a16:creationId xmlns:a16="http://schemas.microsoft.com/office/drawing/2014/main" id="{26E782E2-CDDA-4F4B-A6CB-1C1F1ABDEE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65881" y="530351"/>
            <a:ext cx="4261179" cy="4358270"/>
          </a:xfrm>
          <a:prstGeom prst="rect">
            <a:avLst/>
          </a:prstGeom>
        </p:spPr>
      </p:pic>
      <p:sp>
        <p:nvSpPr>
          <p:cNvPr id="5" name="TextBox 4">
            <a:extLst>
              <a:ext uri="{FF2B5EF4-FFF2-40B4-BE49-F238E27FC236}">
                <a16:creationId xmlns:a16="http://schemas.microsoft.com/office/drawing/2014/main" id="{8778EED8-4063-4E5F-9044-FC5D6B46E3D5}"/>
              </a:ext>
            </a:extLst>
          </p:cNvPr>
          <p:cNvSpPr txBox="1"/>
          <p:nvPr/>
        </p:nvSpPr>
        <p:spPr>
          <a:xfrm>
            <a:off x="417342" y="959504"/>
            <a:ext cx="7722814" cy="5170646"/>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US" sz="2400" dirty="0">
                <a:solidFill>
                  <a:prstClr val="black">
                    <a:lumMod val="65000"/>
                    <a:lumOff val="35000"/>
                  </a:prstClr>
                </a:solidFill>
                <a:latin typeface="Calibri" panose="020F0502020204030204"/>
              </a:rPr>
              <a:t>Pick the right incentives that are meaningful and motivating. </a:t>
            </a:r>
          </a:p>
          <a:p>
            <a:pPr marL="342900" indent="-342900">
              <a:buFont typeface="Arial" panose="020B0604020202020204" pitchFamily="34" charset="0"/>
              <a:buChar char="•"/>
            </a:pPr>
            <a:r>
              <a:rPr lang="en-US" sz="2400" dirty="0">
                <a:solidFill>
                  <a:prstClr val="black">
                    <a:lumMod val="65000"/>
                    <a:lumOff val="35000"/>
                  </a:prstClr>
                </a:solidFill>
                <a:latin typeface="Calibri" panose="020F0502020204030204"/>
              </a:rPr>
              <a:t>Survey your employees to see what incentive would work for them.</a:t>
            </a:r>
          </a:p>
          <a:p>
            <a:pPr marL="342900" indent="-342900">
              <a:buFont typeface="Arial" panose="020B0604020202020204" pitchFamily="34" charset="0"/>
              <a:buChar char="•"/>
            </a:pPr>
            <a:r>
              <a:rPr lang="en-US" sz="2400" dirty="0">
                <a:solidFill>
                  <a:prstClr val="black">
                    <a:lumMod val="65000"/>
                    <a:lumOff val="35000"/>
                  </a:prstClr>
                </a:solidFill>
                <a:latin typeface="Calibri" panose="020F0502020204030204"/>
              </a:rPr>
              <a:t>Decide which behaviors, activities, or health status to incentivize</a:t>
            </a:r>
          </a:p>
          <a:p>
            <a:pPr marL="342900" indent="-342900">
              <a:buFont typeface="Arial" panose="020B0604020202020204" pitchFamily="34" charset="0"/>
              <a:buChar char="•"/>
            </a:pPr>
            <a:r>
              <a:rPr lang="en-US" sz="2400" dirty="0">
                <a:solidFill>
                  <a:prstClr val="black">
                    <a:lumMod val="65000"/>
                    <a:lumOff val="35000"/>
                  </a:prstClr>
                </a:solidFill>
                <a:latin typeface="Calibri" panose="020F0502020204030204"/>
              </a:rPr>
              <a:t>Assign point values to each reward item.</a:t>
            </a:r>
          </a:p>
          <a:p>
            <a:pPr marL="342900" indent="-342900">
              <a:buFont typeface="Arial" panose="020B0604020202020204" pitchFamily="34" charset="0"/>
              <a:buChar char="•"/>
            </a:pPr>
            <a:r>
              <a:rPr lang="en-US" sz="2400" dirty="0">
                <a:solidFill>
                  <a:prstClr val="black">
                    <a:lumMod val="65000"/>
                    <a:lumOff val="35000"/>
                  </a:prstClr>
                </a:solidFill>
                <a:latin typeface="Calibri" panose="020F0502020204030204"/>
              </a:rPr>
              <a:t>Determine which items can and cannot be verified</a:t>
            </a:r>
          </a:p>
          <a:p>
            <a:pPr marL="342900" indent="-342900">
              <a:buFont typeface="Arial" panose="020B0604020202020204" pitchFamily="34" charset="0"/>
              <a:buChar char="•"/>
            </a:pPr>
            <a:r>
              <a:rPr lang="en-US" sz="2400" dirty="0">
                <a:solidFill>
                  <a:prstClr val="black">
                    <a:lumMod val="65000"/>
                    <a:lumOff val="35000"/>
                  </a:prstClr>
                </a:solidFill>
                <a:latin typeface="Calibri" panose="020F0502020204030204"/>
              </a:rPr>
              <a:t>Make it easy for employees to verify</a:t>
            </a:r>
          </a:p>
          <a:p>
            <a:pPr marL="342900" indent="-342900">
              <a:buFont typeface="Arial" panose="020B0604020202020204" pitchFamily="34" charset="0"/>
              <a:buChar char="•"/>
            </a:pPr>
            <a:r>
              <a:rPr lang="en-US" sz="2400" dirty="0">
                <a:solidFill>
                  <a:prstClr val="black">
                    <a:lumMod val="65000"/>
                    <a:lumOff val="35000"/>
                  </a:prstClr>
                </a:solidFill>
                <a:latin typeface="Calibri" panose="020F0502020204030204"/>
              </a:rPr>
              <a:t>Develop a process that will make it easy to determine who has earned the different incentives</a:t>
            </a:r>
          </a:p>
          <a:p>
            <a:pPr marL="342900" indent="-342900">
              <a:buFont typeface="Arial" panose="020B0604020202020204" pitchFamily="34" charset="0"/>
              <a:buChar char="•"/>
            </a:pPr>
            <a:r>
              <a:rPr lang="en-US" sz="2400" dirty="0">
                <a:solidFill>
                  <a:prstClr val="black">
                    <a:lumMod val="65000"/>
                    <a:lumOff val="35000"/>
                  </a:prstClr>
                </a:solidFill>
                <a:latin typeface="Calibri" panose="020F0502020204030204"/>
              </a:rPr>
              <a:t>Purchase and distribute incentives correctly</a:t>
            </a:r>
          </a:p>
          <a:p>
            <a:pPr marL="342900" indent="-342900">
              <a:buFont typeface="Arial" panose="020B0604020202020204" pitchFamily="34" charset="0"/>
              <a:buChar char="•"/>
            </a:pPr>
            <a:r>
              <a:rPr lang="en-US" sz="2400" dirty="0">
                <a:solidFill>
                  <a:prstClr val="black">
                    <a:lumMod val="65000"/>
                    <a:lumOff val="35000"/>
                  </a:prstClr>
                </a:solidFill>
                <a:latin typeface="Calibri" panose="020F0502020204030204"/>
              </a:rPr>
              <a:t>Handle appeals, problems, and unanticipated issues</a:t>
            </a:r>
          </a:p>
          <a:p>
            <a:pPr marL="342900" indent="-342900">
              <a:buFont typeface="Arial" panose="020B0604020202020204" pitchFamily="34" charset="0"/>
              <a:buChar char="•"/>
            </a:pPr>
            <a:r>
              <a:rPr lang="en-US" sz="2400" dirty="0">
                <a:solidFill>
                  <a:prstClr val="black">
                    <a:lumMod val="65000"/>
                    <a:lumOff val="35000"/>
                  </a:prstClr>
                </a:solidFill>
                <a:latin typeface="Calibri" panose="020F0502020204030204"/>
              </a:rPr>
              <a:t>Produce year-end accounting and participation reports.</a:t>
            </a:r>
          </a:p>
        </p:txBody>
      </p:sp>
    </p:spTree>
    <p:extLst>
      <p:ext uri="{BB962C8B-B14F-4D97-AF65-F5344CB8AC3E}">
        <p14:creationId xmlns:p14="http://schemas.microsoft.com/office/powerpoint/2010/main" val="38740999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5AAACAC-377E-47F9-A981-1675BF7C5715}"/>
              </a:ext>
            </a:extLst>
          </p:cNvPr>
          <p:cNvSpPr>
            <a:spLocks noGrp="1"/>
          </p:cNvSpPr>
          <p:nvPr>
            <p:ph type="title"/>
          </p:nvPr>
        </p:nvSpPr>
        <p:spPr>
          <a:xfrm>
            <a:off x="2223655" y="3022967"/>
            <a:ext cx="7744691" cy="812066"/>
          </a:xfrm>
        </p:spPr>
        <p:txBody>
          <a:bodyPr/>
          <a:lstStyle/>
          <a:p>
            <a:r>
              <a:rPr lang="en-US" sz="4000" dirty="0"/>
              <a:t>Barriers</a:t>
            </a:r>
          </a:p>
        </p:txBody>
      </p:sp>
      <p:grpSp>
        <p:nvGrpSpPr>
          <p:cNvPr id="3" name="Group 2">
            <a:extLst>
              <a:ext uri="{FF2B5EF4-FFF2-40B4-BE49-F238E27FC236}">
                <a16:creationId xmlns:a16="http://schemas.microsoft.com/office/drawing/2014/main" id="{FF07A162-9957-41C5-8D24-5FCF2DDC684E}"/>
              </a:ext>
            </a:extLst>
          </p:cNvPr>
          <p:cNvGrpSpPr/>
          <p:nvPr/>
        </p:nvGrpSpPr>
        <p:grpSpPr>
          <a:xfrm>
            <a:off x="5899152" y="2649212"/>
            <a:ext cx="393699" cy="1559576"/>
            <a:chOff x="5899151" y="2073651"/>
            <a:chExt cx="393699" cy="1967022"/>
          </a:xfrm>
        </p:grpSpPr>
        <p:cxnSp>
          <p:nvCxnSpPr>
            <p:cNvPr id="4" name="Straight Connector 3">
              <a:extLst>
                <a:ext uri="{FF2B5EF4-FFF2-40B4-BE49-F238E27FC236}">
                  <a16:creationId xmlns:a16="http://schemas.microsoft.com/office/drawing/2014/main" id="{78379774-3AE2-4B30-A655-5CB2EC2B4D68}"/>
                </a:ext>
              </a:extLst>
            </p:cNvPr>
            <p:cNvCxnSpPr/>
            <p:nvPr/>
          </p:nvCxnSpPr>
          <p:spPr>
            <a:xfrm>
              <a:off x="5899151" y="2073651"/>
              <a:ext cx="393699" cy="0"/>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67C2489-823C-49DC-A714-2CD5FB651899}"/>
                </a:ext>
              </a:extLst>
            </p:cNvPr>
            <p:cNvCxnSpPr/>
            <p:nvPr/>
          </p:nvCxnSpPr>
          <p:spPr>
            <a:xfrm>
              <a:off x="5899151" y="4040673"/>
              <a:ext cx="393699" cy="0"/>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07442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2">
            <a:extLst>
              <a:ext uri="{FF2B5EF4-FFF2-40B4-BE49-F238E27FC236}">
                <a16:creationId xmlns:a16="http://schemas.microsoft.com/office/drawing/2014/main" id="{CEEF22E7-C7EB-4303-91B7-B38A2A46C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FE293E-351A-44D9-91D6-70C177DA711E}"/>
              </a:ext>
            </a:extLst>
          </p:cNvPr>
          <p:cNvSpPr>
            <a:spLocks noGrp="1"/>
          </p:cNvSpPr>
          <p:nvPr>
            <p:ph type="title"/>
          </p:nvPr>
        </p:nvSpPr>
        <p:spPr>
          <a:xfrm>
            <a:off x="838200" y="171453"/>
            <a:ext cx="10515600" cy="1481133"/>
          </a:xfrm>
        </p:spPr>
        <p:txBody>
          <a:bodyPr vert="horz" lIns="91440" tIns="45720" rIns="91440" bIns="45720" rtlCol="0" anchor="ctr">
            <a:normAutofit/>
          </a:bodyPr>
          <a:lstStyle/>
          <a:p>
            <a:pPr defTabSz="914400"/>
            <a:r>
              <a:rPr lang="en-US" sz="4000">
                <a:solidFill>
                  <a:schemeClr val="tx1"/>
                </a:solidFill>
              </a:rPr>
              <a:t>Barriers to Successful Wellbeing Programming</a:t>
            </a:r>
          </a:p>
        </p:txBody>
      </p:sp>
      <p:pic>
        <p:nvPicPr>
          <p:cNvPr id="8" name="Picture 7" descr="Roadblock">
            <a:extLst>
              <a:ext uri="{FF2B5EF4-FFF2-40B4-BE49-F238E27FC236}">
                <a16:creationId xmlns:a16="http://schemas.microsoft.com/office/drawing/2014/main" id="{A1BD6C77-E6F3-4F0E-91D3-13AF0FC372FE}"/>
              </a:ext>
            </a:extLst>
          </p:cNvPr>
          <p:cNvPicPr/>
          <p:nvPr/>
        </p:nvPicPr>
        <p:blipFill rotWithShape="1">
          <a:blip r:embed="rId3">
            <a:extLst>
              <a:ext uri="{28A0092B-C50C-407E-A947-70E740481C1C}">
                <a14:useLocalDpi xmlns:a14="http://schemas.microsoft.com/office/drawing/2010/main" val="0"/>
              </a:ext>
            </a:extLst>
          </a:blip>
          <a:srcRect t="3581" r="-1" b="-1"/>
          <a:stretch/>
        </p:blipFill>
        <p:spPr bwMode="auto">
          <a:xfrm>
            <a:off x="838201" y="1849440"/>
            <a:ext cx="5621594" cy="4270371"/>
          </a:xfrm>
          <a:prstGeom prst="rect">
            <a:avLst/>
          </a:prstGeom>
          <a:noFill/>
        </p:spPr>
      </p:pic>
      <p:sp>
        <p:nvSpPr>
          <p:cNvPr id="6" name="Rectangle 5">
            <a:extLst>
              <a:ext uri="{FF2B5EF4-FFF2-40B4-BE49-F238E27FC236}">
                <a16:creationId xmlns:a16="http://schemas.microsoft.com/office/drawing/2014/main" id="{A5CB7CE5-FC88-4F7A-8EAA-DEB60028EE05}"/>
              </a:ext>
            </a:extLst>
          </p:cNvPr>
          <p:cNvSpPr/>
          <p:nvPr/>
        </p:nvSpPr>
        <p:spPr>
          <a:xfrm>
            <a:off x="6769510" y="1312606"/>
            <a:ext cx="5294671" cy="5373941"/>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000" dirty="0"/>
              <a:t>Difficulty with finding time to participate – 39%</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Dispersed population – 27%</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Difficulty maintaining momentum – 26%</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Prohibitive costs – 25%</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Lack of interest by workers – 24% </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New challenge of having employees working</a:t>
            </a:r>
          </a:p>
          <a:p>
            <a:pPr indent="-228600">
              <a:lnSpc>
                <a:spcPct val="90000"/>
              </a:lnSpc>
              <a:spcAft>
                <a:spcPts val="600"/>
              </a:spcAft>
              <a:buFont typeface="Arial" panose="020B0604020202020204" pitchFamily="34" charset="0"/>
              <a:buChar char="•"/>
            </a:pPr>
            <a:r>
              <a:rPr lang="en-US" sz="2000" dirty="0"/>
              <a:t>remotely s well as additional stress with having</a:t>
            </a:r>
          </a:p>
          <a:p>
            <a:pPr indent="-228600">
              <a:lnSpc>
                <a:spcPct val="90000"/>
              </a:lnSpc>
              <a:spcAft>
                <a:spcPts val="600"/>
              </a:spcAft>
              <a:buFont typeface="Arial" panose="020B0604020202020204" pitchFamily="34" charset="0"/>
              <a:buChar char="•"/>
            </a:pPr>
            <a:r>
              <a:rPr lang="en-US" sz="2000" dirty="0"/>
              <a:t>children/parents at home &amp; being quarantined at home ----larger percentage!</a:t>
            </a:r>
          </a:p>
        </p:txBody>
      </p:sp>
    </p:spTree>
    <p:extLst>
      <p:ext uri="{BB962C8B-B14F-4D97-AF65-F5344CB8AC3E}">
        <p14:creationId xmlns:p14="http://schemas.microsoft.com/office/powerpoint/2010/main" val="28813862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5AAACAC-377E-47F9-A981-1675BF7C5715}"/>
              </a:ext>
            </a:extLst>
          </p:cNvPr>
          <p:cNvSpPr>
            <a:spLocks noGrp="1"/>
          </p:cNvSpPr>
          <p:nvPr>
            <p:ph type="title"/>
          </p:nvPr>
        </p:nvSpPr>
        <p:spPr>
          <a:xfrm>
            <a:off x="2223655" y="3022967"/>
            <a:ext cx="7744691" cy="812066"/>
          </a:xfrm>
        </p:spPr>
        <p:txBody>
          <a:bodyPr>
            <a:normAutofit fontScale="90000"/>
          </a:bodyPr>
          <a:lstStyle/>
          <a:p>
            <a:r>
              <a:rPr lang="en-US" sz="4000" dirty="0"/>
              <a:t>HR CAN HELP MANAGERS LEAD REMOTE TEAMS</a:t>
            </a:r>
            <a:br>
              <a:rPr lang="en-US" sz="4000" dirty="0"/>
            </a:br>
            <a:endParaRPr lang="en-US" sz="4000" dirty="0"/>
          </a:p>
        </p:txBody>
      </p:sp>
    </p:spTree>
    <p:extLst>
      <p:ext uri="{BB962C8B-B14F-4D97-AF65-F5344CB8AC3E}">
        <p14:creationId xmlns:p14="http://schemas.microsoft.com/office/powerpoint/2010/main" val="11847273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81CC5389-CB4A-43B7-9A0E-5447CE0BC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13" name="Color">
              <a:extLst>
                <a:ext uri="{FF2B5EF4-FFF2-40B4-BE49-F238E27FC236}">
                  <a16:creationId xmlns:a16="http://schemas.microsoft.com/office/drawing/2014/main" id="{017160F5-4BB5-41FB-B2D8-0AE0A6D76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lor">
              <a:extLst>
                <a:ext uri="{FF2B5EF4-FFF2-40B4-BE49-F238E27FC236}">
                  <a16:creationId xmlns:a16="http://schemas.microsoft.com/office/drawing/2014/main" id="{5AB10530-0B6F-40EF-9B05-F388D1BCB0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Color">
            <a:extLst>
              <a:ext uri="{FF2B5EF4-FFF2-40B4-BE49-F238E27FC236}">
                <a16:creationId xmlns:a16="http://schemas.microsoft.com/office/drawing/2014/main" id="{145B2F28-3A18-4BC2-8E92-9AF66F147C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804" y="598259"/>
            <a:ext cx="10889442" cy="5680742"/>
          </a:xfrm>
          <a:prstGeom prst="rect">
            <a:avLst/>
          </a:prstGeom>
          <a:solidFill>
            <a:srgbClr val="C28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clock that is on a table&#10;&#10;Description automatically generated">
            <a:extLst>
              <a:ext uri="{FF2B5EF4-FFF2-40B4-BE49-F238E27FC236}">
                <a16:creationId xmlns:a16="http://schemas.microsoft.com/office/drawing/2014/main" id="{1DDF358C-AF2C-42C9-BE6E-8622340EA3EF}"/>
              </a:ext>
            </a:extLst>
          </p:cNvPr>
          <p:cNvPicPr>
            <a:picLocks noGrp="1" noChangeAspect="1"/>
          </p:cNvPicPr>
          <p:nvPr>
            <p:ph idx="1"/>
          </p:nvPr>
        </p:nvPicPr>
        <p:blipFill rotWithShape="1">
          <a:blip r:embed="rId3"/>
          <a:srcRect l="4765" r="14474"/>
          <a:stretch/>
        </p:blipFill>
        <p:spPr>
          <a:xfrm>
            <a:off x="4747307" y="653615"/>
            <a:ext cx="6702822" cy="5540004"/>
          </a:xfrm>
          <a:prstGeom prst="rect">
            <a:avLst/>
          </a:prstGeom>
        </p:spPr>
      </p:pic>
      <p:grpSp>
        <p:nvGrpSpPr>
          <p:cNvPr id="18" name="Group 17">
            <a:extLst>
              <a:ext uri="{FF2B5EF4-FFF2-40B4-BE49-F238E27FC236}">
                <a16:creationId xmlns:a16="http://schemas.microsoft.com/office/drawing/2014/main" id="{FA65A26F-1F64-451C-BFA2-F92410951F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0" y="0"/>
            <a:chExt cx="12188952" cy="6858000"/>
          </a:xfrm>
        </p:grpSpPr>
        <p:sp>
          <p:nvSpPr>
            <p:cNvPr id="19" name="Freeform: Shape 18">
              <a:extLst>
                <a:ext uri="{FF2B5EF4-FFF2-40B4-BE49-F238E27FC236}">
                  <a16:creationId xmlns:a16="http://schemas.microsoft.com/office/drawing/2014/main" id="{635C965A-C516-42B1-844F-9472408C9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C4C44BFB-148D-4919-BEE5-0138A35BCC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CD704AD9-4DAA-4F0F-8B02-8B765658A5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F9F0EF2-FB12-49A3-B73C-E38141A55F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49A9DBF1-1403-4BE8-B87E-0393E9CDE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979BDB7-FA20-4F60-97B1-CF3696395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3B7D32B5-D9D6-467E-8349-4A1A840FA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4AE3F92-01AF-47C7-AA58-D8F52B76C938}"/>
              </a:ext>
            </a:extLst>
          </p:cNvPr>
          <p:cNvSpPr>
            <a:spLocks noGrp="1"/>
          </p:cNvSpPr>
          <p:nvPr>
            <p:ph type="title"/>
          </p:nvPr>
        </p:nvSpPr>
        <p:spPr>
          <a:xfrm>
            <a:off x="611491" y="719267"/>
            <a:ext cx="3974947" cy="5296401"/>
          </a:xfrm>
        </p:spPr>
        <p:txBody>
          <a:bodyPr vert="horz" lIns="91440" tIns="45720" rIns="91440" bIns="45720" rtlCol="0" anchor="b">
            <a:normAutofit/>
          </a:bodyPr>
          <a:lstStyle/>
          <a:p>
            <a:pPr defTabSz="914400"/>
            <a:r>
              <a:rPr lang="en-US" sz="2800" dirty="0"/>
              <a:t>Help them  reset their expectations as to how work gets done --- with children at home, it might be easier to set meetings early in the morning or later in the evening to accommodate</a:t>
            </a:r>
            <a:r>
              <a:rPr lang="en-US" sz="2300" dirty="0"/>
              <a:t>.</a:t>
            </a:r>
            <a:br>
              <a:rPr lang="en-US" sz="2300" dirty="0"/>
            </a:br>
            <a:endParaRPr lang="en-US" sz="2300" dirty="0"/>
          </a:p>
        </p:txBody>
      </p:sp>
    </p:spTree>
    <p:extLst>
      <p:ext uri="{BB962C8B-B14F-4D97-AF65-F5344CB8AC3E}">
        <p14:creationId xmlns:p14="http://schemas.microsoft.com/office/powerpoint/2010/main" val="34581614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lor Cover">
            <a:extLst>
              <a:ext uri="{FF2B5EF4-FFF2-40B4-BE49-F238E27FC236}">
                <a16:creationId xmlns:a16="http://schemas.microsoft.com/office/drawing/2014/main" id="{8B2B1708-8CE4-4A20-94F5-55118AE2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EC2D6DD8-FAD6-401D-9DE6-71DD04C980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16" name="Color">
              <a:extLst>
                <a:ext uri="{FF2B5EF4-FFF2-40B4-BE49-F238E27FC236}">
                  <a16:creationId xmlns:a16="http://schemas.microsoft.com/office/drawing/2014/main" id="{1BAD33E9-3181-4B0F-B82D-384777D819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lor">
              <a:extLst>
                <a:ext uri="{FF2B5EF4-FFF2-40B4-BE49-F238E27FC236}">
                  <a16:creationId xmlns:a16="http://schemas.microsoft.com/office/drawing/2014/main" id="{CF64871D-491F-4731-8BF2-391FF2F067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0" name="Freeform: Shape 19">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8F2C143B-BB60-4D84-9B35-11C449F43145}"/>
              </a:ext>
            </a:extLst>
          </p:cNvPr>
          <p:cNvSpPr>
            <a:spLocks noGrp="1"/>
          </p:cNvSpPr>
          <p:nvPr>
            <p:ph type="title"/>
          </p:nvPr>
        </p:nvSpPr>
        <p:spPr>
          <a:xfrm>
            <a:off x="394879" y="98323"/>
            <a:ext cx="11533238" cy="1145260"/>
          </a:xfrm>
        </p:spPr>
        <p:txBody>
          <a:bodyPr>
            <a:noAutofit/>
          </a:bodyPr>
          <a:lstStyle/>
          <a:p>
            <a:pPr algn="ctr"/>
            <a:r>
              <a:rPr lang="en-US" sz="3200" dirty="0"/>
              <a:t>Help them use instant messaging for a daily standup or huddle early in the morning – “I miss seeing you!”</a:t>
            </a:r>
            <a:br>
              <a:rPr lang="en-US" sz="3200" dirty="0"/>
            </a:br>
            <a:endParaRPr lang="en-US" sz="3200" dirty="0"/>
          </a:p>
        </p:txBody>
      </p:sp>
      <p:graphicFrame>
        <p:nvGraphicFramePr>
          <p:cNvPr id="6" name="Content Placeholder 5">
            <a:extLst>
              <a:ext uri="{FF2B5EF4-FFF2-40B4-BE49-F238E27FC236}">
                <a16:creationId xmlns:a16="http://schemas.microsoft.com/office/drawing/2014/main" id="{BBD82D87-E704-462A-B7B0-5C55DF130BE9}"/>
              </a:ext>
            </a:extLst>
          </p:cNvPr>
          <p:cNvGraphicFramePr>
            <a:graphicFrameLocks noGrp="1"/>
          </p:cNvGraphicFramePr>
          <p:nvPr>
            <p:ph idx="1"/>
          </p:nvPr>
        </p:nvGraphicFramePr>
        <p:xfrm>
          <a:off x="558802" y="1327151"/>
          <a:ext cx="11241087" cy="44180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22307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B21FB-1FE9-40C8-A5D6-62070488DD88}"/>
              </a:ext>
            </a:extLst>
          </p:cNvPr>
          <p:cNvSpPr>
            <a:spLocks noGrp="1"/>
          </p:cNvSpPr>
          <p:nvPr>
            <p:ph type="title"/>
          </p:nvPr>
        </p:nvSpPr>
        <p:spPr>
          <a:xfrm>
            <a:off x="559372" y="216311"/>
            <a:ext cx="9665208" cy="1027273"/>
          </a:xfrm>
        </p:spPr>
        <p:txBody>
          <a:bodyPr>
            <a:normAutofit fontScale="90000"/>
          </a:bodyPr>
          <a:lstStyle/>
          <a:p>
            <a:r>
              <a:rPr lang="en-US" sz="2800" dirty="0"/>
              <a:t>Work with leadership and managers to assign buddies &amp; peer coaches for mutual support – “I’m here for you!”</a:t>
            </a:r>
            <a:br>
              <a:rPr lang="en-US" sz="2800" dirty="0"/>
            </a:br>
            <a:endParaRPr lang="en-US" dirty="0"/>
          </a:p>
        </p:txBody>
      </p:sp>
      <p:pic>
        <p:nvPicPr>
          <p:cNvPr id="14" name="Content Placeholder 13" descr="A close up of text on a white background&#10;&#10;Description automatically generated">
            <a:extLst>
              <a:ext uri="{FF2B5EF4-FFF2-40B4-BE49-F238E27FC236}">
                <a16:creationId xmlns:a16="http://schemas.microsoft.com/office/drawing/2014/main" id="{0FC44077-9BCF-45D8-A15F-35C9C48A5E44}"/>
              </a:ext>
            </a:extLst>
          </p:cNvPr>
          <p:cNvPicPr>
            <a:picLocks noGrp="1" noChangeAspect="1"/>
          </p:cNvPicPr>
          <p:nvPr>
            <p:ph sz="half" idx="1"/>
          </p:nvPr>
        </p:nvPicPr>
        <p:blipFill>
          <a:blip r:embed="rId3">
            <a:extLst>
              <a:ext uri="{837473B0-CC2E-450A-ABE3-18F120FF3D39}">
                <a1611:picAttrSrcUrl xmlns:a1611="http://schemas.microsoft.com/office/drawing/2016/11/main" r:id="rId4"/>
              </a:ext>
            </a:extLst>
          </a:blip>
          <a:stretch>
            <a:fillRect/>
          </a:stretch>
        </p:blipFill>
        <p:spPr>
          <a:xfrm>
            <a:off x="767816" y="1766888"/>
            <a:ext cx="4819133" cy="3973512"/>
          </a:xfrm>
        </p:spPr>
      </p:pic>
      <p:pic>
        <p:nvPicPr>
          <p:cNvPr id="17" name="Content Placeholder 16" descr="A close up of a logo&#10;&#10;Description automatically generated">
            <a:extLst>
              <a:ext uri="{FF2B5EF4-FFF2-40B4-BE49-F238E27FC236}">
                <a16:creationId xmlns:a16="http://schemas.microsoft.com/office/drawing/2014/main" id="{286ACA0F-17CE-4910-B9F3-FF4BD9C11EC4}"/>
              </a:ext>
            </a:extLst>
          </p:cNvPr>
          <p:cNvPicPr>
            <a:picLocks noGrp="1" noChangeAspect="1"/>
          </p:cNvPicPr>
          <p:nvPr>
            <p:ph sz="half" idx="10"/>
          </p:nvPr>
        </p:nvPicPr>
        <p:blipFill>
          <a:blip r:embed="rId5">
            <a:extLst>
              <a:ext uri="{837473B0-CC2E-450A-ABE3-18F120FF3D39}">
                <a1611:picAttrSrcUrl xmlns:a1611="http://schemas.microsoft.com/office/drawing/2016/11/main" r:id="rId6"/>
              </a:ext>
            </a:extLst>
          </a:blip>
          <a:stretch>
            <a:fillRect/>
          </a:stretch>
        </p:blipFill>
        <p:spPr>
          <a:xfrm>
            <a:off x="6698846" y="1766888"/>
            <a:ext cx="4606146" cy="3973512"/>
          </a:xfrm>
        </p:spPr>
      </p:pic>
      <p:sp>
        <p:nvSpPr>
          <p:cNvPr id="15" name="TextBox 14">
            <a:extLst>
              <a:ext uri="{FF2B5EF4-FFF2-40B4-BE49-F238E27FC236}">
                <a16:creationId xmlns:a16="http://schemas.microsoft.com/office/drawing/2014/main" id="{90EFE39A-1172-4EA0-A919-2F0493886914}"/>
              </a:ext>
            </a:extLst>
          </p:cNvPr>
          <p:cNvSpPr txBox="1"/>
          <p:nvPr/>
        </p:nvSpPr>
        <p:spPr>
          <a:xfrm>
            <a:off x="767816" y="5740401"/>
            <a:ext cx="4819133" cy="138499"/>
          </a:xfrm>
          <a:prstGeom prst="rect">
            <a:avLst/>
          </a:prstGeom>
          <a:noFill/>
        </p:spPr>
        <p:txBody>
          <a:bodyPr wrap="square" lIns="0" tIns="0" rIns="0" bIns="0" rtlCol="0">
            <a:spAutoFit/>
          </a:bodyPr>
          <a:lstStyle/>
          <a:p>
            <a:r>
              <a:rPr lang="en-US" sz="900" dirty="0">
                <a:solidFill>
                  <a:prstClr val="black"/>
                </a:solidFill>
                <a:latin typeface="Calibri" panose="020F0502020204030204"/>
              </a:rPr>
              <a:t>This Photo by Unknown Author is licensed under CC BY-SA-NC</a:t>
            </a:r>
          </a:p>
        </p:txBody>
      </p:sp>
      <p:sp>
        <p:nvSpPr>
          <p:cNvPr id="18" name="TextBox 17">
            <a:extLst>
              <a:ext uri="{FF2B5EF4-FFF2-40B4-BE49-F238E27FC236}">
                <a16:creationId xmlns:a16="http://schemas.microsoft.com/office/drawing/2014/main" id="{A3053D75-E46D-498A-BBFC-041A99E139EA}"/>
              </a:ext>
            </a:extLst>
          </p:cNvPr>
          <p:cNvSpPr txBox="1"/>
          <p:nvPr/>
        </p:nvSpPr>
        <p:spPr>
          <a:xfrm>
            <a:off x="6698846" y="5740401"/>
            <a:ext cx="4606146" cy="138499"/>
          </a:xfrm>
          <a:prstGeom prst="rect">
            <a:avLst/>
          </a:prstGeom>
          <a:noFill/>
        </p:spPr>
        <p:txBody>
          <a:bodyPr wrap="square" lIns="0" tIns="0" rIns="0" bIns="0" rtlCol="0">
            <a:spAutoFit/>
          </a:bodyPr>
          <a:lstStyle/>
          <a:p>
            <a:r>
              <a:rPr lang="en-US" sz="900" dirty="0">
                <a:solidFill>
                  <a:prstClr val="black"/>
                </a:solidFill>
                <a:latin typeface="Calibri" panose="020F0502020204030204"/>
              </a:rPr>
              <a:t>This Photo by Unknown Author is licensed under CC BY-NC</a:t>
            </a:r>
          </a:p>
        </p:txBody>
      </p:sp>
    </p:spTree>
    <p:extLst>
      <p:ext uri="{BB962C8B-B14F-4D97-AF65-F5344CB8AC3E}">
        <p14:creationId xmlns:p14="http://schemas.microsoft.com/office/powerpoint/2010/main" val="2752161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83352-B285-43F3-9897-8920482B03DC}"/>
              </a:ext>
            </a:extLst>
          </p:cNvPr>
          <p:cNvSpPr>
            <a:spLocks noGrp="1"/>
          </p:cNvSpPr>
          <p:nvPr>
            <p:ph type="title"/>
          </p:nvPr>
        </p:nvSpPr>
        <p:spPr>
          <a:xfrm>
            <a:off x="391378" y="320675"/>
            <a:ext cx="11407487" cy="1325563"/>
          </a:xfrm>
        </p:spPr>
        <p:txBody>
          <a:bodyPr>
            <a:normAutofit/>
          </a:bodyPr>
          <a:lstStyle/>
          <a:p>
            <a:r>
              <a:rPr lang="en-US" sz="5400" b="1">
                <a:solidFill>
                  <a:schemeClr val="accent5"/>
                </a:solidFill>
              </a:rPr>
              <a:t>WHAT HAVE WE DONE?</a:t>
            </a:r>
          </a:p>
        </p:txBody>
      </p:sp>
      <p:sp>
        <p:nvSpPr>
          <p:cNvPr id="4" name="Slide Number Placeholder 3">
            <a:extLst>
              <a:ext uri="{FF2B5EF4-FFF2-40B4-BE49-F238E27FC236}">
                <a16:creationId xmlns:a16="http://schemas.microsoft.com/office/drawing/2014/main" id="{0748C811-DD8B-4EDE-9279-063D0F900C9F}"/>
              </a:ext>
            </a:extLst>
          </p:cNvPr>
          <p:cNvSpPr>
            <a:spLocks noGrp="1"/>
          </p:cNvSpPr>
          <p:nvPr>
            <p:ph type="sldNum" sz="quarter" idx="12"/>
          </p:nvPr>
        </p:nvSpPr>
        <p:spPr>
          <a:xfrm>
            <a:off x="8610600" y="6356350"/>
            <a:ext cx="2743200" cy="365125"/>
          </a:xfrm>
        </p:spPr>
        <p:txBody>
          <a:bodyPr>
            <a:normAutofit/>
          </a:bodyPr>
          <a:lstStyle/>
          <a:p>
            <a:pPr>
              <a:spcAft>
                <a:spcPts val="600"/>
              </a:spcAft>
            </a:pPr>
            <a:fld id="{41E825DA-D6B2-4035-A5C7-7FCD0F903D47}" type="slidenum">
              <a:rPr lang="en-US">
                <a:latin typeface="Calibri" panose="020F0502020204030204"/>
              </a:rPr>
              <a:pPr>
                <a:spcAft>
                  <a:spcPts val="600"/>
                </a:spcAft>
              </a:pPr>
              <a:t>4</a:t>
            </a:fld>
            <a:endParaRPr lang="en-US">
              <a:latin typeface="Calibri" panose="020F0502020204030204"/>
            </a:endParaRPr>
          </a:p>
        </p:txBody>
      </p:sp>
      <p:graphicFrame>
        <p:nvGraphicFramePr>
          <p:cNvPr id="9" name="Content Placeholder 6">
            <a:extLst>
              <a:ext uri="{FF2B5EF4-FFF2-40B4-BE49-F238E27FC236}">
                <a16:creationId xmlns:a16="http://schemas.microsoft.com/office/drawing/2014/main" id="{2A2C8B1D-444A-4D58-9DCB-EAD25000AD2A}"/>
              </a:ext>
            </a:extLst>
          </p:cNvPr>
          <p:cNvGraphicFramePr>
            <a:graphicFrameLocks noGrp="1"/>
          </p:cNvGraphicFramePr>
          <p:nvPr>
            <p:ph idx="1"/>
            <p:extLst>
              <p:ext uri="{D42A27DB-BD31-4B8C-83A1-F6EECF244321}">
                <p14:modId xmlns:p14="http://schemas.microsoft.com/office/powerpoint/2010/main" val="1804650170"/>
              </p:ext>
            </p:extLst>
          </p:nvPr>
        </p:nvGraphicFramePr>
        <p:xfrm>
          <a:off x="391379" y="1401097"/>
          <a:ext cx="11407487" cy="53203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972148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9849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2551AC-298E-4B47-82EA-DC999438B086}"/>
              </a:ext>
            </a:extLst>
          </p:cNvPr>
          <p:cNvSpPr>
            <a:spLocks noGrp="1"/>
          </p:cNvSpPr>
          <p:nvPr>
            <p:ph type="title"/>
          </p:nvPr>
        </p:nvSpPr>
        <p:spPr>
          <a:xfrm>
            <a:off x="9093496" y="618681"/>
            <a:ext cx="2613872" cy="4794567"/>
          </a:xfrm>
        </p:spPr>
        <p:txBody>
          <a:bodyPr vert="horz" lIns="91440" tIns="45720" rIns="91440" bIns="45720" rtlCol="0" anchor="ctr">
            <a:normAutofit/>
          </a:bodyPr>
          <a:lstStyle/>
          <a:p>
            <a:pPr defTabSz="914400"/>
            <a:r>
              <a:rPr lang="en-US" sz="3300">
                <a:solidFill>
                  <a:srgbClr val="FFFFFF"/>
                </a:solidFill>
              </a:rPr>
              <a:t>Learn to  interpret  tone and voice as proxies  </a:t>
            </a:r>
            <a:br>
              <a:rPr lang="en-US" sz="3300">
                <a:solidFill>
                  <a:srgbClr val="FFFFFF"/>
                </a:solidFill>
              </a:rPr>
            </a:br>
            <a:r>
              <a:rPr lang="en-US" sz="3300">
                <a:solidFill>
                  <a:srgbClr val="FFFFFF"/>
                </a:solidFill>
              </a:rPr>
              <a:t>for face-to-face feedback. –”Listen intently!”</a:t>
            </a:r>
            <a:br>
              <a:rPr lang="en-US" sz="3300">
                <a:solidFill>
                  <a:srgbClr val="FFFFFF"/>
                </a:solidFill>
              </a:rPr>
            </a:br>
            <a:endParaRPr lang="en-US" sz="3300">
              <a:solidFill>
                <a:srgbClr val="FFFFFF"/>
              </a:solidFill>
            </a:endParaRPr>
          </a:p>
        </p:txBody>
      </p:sp>
      <p:sp>
        <p:nvSpPr>
          <p:cNvPr id="28"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descr="A close up of a person&#10;&#10;Description automatically generated">
            <a:extLst>
              <a:ext uri="{FF2B5EF4-FFF2-40B4-BE49-F238E27FC236}">
                <a16:creationId xmlns:a16="http://schemas.microsoft.com/office/drawing/2014/main" id="{793E6A84-B53E-46CB-AA6B-46ABA95F77C5}"/>
              </a:ext>
            </a:extLst>
          </p:cNvPr>
          <p:cNvPicPr>
            <a:picLocks noGrp="1" noChangeAspect="1"/>
          </p:cNvPicPr>
          <p:nvPr>
            <p:ph idx="1"/>
          </p:nvPr>
        </p:nvPicPr>
        <p:blipFill rotWithShape="1">
          <a:blip r:embed="rId3"/>
          <a:srcRect l="559" r="1" b="1"/>
          <a:stretch/>
        </p:blipFill>
        <p:spPr>
          <a:xfrm>
            <a:off x="976251" y="942538"/>
            <a:ext cx="7163222" cy="4808332"/>
          </a:xfrm>
          <a:prstGeom prst="rect">
            <a:avLst/>
          </a:prstGeom>
          <a:effectLst/>
        </p:spPr>
      </p:pic>
    </p:spTree>
    <p:extLst>
      <p:ext uri="{BB962C8B-B14F-4D97-AF65-F5344CB8AC3E}">
        <p14:creationId xmlns:p14="http://schemas.microsoft.com/office/powerpoint/2010/main" val="1662579331"/>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A16D6-3135-482A-B51F-E03D8CD91EF6}"/>
              </a:ext>
            </a:extLst>
          </p:cNvPr>
          <p:cNvSpPr>
            <a:spLocks noGrp="1"/>
          </p:cNvSpPr>
          <p:nvPr>
            <p:ph type="title"/>
          </p:nvPr>
        </p:nvSpPr>
        <p:spPr>
          <a:xfrm>
            <a:off x="276892" y="147485"/>
            <a:ext cx="11729883" cy="550606"/>
          </a:xfrm>
        </p:spPr>
        <p:txBody>
          <a:bodyPr>
            <a:normAutofit fontScale="90000"/>
          </a:bodyPr>
          <a:lstStyle/>
          <a:p>
            <a:r>
              <a:rPr lang="en-US" sz="2800" dirty="0"/>
              <a:t>Model optimism and drain the team of fear. – “Use emojis!”</a:t>
            </a:r>
            <a:br>
              <a:rPr lang="en-US" sz="2800" dirty="0"/>
            </a:br>
            <a:endParaRPr lang="en-US" dirty="0"/>
          </a:p>
        </p:txBody>
      </p:sp>
      <p:pic>
        <p:nvPicPr>
          <p:cNvPr id="1026" name="Picture 2" descr="Smiley Face Microsoft Clipart">
            <a:extLst>
              <a:ext uri="{FF2B5EF4-FFF2-40B4-BE49-F238E27FC236}">
                <a16:creationId xmlns:a16="http://schemas.microsoft.com/office/drawing/2014/main" id="{E0E683AE-15AB-4D43-86B8-FE777B7AA22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53680" y="698092"/>
            <a:ext cx="11128075" cy="5357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693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tsd-and-emotion.jpg"/>
          <p:cNvPicPr>
            <a:picLocks noChangeAspect="1"/>
          </p:cNvPicPr>
          <p:nvPr/>
        </p:nvPicPr>
        <p:blipFill>
          <a:blip r:embed="rId3"/>
          <a:stretch>
            <a:fillRect/>
          </a:stretch>
        </p:blipFill>
        <p:spPr>
          <a:xfrm>
            <a:off x="1331365" y="1798983"/>
            <a:ext cx="2615471" cy="3601845"/>
          </a:xfrm>
          <a:prstGeom prst="rect">
            <a:avLst/>
          </a:prstGeom>
        </p:spPr>
      </p:pic>
      <p:sp>
        <p:nvSpPr>
          <p:cNvPr id="2" name="Title 1"/>
          <p:cNvSpPr>
            <a:spLocks noGrp="1"/>
          </p:cNvSpPr>
          <p:nvPr>
            <p:ph type="title"/>
          </p:nvPr>
        </p:nvSpPr>
        <p:spPr>
          <a:xfrm>
            <a:off x="1297737" y="-80348"/>
            <a:ext cx="10845374" cy="945594"/>
          </a:xfrm>
        </p:spPr>
        <p:txBody>
          <a:bodyPr>
            <a:normAutofit/>
          </a:bodyPr>
          <a:lstStyle/>
          <a:p>
            <a:pPr algn="ctr"/>
            <a:r>
              <a:rPr lang="en-GB" sz="3999" u="sng" dirty="0">
                <a:latin typeface="Century Gothic" panose="020B0502020202020204" pitchFamily="34" charset="0"/>
              </a:rPr>
              <a:t>The neuroscience of emotions</a:t>
            </a:r>
          </a:p>
        </p:txBody>
      </p:sp>
      <p:sp>
        <p:nvSpPr>
          <p:cNvPr id="4" name="Rounded Rectangle 3"/>
          <p:cNvSpPr/>
          <p:nvPr/>
        </p:nvSpPr>
        <p:spPr>
          <a:xfrm>
            <a:off x="147213" y="2882541"/>
            <a:ext cx="1150525" cy="748612"/>
          </a:xfrm>
          <a:prstGeom prst="round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799" dirty="0">
                <a:solidFill>
                  <a:prstClr val="white"/>
                </a:solidFill>
                <a:latin typeface="Calibri" panose="020F0502020204030204"/>
              </a:rPr>
              <a:t>Event</a:t>
            </a:r>
          </a:p>
        </p:txBody>
      </p:sp>
      <p:cxnSp>
        <p:nvCxnSpPr>
          <p:cNvPr id="7" name="Straight Arrow Connector 6"/>
          <p:cNvCxnSpPr>
            <a:cxnSpLocks/>
          </p:cNvCxnSpPr>
          <p:nvPr/>
        </p:nvCxnSpPr>
        <p:spPr>
          <a:xfrm flipV="1">
            <a:off x="3952312" y="2799688"/>
            <a:ext cx="813352" cy="4175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cxnSpLocks/>
          </p:cNvCxnSpPr>
          <p:nvPr/>
        </p:nvCxnSpPr>
        <p:spPr>
          <a:xfrm>
            <a:off x="3952315" y="3217286"/>
            <a:ext cx="807873" cy="5271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Round Diagonal Corner Rectangle 10"/>
          <p:cNvSpPr/>
          <p:nvPr/>
        </p:nvSpPr>
        <p:spPr>
          <a:xfrm>
            <a:off x="4944217" y="2311939"/>
            <a:ext cx="1638221" cy="395885"/>
          </a:xfrm>
          <a:prstGeom prst="round2Diag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799" dirty="0">
                <a:solidFill>
                  <a:prstClr val="white"/>
                </a:solidFill>
                <a:latin typeface="Century Gothic" panose="020B0502020202020204" pitchFamily="34" charset="0"/>
              </a:rPr>
              <a:t>Reward</a:t>
            </a:r>
          </a:p>
        </p:txBody>
      </p:sp>
      <p:sp>
        <p:nvSpPr>
          <p:cNvPr id="12" name="Round Single Corner Rectangle 11"/>
          <p:cNvSpPr/>
          <p:nvPr/>
        </p:nvSpPr>
        <p:spPr>
          <a:xfrm>
            <a:off x="4925448" y="3625291"/>
            <a:ext cx="1638221" cy="392169"/>
          </a:xfrm>
          <a:prstGeom prst="round1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799" dirty="0">
                <a:solidFill>
                  <a:prstClr val="white"/>
                </a:solidFill>
                <a:latin typeface="Century Gothic" panose="020B0502020202020204" pitchFamily="34" charset="0"/>
              </a:rPr>
              <a:t>Threat</a:t>
            </a:r>
          </a:p>
        </p:txBody>
      </p:sp>
      <p:sp>
        <p:nvSpPr>
          <p:cNvPr id="16" name="TextBox 15"/>
          <p:cNvSpPr txBox="1"/>
          <p:nvPr/>
        </p:nvSpPr>
        <p:spPr>
          <a:xfrm>
            <a:off x="1986245" y="1152820"/>
            <a:ext cx="1638221" cy="646163"/>
          </a:xfrm>
          <a:prstGeom prst="rect">
            <a:avLst/>
          </a:prstGeom>
          <a:noFill/>
        </p:spPr>
        <p:txBody>
          <a:bodyPr wrap="square" rtlCol="0">
            <a:spAutoFit/>
          </a:bodyPr>
          <a:lstStyle/>
          <a:p>
            <a:pPr algn="ctr"/>
            <a:r>
              <a:rPr lang="en-GB" sz="1799" dirty="0">
                <a:solidFill>
                  <a:srgbClr val="002F64"/>
                </a:solidFill>
                <a:latin typeface="Dax-Regular"/>
                <a:cs typeface="Dax-Regular"/>
              </a:rPr>
              <a:t>Emotional Brain</a:t>
            </a:r>
          </a:p>
        </p:txBody>
      </p:sp>
      <p:pic>
        <p:nvPicPr>
          <p:cNvPr id="15" name="Picture 14" descr="thinking brain.jpg"/>
          <p:cNvPicPr>
            <a:picLocks noChangeAspect="1"/>
          </p:cNvPicPr>
          <p:nvPr/>
        </p:nvPicPr>
        <p:blipFill>
          <a:blip r:embed="rId4"/>
          <a:stretch>
            <a:fillRect/>
          </a:stretch>
        </p:blipFill>
        <p:spPr>
          <a:xfrm>
            <a:off x="7738802" y="2542666"/>
            <a:ext cx="2029309" cy="1400763"/>
          </a:xfrm>
          <a:prstGeom prst="rect">
            <a:avLst/>
          </a:prstGeom>
        </p:spPr>
      </p:pic>
      <p:sp>
        <p:nvSpPr>
          <p:cNvPr id="17" name="TextBox 16"/>
          <p:cNvSpPr txBox="1"/>
          <p:nvPr/>
        </p:nvSpPr>
        <p:spPr>
          <a:xfrm>
            <a:off x="7773257" y="2044927"/>
            <a:ext cx="1638221" cy="369108"/>
          </a:xfrm>
          <a:prstGeom prst="rect">
            <a:avLst/>
          </a:prstGeom>
          <a:noFill/>
        </p:spPr>
        <p:txBody>
          <a:bodyPr wrap="square" rtlCol="0">
            <a:spAutoFit/>
          </a:bodyPr>
          <a:lstStyle/>
          <a:p>
            <a:pPr algn="ctr"/>
            <a:r>
              <a:rPr lang="en-GB" sz="1799" dirty="0">
                <a:solidFill>
                  <a:srgbClr val="002F64"/>
                </a:solidFill>
                <a:latin typeface="Dax-Regular"/>
                <a:cs typeface="Dax-Regular"/>
              </a:rPr>
              <a:t>Thinking Brain</a:t>
            </a:r>
          </a:p>
        </p:txBody>
      </p:sp>
      <p:cxnSp>
        <p:nvCxnSpPr>
          <p:cNvPr id="21" name="Straight Arrow Connector 20"/>
          <p:cNvCxnSpPr>
            <a:cxnSpLocks/>
            <a:stCxn id="15" idx="3"/>
          </p:cNvCxnSpPr>
          <p:nvPr/>
        </p:nvCxnSpPr>
        <p:spPr>
          <a:xfrm flipV="1">
            <a:off x="9768111" y="2799689"/>
            <a:ext cx="366139" cy="443359"/>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cxnSpLocks/>
            <a:stCxn id="15" idx="3"/>
          </p:cNvCxnSpPr>
          <p:nvPr/>
        </p:nvCxnSpPr>
        <p:spPr>
          <a:xfrm>
            <a:off x="9768111" y="3243048"/>
            <a:ext cx="366139" cy="362051"/>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sp>
        <p:nvSpPr>
          <p:cNvPr id="24" name="Cloud 23"/>
          <p:cNvSpPr/>
          <p:nvPr/>
        </p:nvSpPr>
        <p:spPr>
          <a:xfrm>
            <a:off x="10008103" y="1995867"/>
            <a:ext cx="1880443" cy="886674"/>
          </a:xfrm>
          <a:prstGeom prst="cloud">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799" dirty="0">
              <a:solidFill>
                <a:prstClr val="white"/>
              </a:solidFill>
              <a:latin typeface="Calibri" panose="020F0502020204030204"/>
            </a:endParaRPr>
          </a:p>
        </p:txBody>
      </p:sp>
      <p:sp>
        <p:nvSpPr>
          <p:cNvPr id="26" name="Smiley Face 25"/>
          <p:cNvSpPr/>
          <p:nvPr/>
        </p:nvSpPr>
        <p:spPr>
          <a:xfrm>
            <a:off x="10053607" y="3425775"/>
            <a:ext cx="1789435" cy="1007977"/>
          </a:xfrm>
          <a:prstGeom prst="smileyFace">
            <a:avLst/>
          </a:prstGeom>
          <a:solidFill>
            <a:schemeClr val="tx2">
              <a:lumMod val="5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799" dirty="0">
              <a:solidFill>
                <a:prstClr val="white"/>
              </a:solidFill>
              <a:latin typeface="Calibri" panose="020F0502020204030204"/>
            </a:endParaRPr>
          </a:p>
        </p:txBody>
      </p:sp>
      <p:sp>
        <p:nvSpPr>
          <p:cNvPr id="30" name="TextBox 29"/>
          <p:cNvSpPr txBox="1"/>
          <p:nvPr/>
        </p:nvSpPr>
        <p:spPr>
          <a:xfrm>
            <a:off x="10159503" y="2215995"/>
            <a:ext cx="1638221" cy="369236"/>
          </a:xfrm>
          <a:prstGeom prst="rect">
            <a:avLst/>
          </a:prstGeom>
          <a:noFill/>
        </p:spPr>
        <p:txBody>
          <a:bodyPr wrap="square" rtlCol="0">
            <a:spAutoFit/>
          </a:bodyPr>
          <a:lstStyle/>
          <a:p>
            <a:pPr algn="ctr"/>
            <a:r>
              <a:rPr lang="en-GB" sz="1799" dirty="0">
                <a:solidFill>
                  <a:prstClr val="white"/>
                </a:solidFill>
                <a:latin typeface="Dax-Regular"/>
                <a:cs typeface="Dax-Regular"/>
              </a:rPr>
              <a:t>Decisions</a:t>
            </a:r>
          </a:p>
        </p:txBody>
      </p:sp>
      <p:sp>
        <p:nvSpPr>
          <p:cNvPr id="31" name="TextBox 30"/>
          <p:cNvSpPr txBox="1"/>
          <p:nvPr/>
        </p:nvSpPr>
        <p:spPr>
          <a:xfrm>
            <a:off x="10087232" y="3745145"/>
            <a:ext cx="1638221" cy="369236"/>
          </a:xfrm>
          <a:prstGeom prst="rect">
            <a:avLst/>
          </a:prstGeom>
          <a:noFill/>
        </p:spPr>
        <p:txBody>
          <a:bodyPr wrap="square" rtlCol="0">
            <a:spAutoFit/>
          </a:bodyPr>
          <a:lstStyle/>
          <a:p>
            <a:pPr algn="ctr"/>
            <a:r>
              <a:rPr lang="en-GB" sz="1799" dirty="0">
                <a:solidFill>
                  <a:prstClr val="white"/>
                </a:solidFill>
                <a:latin typeface="Dax-Regular"/>
                <a:cs typeface="Dax-Regular"/>
              </a:rPr>
              <a:t>Behaviour</a:t>
            </a:r>
          </a:p>
        </p:txBody>
      </p:sp>
      <p:cxnSp>
        <p:nvCxnSpPr>
          <p:cNvPr id="14" name="Straight Arrow Connector 13"/>
          <p:cNvCxnSpPr/>
          <p:nvPr/>
        </p:nvCxnSpPr>
        <p:spPr>
          <a:xfrm>
            <a:off x="6758137" y="2492537"/>
            <a:ext cx="839420" cy="6082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6803013" y="3266767"/>
            <a:ext cx="794544" cy="6766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8052719" y="4218970"/>
            <a:ext cx="2329908" cy="923090"/>
          </a:xfrm>
          <a:prstGeom prst="rect">
            <a:avLst/>
          </a:prstGeom>
          <a:noFill/>
        </p:spPr>
        <p:txBody>
          <a:bodyPr wrap="square" rtlCol="0">
            <a:spAutoFit/>
          </a:bodyPr>
          <a:lstStyle/>
          <a:p>
            <a:pPr marL="177747" indent="-177747">
              <a:buFont typeface="Arial"/>
              <a:buChar char="•"/>
            </a:pPr>
            <a:r>
              <a:rPr lang="en-GB" sz="1799" dirty="0">
                <a:solidFill>
                  <a:srgbClr val="FF0000"/>
                </a:solidFill>
                <a:latin typeface="Dax-Regular"/>
                <a:cs typeface="Dax-Regular"/>
              </a:rPr>
              <a:t>Narrow</a:t>
            </a:r>
          </a:p>
          <a:p>
            <a:pPr marL="177747" indent="-177747">
              <a:buFont typeface="Arial"/>
              <a:buChar char="•"/>
            </a:pPr>
            <a:r>
              <a:rPr lang="en-GB" sz="1799" dirty="0">
                <a:solidFill>
                  <a:srgbClr val="FF0000"/>
                </a:solidFill>
                <a:latin typeface="Dax-Regular"/>
                <a:cs typeface="Dax-Regular"/>
              </a:rPr>
              <a:t>Limit</a:t>
            </a:r>
          </a:p>
          <a:p>
            <a:pPr marL="177747" indent="-177747">
              <a:buFont typeface="Arial"/>
              <a:buChar char="•"/>
            </a:pPr>
            <a:r>
              <a:rPr lang="en-GB" sz="1799" dirty="0">
                <a:solidFill>
                  <a:srgbClr val="FF0000"/>
                </a:solidFill>
                <a:latin typeface="Dax-Regular"/>
                <a:cs typeface="Dax-Regular"/>
              </a:rPr>
              <a:t>Disengage</a:t>
            </a:r>
          </a:p>
        </p:txBody>
      </p:sp>
      <p:sp>
        <p:nvSpPr>
          <p:cNvPr id="34" name="TextBox 33"/>
          <p:cNvSpPr txBox="1"/>
          <p:nvPr/>
        </p:nvSpPr>
        <p:spPr>
          <a:xfrm>
            <a:off x="5136449" y="4109532"/>
            <a:ext cx="2330312" cy="1200016"/>
          </a:xfrm>
          <a:prstGeom prst="rect">
            <a:avLst/>
          </a:prstGeom>
          <a:noFill/>
        </p:spPr>
        <p:txBody>
          <a:bodyPr wrap="square" rtlCol="0">
            <a:spAutoFit/>
          </a:bodyPr>
          <a:lstStyle/>
          <a:p>
            <a:pPr marL="177747" indent="-177747">
              <a:buFont typeface="Arial"/>
              <a:buChar char="•"/>
            </a:pPr>
            <a:r>
              <a:rPr lang="en-GB" sz="1799" dirty="0">
                <a:solidFill>
                  <a:srgbClr val="FF0000"/>
                </a:solidFill>
                <a:latin typeface="Dax-Regular"/>
                <a:cs typeface="Dax-Regular"/>
              </a:rPr>
              <a:t>Concern</a:t>
            </a:r>
          </a:p>
          <a:p>
            <a:pPr marL="177747" indent="-177747">
              <a:buFont typeface="Arial"/>
              <a:buChar char="•"/>
            </a:pPr>
            <a:r>
              <a:rPr lang="en-GB" sz="1799" dirty="0">
                <a:solidFill>
                  <a:srgbClr val="FF0000"/>
                </a:solidFill>
                <a:latin typeface="Dax-Regular"/>
                <a:cs typeface="Dax-Regular"/>
              </a:rPr>
              <a:t>Worry</a:t>
            </a:r>
          </a:p>
          <a:p>
            <a:pPr marL="177747" indent="-177747">
              <a:buFont typeface="Arial"/>
              <a:buChar char="•"/>
            </a:pPr>
            <a:r>
              <a:rPr lang="en-GB" sz="1799" dirty="0">
                <a:solidFill>
                  <a:srgbClr val="FF0000"/>
                </a:solidFill>
                <a:latin typeface="Dax-Regular"/>
                <a:cs typeface="Dax-Regular"/>
              </a:rPr>
              <a:t>Frustration</a:t>
            </a:r>
          </a:p>
          <a:p>
            <a:pPr marL="177747" indent="-177747">
              <a:buFont typeface="Arial"/>
              <a:buChar char="•"/>
            </a:pPr>
            <a:r>
              <a:rPr lang="en-GB" sz="1799" dirty="0">
                <a:solidFill>
                  <a:srgbClr val="FF0000"/>
                </a:solidFill>
                <a:latin typeface="Dax-Regular"/>
                <a:cs typeface="Dax-Regular"/>
              </a:rPr>
              <a:t>Stress</a:t>
            </a:r>
          </a:p>
        </p:txBody>
      </p:sp>
      <p:sp>
        <p:nvSpPr>
          <p:cNvPr id="38" name="TextBox 37"/>
          <p:cNvSpPr txBox="1"/>
          <p:nvPr/>
        </p:nvSpPr>
        <p:spPr>
          <a:xfrm>
            <a:off x="7967061" y="1076237"/>
            <a:ext cx="1250612" cy="1200016"/>
          </a:xfrm>
          <a:prstGeom prst="rect">
            <a:avLst/>
          </a:prstGeom>
          <a:noFill/>
        </p:spPr>
        <p:txBody>
          <a:bodyPr wrap="square" rtlCol="0">
            <a:spAutoFit/>
          </a:bodyPr>
          <a:lstStyle/>
          <a:p>
            <a:pPr marL="177747" indent="-177747">
              <a:buFont typeface="Arial"/>
              <a:buChar char="•"/>
            </a:pPr>
            <a:r>
              <a:rPr lang="en-GB" sz="1799" dirty="0">
                <a:solidFill>
                  <a:srgbClr val="00B050"/>
                </a:solidFill>
                <a:latin typeface="Dax-Regular"/>
                <a:cs typeface="Dax-Regular"/>
              </a:rPr>
              <a:t>Broaden</a:t>
            </a:r>
          </a:p>
          <a:p>
            <a:pPr marL="177747" indent="-177747">
              <a:buFont typeface="Arial"/>
              <a:buChar char="•"/>
            </a:pPr>
            <a:r>
              <a:rPr lang="en-GB" sz="1799" dirty="0">
                <a:solidFill>
                  <a:srgbClr val="00B050"/>
                </a:solidFill>
                <a:latin typeface="Dax-Regular"/>
                <a:cs typeface="Dax-Regular"/>
              </a:rPr>
              <a:t>Creative</a:t>
            </a:r>
          </a:p>
          <a:p>
            <a:pPr marL="177747" indent="-177747">
              <a:buFont typeface="Arial"/>
              <a:buChar char="•"/>
            </a:pPr>
            <a:r>
              <a:rPr lang="en-GB" sz="1799" dirty="0">
                <a:solidFill>
                  <a:srgbClr val="00B050"/>
                </a:solidFill>
                <a:latin typeface="Dax-Regular"/>
                <a:cs typeface="Dax-Regular"/>
              </a:rPr>
              <a:t>Engage</a:t>
            </a:r>
          </a:p>
          <a:p>
            <a:pPr marL="177747" indent="-177747">
              <a:buFont typeface="Arial"/>
              <a:buChar char="•"/>
            </a:pPr>
            <a:endParaRPr lang="en-GB" sz="1799" dirty="0">
              <a:solidFill>
                <a:srgbClr val="FF0000"/>
              </a:solidFill>
              <a:latin typeface="Dax-Regular"/>
              <a:cs typeface="Dax-Regular"/>
            </a:endParaRPr>
          </a:p>
        </p:txBody>
      </p:sp>
      <p:sp>
        <p:nvSpPr>
          <p:cNvPr id="39" name="TextBox 38"/>
          <p:cNvSpPr txBox="1"/>
          <p:nvPr/>
        </p:nvSpPr>
        <p:spPr>
          <a:xfrm>
            <a:off x="5108623" y="1047973"/>
            <a:ext cx="1612803" cy="1200016"/>
          </a:xfrm>
          <a:prstGeom prst="rect">
            <a:avLst/>
          </a:prstGeom>
          <a:noFill/>
        </p:spPr>
        <p:txBody>
          <a:bodyPr wrap="square" rtlCol="0">
            <a:spAutoFit/>
          </a:bodyPr>
          <a:lstStyle/>
          <a:p>
            <a:pPr marL="177747" indent="-177747">
              <a:buFont typeface="Arial"/>
              <a:buChar char="•"/>
            </a:pPr>
            <a:r>
              <a:rPr lang="en-GB" sz="1799" dirty="0">
                <a:solidFill>
                  <a:srgbClr val="00B050"/>
                </a:solidFill>
                <a:latin typeface="Dax-Regular"/>
                <a:cs typeface="Dax-Regular"/>
              </a:rPr>
              <a:t>Satisfied</a:t>
            </a:r>
          </a:p>
          <a:p>
            <a:pPr marL="177747" indent="-177747">
              <a:buFont typeface="Arial"/>
              <a:buChar char="•"/>
            </a:pPr>
            <a:r>
              <a:rPr lang="en-GB" sz="1799" dirty="0">
                <a:solidFill>
                  <a:srgbClr val="00B050"/>
                </a:solidFill>
                <a:latin typeface="Dax-Regular"/>
                <a:cs typeface="Dax-Regular"/>
              </a:rPr>
              <a:t>Meaningful</a:t>
            </a:r>
          </a:p>
          <a:p>
            <a:pPr marL="177747" indent="-177747">
              <a:buFont typeface="Arial"/>
              <a:buChar char="•"/>
            </a:pPr>
            <a:r>
              <a:rPr lang="en-GB" sz="1799" dirty="0">
                <a:solidFill>
                  <a:srgbClr val="00B050"/>
                </a:solidFill>
                <a:latin typeface="Dax-Regular"/>
                <a:cs typeface="Dax-Regular"/>
              </a:rPr>
              <a:t>Valued</a:t>
            </a:r>
          </a:p>
          <a:p>
            <a:pPr marL="177747" indent="-177747">
              <a:buFont typeface="Arial"/>
              <a:buChar char="•"/>
            </a:pPr>
            <a:r>
              <a:rPr lang="en-GB" sz="1799" dirty="0">
                <a:solidFill>
                  <a:srgbClr val="00B050"/>
                </a:solidFill>
                <a:latin typeface="Dax-Regular"/>
                <a:cs typeface="Dax-Regular"/>
              </a:rPr>
              <a:t>Useful</a:t>
            </a:r>
          </a:p>
        </p:txBody>
      </p:sp>
      <p:sp>
        <p:nvSpPr>
          <p:cNvPr id="41" name="Title 26"/>
          <p:cNvSpPr txBox="1">
            <a:spLocks/>
          </p:cNvSpPr>
          <p:nvPr/>
        </p:nvSpPr>
        <p:spPr>
          <a:xfrm>
            <a:off x="147213" y="5308164"/>
            <a:ext cx="11619849" cy="1142702"/>
          </a:xfrm>
          <a:prstGeom prst="rect">
            <a:avLst/>
          </a:prstGeom>
        </p:spPr>
        <p:txBody>
          <a:bodyPr vert="horz" lIns="91416" tIns="45708" rIns="91416" bIns="45708" rtlCol="0" anchor="ctr">
            <a:noAutofit/>
          </a:bodyPr>
          <a:lstStyle>
            <a:lvl1pPr algn="l" defTabSz="457200" rtl="0" eaLnBrk="1" latinLnBrk="0" hangingPunct="1">
              <a:spcBef>
                <a:spcPct val="0"/>
              </a:spcBef>
              <a:buNone/>
              <a:defRPr sz="4400" kern="1200">
                <a:solidFill>
                  <a:srgbClr val="002F64"/>
                </a:solidFill>
                <a:latin typeface="Dax-Regular"/>
                <a:ea typeface="+mj-ea"/>
                <a:cs typeface="Dax-Regular"/>
              </a:defRPr>
            </a:lvl1pPr>
          </a:lstStyle>
          <a:p>
            <a:pPr algn="ctr"/>
            <a:r>
              <a:rPr lang="en-GB" sz="2599" dirty="0">
                <a:solidFill>
                  <a:prstClr val="black"/>
                </a:solidFill>
                <a:effectLst>
                  <a:outerShdw blurRad="38100" dist="38100" dir="2700000" algn="tl">
                    <a:srgbClr val="000000">
                      <a:alpha val="43137"/>
                    </a:srgbClr>
                  </a:outerShdw>
                </a:effectLst>
                <a:latin typeface="Century Gothic" panose="020B0502020202020204" pitchFamily="34" charset="0"/>
              </a:rPr>
              <a:t>The way you feel can </a:t>
            </a:r>
            <a:r>
              <a:rPr lang="en-GB" sz="2599" b="1" dirty="0">
                <a:solidFill>
                  <a:prstClr val="black"/>
                </a:solidFill>
                <a:effectLst>
                  <a:outerShdw blurRad="38100" dist="38100" dir="2700000" algn="tl">
                    <a:srgbClr val="000000">
                      <a:alpha val="43137"/>
                    </a:srgbClr>
                  </a:outerShdw>
                </a:effectLst>
                <a:latin typeface="Century Gothic" panose="020B0502020202020204" pitchFamily="34" charset="0"/>
              </a:rPr>
              <a:t>enhance</a:t>
            </a:r>
            <a:r>
              <a:rPr lang="en-GB" sz="2599" dirty="0">
                <a:solidFill>
                  <a:prstClr val="black"/>
                </a:solidFill>
                <a:effectLst>
                  <a:outerShdw blurRad="38100" dist="38100" dir="2700000" algn="tl">
                    <a:srgbClr val="000000">
                      <a:alpha val="43137"/>
                    </a:srgbClr>
                  </a:outerShdw>
                </a:effectLst>
                <a:latin typeface="Century Gothic" panose="020B0502020202020204" pitchFamily="34" charset="0"/>
              </a:rPr>
              <a:t> or </a:t>
            </a:r>
            <a:r>
              <a:rPr lang="en-GB" sz="2599" b="1" dirty="0">
                <a:solidFill>
                  <a:prstClr val="black"/>
                </a:solidFill>
                <a:effectLst>
                  <a:outerShdw blurRad="38100" dist="38100" dir="2700000" algn="tl">
                    <a:srgbClr val="000000">
                      <a:alpha val="43137"/>
                    </a:srgbClr>
                  </a:outerShdw>
                </a:effectLst>
                <a:latin typeface="Century Gothic" panose="020B0502020202020204" pitchFamily="34" charset="0"/>
              </a:rPr>
              <a:t>impair</a:t>
            </a:r>
            <a:r>
              <a:rPr lang="en-GB" sz="2599" dirty="0">
                <a:solidFill>
                  <a:prstClr val="black"/>
                </a:solidFill>
                <a:effectLst>
                  <a:outerShdw blurRad="38100" dist="38100" dir="2700000" algn="tl">
                    <a:srgbClr val="000000">
                      <a:alpha val="43137"/>
                    </a:srgbClr>
                  </a:outerShdw>
                </a:effectLst>
                <a:latin typeface="Century Gothic" panose="020B0502020202020204" pitchFamily="34" charset="0"/>
              </a:rPr>
              <a:t> your responses, decisions and behaviour!</a:t>
            </a:r>
          </a:p>
        </p:txBody>
      </p:sp>
      <p:sp>
        <p:nvSpPr>
          <p:cNvPr id="6" name="Slide Number Placeholder 5">
            <a:extLst>
              <a:ext uri="{FF2B5EF4-FFF2-40B4-BE49-F238E27FC236}">
                <a16:creationId xmlns:a16="http://schemas.microsoft.com/office/drawing/2014/main" id="{5A260D4A-1E7E-4437-99E4-03D12E5BAF02}"/>
              </a:ext>
            </a:extLst>
          </p:cNvPr>
          <p:cNvSpPr>
            <a:spLocks noGrp="1"/>
          </p:cNvSpPr>
          <p:nvPr>
            <p:ph type="sldNum" sz="quarter" idx="12"/>
          </p:nvPr>
        </p:nvSpPr>
        <p:spPr/>
        <p:txBody>
          <a:bodyPr/>
          <a:lstStyle/>
          <a:p>
            <a:fld id="{41E825DA-D6B2-4035-A5C7-7FCD0F903D47}" type="slidenum">
              <a:rPr lang="en-US">
                <a:solidFill>
                  <a:prstClr val="black">
                    <a:tint val="75000"/>
                  </a:prstClr>
                </a:solidFill>
                <a:latin typeface="Calibri" panose="020F0502020204030204"/>
              </a:rPr>
              <a:pPr/>
              <a:t>42</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8451010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500"/>
                                        <p:tgtEl>
                                          <p:spTgt spid="3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par>
                                <p:cTn id="57" presetID="10" presetClass="entr" presetSubtype="0"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500"/>
                                        <p:tgtEl>
                                          <p:spTgt spid="3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fade">
                                      <p:cBhvr>
                                        <p:cTn id="69" dur="500"/>
                                        <p:tgtEl>
                                          <p:spTgt spid="3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500"/>
                                        <p:tgtEl>
                                          <p:spTgt spid="21"/>
                                        </p:tgtEl>
                                      </p:cBhvr>
                                    </p:animEffect>
                                  </p:childTnLst>
                                </p:cTn>
                              </p:par>
                            </p:childTnLst>
                          </p:cTn>
                        </p:par>
                        <p:par>
                          <p:cTn id="75" fill="hold">
                            <p:stCondLst>
                              <p:cond delay="500"/>
                            </p:stCondLst>
                            <p:childTnLst>
                              <p:par>
                                <p:cTn id="76" presetID="10" presetClass="entr" presetSubtype="0" fill="hold" nodeType="after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fade">
                                      <p:cBhvr>
                                        <p:cTn id="78" dur="500"/>
                                        <p:tgtEl>
                                          <p:spTgt spid="23"/>
                                        </p:tgtEl>
                                      </p:cBhvr>
                                    </p:animEffect>
                                  </p:childTnLst>
                                </p:cTn>
                              </p:par>
                            </p:childTnLst>
                          </p:cTn>
                        </p:par>
                        <p:par>
                          <p:cTn id="79" fill="hold">
                            <p:stCondLst>
                              <p:cond delay="1000"/>
                            </p:stCondLst>
                            <p:childTnLst>
                              <p:par>
                                <p:cTn id="80" presetID="10" presetClass="entr" presetSubtype="0" fill="hold" grpId="0" nodeType="after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500"/>
                                        <p:tgtEl>
                                          <p:spTgt spid="24"/>
                                        </p:tgtEl>
                                      </p:cBhvr>
                                    </p:animEffect>
                                  </p:childTnLst>
                                </p:cTn>
                              </p:par>
                            </p:childTnLst>
                          </p:cTn>
                        </p:par>
                        <p:par>
                          <p:cTn id="83" fill="hold">
                            <p:stCondLst>
                              <p:cond delay="1500"/>
                            </p:stCondLst>
                            <p:childTnLst>
                              <p:par>
                                <p:cTn id="84" presetID="10" presetClass="entr" presetSubtype="0" fill="hold" grpId="0" nodeType="after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fade">
                                      <p:cBhvr>
                                        <p:cTn id="86" dur="500"/>
                                        <p:tgtEl>
                                          <p:spTgt spid="26"/>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41"/>
                                        </p:tgtEl>
                                        <p:attrNameLst>
                                          <p:attrName>style.visibility</p:attrName>
                                        </p:attrNameLst>
                                      </p:cBhvr>
                                      <p:to>
                                        <p:strVal val="visible"/>
                                      </p:to>
                                    </p:set>
                                    <p:animEffect transition="in" filter="fade">
                                      <p:cBhvr>
                                        <p:cTn id="9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P spid="16" grpId="0"/>
      <p:bldP spid="17" grpId="0"/>
      <p:bldP spid="24" grpId="0" animBg="1"/>
      <p:bldP spid="26" grpId="0" animBg="1"/>
      <p:bldP spid="33" grpId="0"/>
      <p:bldP spid="34" grpId="0"/>
      <p:bldP spid="38" grpId="0"/>
      <p:bldP spid="39" grpId="0"/>
      <p:bldP spid="41"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63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8" name="Slide Background Fill">
            <a:extLst>
              <a:ext uri="{FF2B5EF4-FFF2-40B4-BE49-F238E27FC236}">
                <a16:creationId xmlns:a16="http://schemas.microsoft.com/office/drawing/2014/main" id="{C04DA1FE-EBEF-4AF3-A3C6-067C78D4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63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olor fill">
            <a:extLst>
              <a:ext uri="{FF2B5EF4-FFF2-40B4-BE49-F238E27FC236}">
                <a16:creationId xmlns:a16="http://schemas.microsoft.com/office/drawing/2014/main" id="{8B1B3E66-23F5-436C-A0C1-32A666D280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4"/>
            <a:ext cx="12188949"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descr="A picture containing food, red, snow, skiing&#10;&#10;Description automatically generated">
            <a:extLst>
              <a:ext uri="{FF2B5EF4-FFF2-40B4-BE49-F238E27FC236}">
                <a16:creationId xmlns:a16="http://schemas.microsoft.com/office/drawing/2014/main" id="{DFED7C7D-07D9-44D3-8F69-CC4DE24B3CDF}"/>
              </a:ext>
            </a:extLst>
          </p:cNvPr>
          <p:cNvPicPr>
            <a:picLocks noGrp="1" noChangeAspect="1"/>
          </p:cNvPicPr>
          <p:nvPr>
            <p:ph idx="1"/>
          </p:nvPr>
        </p:nvPicPr>
        <p:blipFill rotWithShape="1">
          <a:blip r:embed="rId3">
            <a:alphaModFix amt="31000"/>
          </a:blip>
          <a:srcRect t="1223" b="14507"/>
          <a:stretch/>
        </p:blipFill>
        <p:spPr>
          <a:xfrm>
            <a:off x="3048" y="14767"/>
            <a:ext cx="12192001" cy="6858000"/>
          </a:xfrm>
          <a:prstGeom prst="rect">
            <a:avLst/>
          </a:prstGeom>
        </p:spPr>
      </p:pic>
      <p:grpSp>
        <p:nvGrpSpPr>
          <p:cNvPr id="22" name="Group 21">
            <a:extLst>
              <a:ext uri="{FF2B5EF4-FFF2-40B4-BE49-F238E27FC236}">
                <a16:creationId xmlns:a16="http://schemas.microsoft.com/office/drawing/2014/main" id="{28EC230A-A12C-4339-92EE-F850809ECEA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0" y="0"/>
            <a:chExt cx="12188952" cy="6858000"/>
          </a:xfrm>
        </p:grpSpPr>
        <p:sp>
          <p:nvSpPr>
            <p:cNvPr id="23" name="Freeform: Shape 22">
              <a:extLst>
                <a:ext uri="{FF2B5EF4-FFF2-40B4-BE49-F238E27FC236}">
                  <a16:creationId xmlns:a16="http://schemas.microsoft.com/office/drawing/2014/main" id="{99266DA8-A1F2-4B9F-AD49-F0F4270B5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B85EAE53-C456-4300-BEA6-3AF8CC0F5F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831E0EBD-0F61-4DE9-9397-8E53620710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E00BA56C-1B81-460E-96B4-6E0DDE6778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0F84DEAC-B1F0-4AAF-9532-1F93B473F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3E9BF985-74AA-43F0-A812-F4CD338417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AA31C745-2F56-4B25-8616-92358DAFA0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itle 2">
            <a:extLst>
              <a:ext uri="{FF2B5EF4-FFF2-40B4-BE49-F238E27FC236}">
                <a16:creationId xmlns:a16="http://schemas.microsoft.com/office/drawing/2014/main" id="{92AFE674-0942-4D3D-BE4F-4152F0F06022}"/>
              </a:ext>
            </a:extLst>
          </p:cNvPr>
          <p:cNvSpPr>
            <a:spLocks noGrp="1"/>
          </p:cNvSpPr>
          <p:nvPr>
            <p:ph type="title"/>
          </p:nvPr>
        </p:nvSpPr>
        <p:spPr>
          <a:xfrm>
            <a:off x="789708" y="666352"/>
            <a:ext cx="10558405" cy="3039374"/>
          </a:xfrm>
        </p:spPr>
        <p:txBody>
          <a:bodyPr vert="horz" lIns="91440" tIns="45720" rIns="91440" bIns="45720" rtlCol="0" anchor="b">
            <a:normAutofit/>
          </a:bodyPr>
          <a:lstStyle/>
          <a:p>
            <a:pPr algn="ctr" defTabSz="914400"/>
            <a:r>
              <a:rPr lang="en-US" sz="4800">
                <a:solidFill>
                  <a:schemeClr val="bg1"/>
                </a:solidFill>
              </a:rPr>
              <a:t>Continually gauge stress and engagement levels.</a:t>
            </a:r>
          </a:p>
        </p:txBody>
      </p:sp>
      <p:sp>
        <p:nvSpPr>
          <p:cNvPr id="11" name="TextBox 10">
            <a:extLst>
              <a:ext uri="{FF2B5EF4-FFF2-40B4-BE49-F238E27FC236}">
                <a16:creationId xmlns:a16="http://schemas.microsoft.com/office/drawing/2014/main" id="{A8FB3B85-DADC-43BB-9EC8-17BDCC3D2F06}"/>
              </a:ext>
            </a:extLst>
          </p:cNvPr>
          <p:cNvSpPr txBox="1"/>
          <p:nvPr/>
        </p:nvSpPr>
        <p:spPr>
          <a:xfrm>
            <a:off x="10352281" y="5815731"/>
            <a:ext cx="1637436" cy="215444"/>
          </a:xfrm>
          <a:prstGeom prst="rect">
            <a:avLst/>
          </a:prstGeom>
          <a:noFill/>
        </p:spPr>
        <p:txBody>
          <a:bodyPr wrap="none" lIns="0" tIns="0" rIns="0" bIns="0" rtlCol="0">
            <a:spAutoFit/>
          </a:bodyPr>
          <a:lstStyle/>
          <a:p>
            <a:pPr>
              <a:spcAft>
                <a:spcPts val="600"/>
              </a:spcAft>
            </a:pPr>
            <a:r>
              <a:rPr lang="en-US" sz="1400" dirty="0">
                <a:solidFill>
                  <a:srgbClr val="44546A"/>
                </a:solidFill>
                <a:latin typeface="Calibri" panose="020F0502020204030204"/>
              </a:rPr>
              <a:t>Photo by Pedro Vargas</a:t>
            </a:r>
            <a:endParaRPr lang="en-US" sz="1400">
              <a:solidFill>
                <a:srgbClr val="44546A"/>
              </a:solidFill>
              <a:latin typeface="Calibri" panose="020F0502020204030204"/>
            </a:endParaRPr>
          </a:p>
        </p:txBody>
      </p:sp>
    </p:spTree>
    <p:extLst>
      <p:ext uri="{BB962C8B-B14F-4D97-AF65-F5344CB8AC3E}">
        <p14:creationId xmlns:p14="http://schemas.microsoft.com/office/powerpoint/2010/main" val="32684164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CB6C291-6CAF-46DF-ACFF-AADF0FD03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30">
            <a:extLst>
              <a:ext uri="{FF2B5EF4-FFF2-40B4-BE49-F238E27FC236}">
                <a16:creationId xmlns:a16="http://schemas.microsoft.com/office/drawing/2014/main" id="{1EBADBCA-DA20-4279-93C6-011DEF18AA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l="42953" t="3964" b="3964"/>
          <a:stretch>
            <a:fillRect/>
          </a:stretch>
        </p:blipFill>
        <p:spPr>
          <a:xfrm>
            <a:off x="0" y="1"/>
            <a:ext cx="7554138" cy="6857999"/>
          </a:xfrm>
          <a:custGeom>
            <a:avLst/>
            <a:gdLst>
              <a:gd name="connsiteX0" fmla="*/ 0 w 7554138"/>
              <a:gd name="connsiteY0" fmla="*/ 0 h 6857999"/>
              <a:gd name="connsiteX1" fmla="*/ 7554138 w 7554138"/>
              <a:gd name="connsiteY1" fmla="*/ 0 h 6857999"/>
              <a:gd name="connsiteX2" fmla="*/ 7554138 w 7554138"/>
              <a:gd name="connsiteY2" fmla="*/ 6857999 h 6857999"/>
              <a:gd name="connsiteX3" fmla="*/ 0 w 755413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7554138" h="6857999">
                <a:moveTo>
                  <a:pt x="0" y="0"/>
                </a:moveTo>
                <a:lnTo>
                  <a:pt x="7554138" y="0"/>
                </a:lnTo>
                <a:lnTo>
                  <a:pt x="7554138" y="6857999"/>
                </a:lnTo>
                <a:lnTo>
                  <a:pt x="0" y="6857999"/>
                </a:lnTo>
                <a:close/>
              </a:path>
            </a:pathLst>
          </a:custGeom>
        </p:spPr>
      </p:pic>
      <p:sp>
        <p:nvSpPr>
          <p:cNvPr id="2" name="Title 1">
            <a:extLst>
              <a:ext uri="{FF2B5EF4-FFF2-40B4-BE49-F238E27FC236}">
                <a16:creationId xmlns:a16="http://schemas.microsoft.com/office/drawing/2014/main" id="{DADCDC08-35E2-4ED3-9E03-C02ADCCCA2D8}"/>
              </a:ext>
            </a:extLst>
          </p:cNvPr>
          <p:cNvSpPr>
            <a:spLocks noGrp="1"/>
          </p:cNvSpPr>
          <p:nvPr>
            <p:ph type="title"/>
          </p:nvPr>
        </p:nvSpPr>
        <p:spPr>
          <a:xfrm>
            <a:off x="640080" y="1243013"/>
            <a:ext cx="3855720" cy="4371974"/>
          </a:xfrm>
        </p:spPr>
        <p:txBody>
          <a:bodyPr vert="horz" lIns="91440" tIns="45720" rIns="91440" bIns="45720" rtlCol="0" anchor="ctr">
            <a:normAutofit/>
          </a:bodyPr>
          <a:lstStyle/>
          <a:p>
            <a:pPr defTabSz="914400"/>
            <a:r>
              <a:rPr lang="en-US" sz="4400" kern="1200">
                <a:solidFill>
                  <a:srgbClr val="FFFFFF"/>
                </a:solidFill>
                <a:latin typeface="+mj-lt"/>
                <a:ea typeface="+mj-ea"/>
                <a:cs typeface="+mj-cs"/>
              </a:rPr>
              <a:t>LEAD BY EXAMPLE</a:t>
            </a:r>
            <a:endParaRPr lang="en-US" sz="4400" kern="1200" dirty="0">
              <a:solidFill>
                <a:srgbClr val="FFFFFF"/>
              </a:solidFill>
              <a:latin typeface="+mj-lt"/>
              <a:ea typeface="+mj-ea"/>
              <a:cs typeface="+mj-cs"/>
            </a:endParaRPr>
          </a:p>
        </p:txBody>
      </p:sp>
      <p:sp>
        <p:nvSpPr>
          <p:cNvPr id="33" name="Rectangle 32">
            <a:extLst>
              <a:ext uri="{FF2B5EF4-FFF2-40B4-BE49-F238E27FC236}">
                <a16:creationId xmlns:a16="http://schemas.microsoft.com/office/drawing/2014/main" id="{4735DC46-5663-471D-AADB-81E00E65B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0850" y="0"/>
            <a:ext cx="539115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
            <a:extLst>
              <a:ext uri="{FF2B5EF4-FFF2-40B4-BE49-F238E27FC236}">
                <a16:creationId xmlns:a16="http://schemas.microsoft.com/office/drawing/2014/main" id="{B2A81DFD-BE71-4402-BFF0-6A9C1FC9C030}"/>
              </a:ext>
            </a:extLst>
          </p:cNvPr>
          <p:cNvSpPr>
            <a:spLocks noGrp="1"/>
          </p:cNvSpPr>
          <p:nvPr>
            <p:ph idx="1"/>
          </p:nvPr>
        </p:nvSpPr>
        <p:spPr>
          <a:xfrm>
            <a:off x="6172200" y="804672"/>
            <a:ext cx="5221224" cy="5230368"/>
          </a:xfrm>
        </p:spPr>
        <p:txBody>
          <a:bodyPr vert="horz" lIns="91440" tIns="45720" rIns="91440" bIns="45720" rtlCol="0" anchor="ctr">
            <a:normAutofit/>
          </a:bodyPr>
          <a:lstStyle/>
          <a:p>
            <a:pPr indent="-228600" defTabSz="914400"/>
            <a:r>
              <a:rPr lang="en-US" sz="2400">
                <a:solidFill>
                  <a:srgbClr val="000000"/>
                </a:solidFill>
              </a:rPr>
              <a:t>BE CALM</a:t>
            </a:r>
          </a:p>
          <a:p>
            <a:pPr indent="-228600" defTabSz="914400"/>
            <a:r>
              <a:rPr lang="en-US" sz="2400">
                <a:solidFill>
                  <a:srgbClr val="000000"/>
                </a:solidFill>
              </a:rPr>
              <a:t>BE CONFIDENT</a:t>
            </a:r>
          </a:p>
          <a:p>
            <a:pPr indent="-228600" defTabSz="914400"/>
            <a:r>
              <a:rPr lang="en-US" sz="2400">
                <a:solidFill>
                  <a:srgbClr val="000000"/>
                </a:solidFill>
              </a:rPr>
              <a:t>BE COURAGEOUS</a:t>
            </a:r>
          </a:p>
          <a:p>
            <a:pPr indent="-228600" defTabSz="914400"/>
            <a:r>
              <a:rPr lang="en-US" sz="2400">
                <a:solidFill>
                  <a:srgbClr val="000000"/>
                </a:solidFill>
              </a:rPr>
              <a:t>BE RESILIENT</a:t>
            </a:r>
          </a:p>
          <a:p>
            <a:pPr indent="-228600" defTabSz="914400"/>
            <a:r>
              <a:rPr lang="en-US" sz="2400">
                <a:solidFill>
                  <a:srgbClr val="000000"/>
                </a:solidFill>
              </a:rPr>
              <a:t>DO COMMUNICATE AUTHENTICALLY &amp; OFTEN – DAILY</a:t>
            </a:r>
          </a:p>
          <a:p>
            <a:pPr indent="-228600" defTabSz="914400"/>
            <a:r>
              <a:rPr lang="en-US" sz="2400">
                <a:solidFill>
                  <a:srgbClr val="000000"/>
                </a:solidFill>
              </a:rPr>
              <a:t>DON’T BE PARALYZED BY ANALYSIS</a:t>
            </a:r>
          </a:p>
          <a:p>
            <a:pPr indent="-228600" defTabSz="914400"/>
            <a:r>
              <a:rPr lang="en-US" sz="2400">
                <a:solidFill>
                  <a:srgbClr val="000000"/>
                </a:solidFill>
              </a:rPr>
              <a:t>KEEP IT SIMPLE &amp; BRIEF</a:t>
            </a:r>
          </a:p>
          <a:p>
            <a:pPr indent="-228600" defTabSz="914400"/>
            <a:r>
              <a:rPr lang="en-US" sz="2400">
                <a:solidFill>
                  <a:srgbClr val="000000"/>
                </a:solidFill>
              </a:rPr>
              <a:t>OKAY TO SAY I DON’T KNOW, WE HAVEN’T DECIDED YET, DON’T  KNOW – BE TRUTHFUL</a:t>
            </a:r>
          </a:p>
          <a:p>
            <a:pPr indent="-228600" defTabSz="914400"/>
            <a:endParaRPr lang="en-US" sz="2400">
              <a:solidFill>
                <a:srgbClr val="000000"/>
              </a:solidFill>
            </a:endParaRPr>
          </a:p>
          <a:p>
            <a:pPr indent="-228600" defTabSz="914400"/>
            <a:endParaRPr lang="en-US" sz="2400">
              <a:solidFill>
                <a:srgbClr val="000000"/>
              </a:solidFill>
            </a:endParaRPr>
          </a:p>
        </p:txBody>
      </p:sp>
    </p:spTree>
    <p:extLst>
      <p:ext uri="{BB962C8B-B14F-4D97-AF65-F5344CB8AC3E}">
        <p14:creationId xmlns:p14="http://schemas.microsoft.com/office/powerpoint/2010/main" val="938029773"/>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69A1E-BFA7-447F-B315-801075166172}"/>
              </a:ext>
            </a:extLst>
          </p:cNvPr>
          <p:cNvSpPr>
            <a:spLocks noGrp="1"/>
          </p:cNvSpPr>
          <p:nvPr>
            <p:ph type="title"/>
          </p:nvPr>
        </p:nvSpPr>
        <p:spPr>
          <a:xfrm>
            <a:off x="838200" y="5534025"/>
            <a:ext cx="10515600" cy="822326"/>
          </a:xfrm>
        </p:spPr>
        <p:txBody>
          <a:bodyPr vert="horz" lIns="91440" tIns="45720" rIns="91440" bIns="45720" rtlCol="0" anchor="ctr">
            <a:normAutofit/>
          </a:bodyPr>
          <a:lstStyle/>
          <a:p>
            <a:pPr algn="ctr" defTabSz="914400"/>
            <a:r>
              <a:rPr lang="en-US" sz="2400">
                <a:solidFill>
                  <a:schemeClr val="tx1"/>
                </a:solidFill>
              </a:rPr>
              <a:t>Provide resources for continued learning such as LMS, 5 to 10 minute microlearning course covering a specific tool, behavior or skill.</a:t>
            </a:r>
          </a:p>
        </p:txBody>
      </p:sp>
      <p:pic>
        <p:nvPicPr>
          <p:cNvPr id="9" name="Content Placeholder 8" descr="A close up of a logo&#10;&#10;Description automatically generated">
            <a:extLst>
              <a:ext uri="{FF2B5EF4-FFF2-40B4-BE49-F238E27FC236}">
                <a16:creationId xmlns:a16="http://schemas.microsoft.com/office/drawing/2014/main" id="{C5D2C922-DE38-4753-AF5B-ECF946B8B2C0}"/>
              </a:ext>
            </a:extLst>
          </p:cNvPr>
          <p:cNvPicPr>
            <a:picLocks noGrp="1" noChangeAspect="1"/>
          </p:cNvPicPr>
          <p:nvPr>
            <p:ph sz="half" idx="1"/>
          </p:nvPr>
        </p:nvPicPr>
        <p:blipFill rotWithShape="1">
          <a:blip r:embed="rId3">
            <a:extLst>
              <a:ext uri="{837473B0-CC2E-450A-ABE3-18F120FF3D39}">
                <a1611:picAttrSrcUrl xmlns:a1611="http://schemas.microsoft.com/office/drawing/2016/11/main" r:id="rId4"/>
              </a:ext>
            </a:extLst>
          </a:blip>
          <a:stretch/>
        </p:blipFill>
        <p:spPr>
          <a:xfrm>
            <a:off x="88900" y="0"/>
            <a:ext cx="3759200" cy="5384800"/>
          </a:xfrm>
        </p:spPr>
      </p:pic>
      <p:pic>
        <p:nvPicPr>
          <p:cNvPr id="6" name="Content Placeholder 5" descr="A large stadium&#10;&#10;Description automatically generated">
            <a:extLst>
              <a:ext uri="{FF2B5EF4-FFF2-40B4-BE49-F238E27FC236}">
                <a16:creationId xmlns:a16="http://schemas.microsoft.com/office/drawing/2014/main" id="{787C945A-59EC-446E-9714-FDD1424A0B38}"/>
              </a:ext>
            </a:extLst>
          </p:cNvPr>
          <p:cNvPicPr>
            <a:picLocks noGrp="1" noChangeAspect="1"/>
          </p:cNvPicPr>
          <p:nvPr>
            <p:ph sz="half" idx="10"/>
          </p:nvPr>
        </p:nvPicPr>
        <p:blipFill rotWithShape="1">
          <a:blip r:embed="rId5">
            <a:extLst>
              <a:ext uri="{837473B0-CC2E-450A-ABE3-18F120FF3D39}">
                <a1611:picAttrSrcUrl xmlns:a1611="http://schemas.microsoft.com/office/drawing/2016/11/main" r:id="rId6"/>
              </a:ext>
            </a:extLst>
          </a:blip>
          <a:stretch/>
        </p:blipFill>
        <p:spPr>
          <a:xfrm>
            <a:off x="3937000" y="0"/>
            <a:ext cx="8153400" cy="5384800"/>
          </a:xfrm>
        </p:spPr>
      </p:pic>
    </p:spTree>
    <p:extLst>
      <p:ext uri="{BB962C8B-B14F-4D97-AF65-F5344CB8AC3E}">
        <p14:creationId xmlns:p14="http://schemas.microsoft.com/office/powerpoint/2010/main" val="24828689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3C9315-3711-4CCD-AE96-6029B93E8948}"/>
              </a:ext>
            </a:extLst>
          </p:cNvPr>
          <p:cNvSpPr>
            <a:spLocks noGrp="1"/>
          </p:cNvSpPr>
          <p:nvPr>
            <p:ph type="title"/>
          </p:nvPr>
        </p:nvSpPr>
        <p:spPr>
          <a:xfrm>
            <a:off x="677360" y="107564"/>
            <a:ext cx="11024615" cy="1538673"/>
          </a:xfrm>
        </p:spPr>
        <p:txBody>
          <a:bodyPr>
            <a:normAutofit fontScale="90000"/>
          </a:bodyPr>
          <a:lstStyle/>
          <a:p>
            <a:r>
              <a:rPr lang="en-US" sz="3600" dirty="0"/>
              <a:t>Even remotely, Wellbeing Works Florida is agile &amp; looks to help our members adapt to our new VUCA (volatile, uncertain, complex &amp; ambiguous) world!!</a:t>
            </a:r>
          </a:p>
        </p:txBody>
      </p:sp>
      <p:pic>
        <p:nvPicPr>
          <p:cNvPr id="8" name="Content Placeholder 7" descr="A close up of a persons face&#10;&#10;Description automatically generated">
            <a:extLst>
              <a:ext uri="{FF2B5EF4-FFF2-40B4-BE49-F238E27FC236}">
                <a16:creationId xmlns:a16="http://schemas.microsoft.com/office/drawing/2014/main" id="{430B885B-271C-48B2-B75F-386B3DF0D0F9}"/>
              </a:ext>
            </a:extLst>
          </p:cNvPr>
          <p:cNvPicPr>
            <a:picLocks noGrp="1" noChangeAspect="1"/>
          </p:cNvPicPr>
          <p:nvPr>
            <p:ph idx="1"/>
          </p:nvPr>
        </p:nvPicPr>
        <p:blipFill>
          <a:blip r:embed="rId3"/>
          <a:stretch>
            <a:fillRect/>
          </a:stretch>
        </p:blipFill>
        <p:spPr>
          <a:xfrm>
            <a:off x="-457200" y="1596285"/>
            <a:ext cx="12649200" cy="5194607"/>
          </a:xfrm>
        </p:spPr>
      </p:pic>
      <p:sp>
        <p:nvSpPr>
          <p:cNvPr id="9" name="TextBox 8">
            <a:extLst>
              <a:ext uri="{FF2B5EF4-FFF2-40B4-BE49-F238E27FC236}">
                <a16:creationId xmlns:a16="http://schemas.microsoft.com/office/drawing/2014/main" id="{1C5D0923-448E-4A91-B8E1-261345790973}"/>
              </a:ext>
            </a:extLst>
          </p:cNvPr>
          <p:cNvSpPr txBox="1"/>
          <p:nvPr/>
        </p:nvSpPr>
        <p:spPr>
          <a:xfrm>
            <a:off x="6189667" y="3152001"/>
            <a:ext cx="2535861" cy="276999"/>
          </a:xfrm>
          <a:prstGeom prst="rect">
            <a:avLst/>
          </a:prstGeom>
          <a:noFill/>
        </p:spPr>
        <p:txBody>
          <a:bodyPr wrap="square" lIns="0" tIns="0" rIns="0" bIns="0" rtlCol="0">
            <a:spAutoFit/>
          </a:bodyPr>
          <a:lstStyle/>
          <a:p>
            <a:r>
              <a:rPr lang="en-US" b="1" dirty="0">
                <a:solidFill>
                  <a:srgbClr val="FF0000"/>
                </a:solidFill>
                <a:latin typeface="Calibri" panose="020F0502020204030204"/>
              </a:rPr>
              <a:t>We Thrive in Florida</a:t>
            </a:r>
          </a:p>
        </p:txBody>
      </p:sp>
      <p:sp>
        <p:nvSpPr>
          <p:cNvPr id="10" name="TextBox 9">
            <a:extLst>
              <a:ext uri="{FF2B5EF4-FFF2-40B4-BE49-F238E27FC236}">
                <a16:creationId xmlns:a16="http://schemas.microsoft.com/office/drawing/2014/main" id="{777B7E46-E225-4558-8CE6-2D5A268FDE97}"/>
              </a:ext>
            </a:extLst>
          </p:cNvPr>
          <p:cNvSpPr txBox="1"/>
          <p:nvPr/>
        </p:nvSpPr>
        <p:spPr>
          <a:xfrm>
            <a:off x="8547854" y="6626942"/>
            <a:ext cx="1949060" cy="215444"/>
          </a:xfrm>
          <a:prstGeom prst="rect">
            <a:avLst/>
          </a:prstGeom>
          <a:noFill/>
        </p:spPr>
        <p:txBody>
          <a:bodyPr wrap="none" lIns="0" tIns="0" rIns="0" bIns="0" rtlCol="0">
            <a:spAutoFit/>
          </a:bodyPr>
          <a:lstStyle/>
          <a:p>
            <a:r>
              <a:rPr lang="en-US" sz="1400" b="1" dirty="0">
                <a:solidFill>
                  <a:prstClr val="white"/>
                </a:solidFill>
                <a:latin typeface="Calibri" panose="020F0502020204030204"/>
              </a:rPr>
              <a:t>Photo by Martin Adegeest</a:t>
            </a:r>
          </a:p>
        </p:txBody>
      </p:sp>
      <p:sp>
        <p:nvSpPr>
          <p:cNvPr id="3" name="Slide Number Placeholder 2">
            <a:extLst>
              <a:ext uri="{FF2B5EF4-FFF2-40B4-BE49-F238E27FC236}">
                <a16:creationId xmlns:a16="http://schemas.microsoft.com/office/drawing/2014/main" id="{6094B702-E435-4619-98AB-ED25357BAC4C}"/>
              </a:ext>
            </a:extLst>
          </p:cNvPr>
          <p:cNvSpPr>
            <a:spLocks noGrp="1"/>
          </p:cNvSpPr>
          <p:nvPr>
            <p:ph type="sldNum" sz="quarter" idx="12"/>
          </p:nvPr>
        </p:nvSpPr>
        <p:spPr/>
        <p:txBody>
          <a:bodyPr/>
          <a:lstStyle/>
          <a:p>
            <a:fld id="{41E825DA-D6B2-4035-A5C7-7FCD0F903D47}" type="slidenum">
              <a:rPr lang="en-US">
                <a:solidFill>
                  <a:prstClr val="black">
                    <a:tint val="75000"/>
                  </a:prstClr>
                </a:solidFill>
                <a:latin typeface="Calibri" panose="020F0502020204030204"/>
              </a:rPr>
              <a:pPr/>
              <a:t>46</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47888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CB6C291-6CAF-46DF-ACFF-AADF0FD03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1EBADBCA-DA20-4279-93C6-011DEF18AA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l="42953" t="3964" b="3964"/>
          <a:stretch>
            <a:fillRect/>
          </a:stretch>
        </p:blipFill>
        <p:spPr>
          <a:xfrm>
            <a:off x="0" y="1"/>
            <a:ext cx="7554138" cy="6857999"/>
          </a:xfrm>
          <a:custGeom>
            <a:avLst/>
            <a:gdLst>
              <a:gd name="connsiteX0" fmla="*/ 0 w 7554138"/>
              <a:gd name="connsiteY0" fmla="*/ 0 h 6857999"/>
              <a:gd name="connsiteX1" fmla="*/ 7554138 w 7554138"/>
              <a:gd name="connsiteY1" fmla="*/ 0 h 6857999"/>
              <a:gd name="connsiteX2" fmla="*/ 7554138 w 7554138"/>
              <a:gd name="connsiteY2" fmla="*/ 6857999 h 6857999"/>
              <a:gd name="connsiteX3" fmla="*/ 0 w 755413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7554138" h="6857999">
                <a:moveTo>
                  <a:pt x="0" y="0"/>
                </a:moveTo>
                <a:lnTo>
                  <a:pt x="7554138" y="0"/>
                </a:lnTo>
                <a:lnTo>
                  <a:pt x="7554138" y="6857999"/>
                </a:lnTo>
                <a:lnTo>
                  <a:pt x="0" y="6857999"/>
                </a:lnTo>
                <a:close/>
              </a:path>
            </a:pathLst>
          </a:custGeom>
        </p:spPr>
      </p:pic>
      <p:sp>
        <p:nvSpPr>
          <p:cNvPr id="2" name="Title 1">
            <a:extLst>
              <a:ext uri="{FF2B5EF4-FFF2-40B4-BE49-F238E27FC236}">
                <a16:creationId xmlns:a16="http://schemas.microsoft.com/office/drawing/2014/main" id="{56FE293E-351A-44D9-91D6-70C177DA711E}"/>
              </a:ext>
            </a:extLst>
          </p:cNvPr>
          <p:cNvSpPr>
            <a:spLocks noGrp="1"/>
          </p:cNvSpPr>
          <p:nvPr>
            <p:ph type="title"/>
          </p:nvPr>
        </p:nvSpPr>
        <p:spPr>
          <a:xfrm>
            <a:off x="640080" y="1243013"/>
            <a:ext cx="3855720" cy="4371974"/>
          </a:xfrm>
        </p:spPr>
        <p:txBody>
          <a:bodyPr vert="horz" lIns="91440" tIns="45720" rIns="91440" bIns="45720" rtlCol="0" anchor="ctr">
            <a:normAutofit/>
          </a:bodyPr>
          <a:lstStyle/>
          <a:p>
            <a:pPr defTabSz="914400"/>
            <a:r>
              <a:rPr lang="en-US" sz="3100" kern="1200">
                <a:solidFill>
                  <a:srgbClr val="FFFFFF"/>
                </a:solidFill>
                <a:latin typeface="+mj-lt"/>
                <a:ea typeface="+mj-ea"/>
                <a:cs typeface="+mj-cs"/>
              </a:rPr>
              <a:t> Wellbeing Works Florida – Organizational Resources</a:t>
            </a:r>
            <a:br>
              <a:rPr lang="en-US" sz="3100" kern="1200">
                <a:solidFill>
                  <a:srgbClr val="FFFFFF"/>
                </a:solidFill>
                <a:latin typeface="+mj-lt"/>
                <a:ea typeface="+mj-ea"/>
                <a:cs typeface="+mj-cs"/>
              </a:rPr>
            </a:br>
            <a:r>
              <a:rPr lang="en-US" sz="3100" kern="1200">
                <a:solidFill>
                  <a:srgbClr val="FFFFFF"/>
                </a:solidFill>
                <a:latin typeface="+mj-lt"/>
                <a:ea typeface="+mj-ea"/>
                <a:cs typeface="+mj-cs"/>
              </a:rPr>
              <a:t>We will be posting additional ones on the HRFlorida.org/Wellbeing Works Florida webpage – stay tuned!</a:t>
            </a:r>
          </a:p>
        </p:txBody>
      </p:sp>
      <p:sp>
        <p:nvSpPr>
          <p:cNvPr id="24" name="Rectangle 23">
            <a:extLst>
              <a:ext uri="{FF2B5EF4-FFF2-40B4-BE49-F238E27FC236}">
                <a16:creationId xmlns:a16="http://schemas.microsoft.com/office/drawing/2014/main" id="{4735DC46-5663-471D-AADB-81E00E65B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0850" y="0"/>
            <a:ext cx="539115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5CB7CE5-FC88-4F7A-8EAA-DEB60028EE05}"/>
              </a:ext>
            </a:extLst>
          </p:cNvPr>
          <p:cNvSpPr/>
          <p:nvPr/>
        </p:nvSpPr>
        <p:spPr>
          <a:xfrm>
            <a:off x="6172200" y="804672"/>
            <a:ext cx="5221224" cy="5230368"/>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a:solidFill>
                  <a:srgbClr val="000000"/>
                </a:solidFill>
                <a:hlinkClick r:id="" action="ppaction://noaction"/>
              </a:rPr>
              <a:t>WELCOA 7 Benchmarks</a:t>
            </a:r>
          </a:p>
          <a:p>
            <a:pPr indent="-228600">
              <a:lnSpc>
                <a:spcPct val="90000"/>
              </a:lnSpc>
              <a:spcAft>
                <a:spcPts val="600"/>
              </a:spcAft>
              <a:buFont typeface="Arial" panose="020B0604020202020204" pitchFamily="34" charset="0"/>
              <a:buChar char="•"/>
            </a:pPr>
            <a:endParaRPr lang="en-US" sz="2000">
              <a:solidFill>
                <a:srgbClr val="000000"/>
              </a:solidFill>
              <a:hlinkClick r:id="" action="ppaction://noaction"/>
            </a:endParaRPr>
          </a:p>
          <a:p>
            <a:pPr indent="-228600">
              <a:lnSpc>
                <a:spcPct val="90000"/>
              </a:lnSpc>
              <a:spcAft>
                <a:spcPts val="600"/>
              </a:spcAft>
              <a:buFont typeface="Arial" panose="020B0604020202020204" pitchFamily="34" charset="0"/>
              <a:buChar char="•"/>
            </a:pPr>
            <a:r>
              <a:rPr lang="en-US" sz="2000">
                <a:solidFill>
                  <a:srgbClr val="000000"/>
                </a:solidFill>
                <a:hlinkClick r:id="" action="ppaction://noaction"/>
              </a:rPr>
              <a:t>Gallup's Culture Transformation framework </a:t>
            </a:r>
            <a:endParaRPr lang="en-US" sz="2000">
              <a:solidFill>
                <a:srgbClr val="000000"/>
              </a:solidFill>
            </a:endParaRPr>
          </a:p>
          <a:p>
            <a:pPr indent="-228600">
              <a:lnSpc>
                <a:spcPct val="90000"/>
              </a:lnSpc>
              <a:spcAft>
                <a:spcPts val="600"/>
              </a:spcAft>
              <a:buFont typeface="Arial" panose="020B0604020202020204" pitchFamily="34" charset="0"/>
              <a:buChar char="•"/>
            </a:pPr>
            <a:endParaRPr lang="en-US" sz="2000">
              <a:solidFill>
                <a:srgbClr val="000000"/>
              </a:solidFill>
            </a:endParaRPr>
          </a:p>
          <a:p>
            <a:pPr indent="-228600">
              <a:lnSpc>
                <a:spcPct val="90000"/>
              </a:lnSpc>
              <a:spcAft>
                <a:spcPts val="600"/>
              </a:spcAft>
              <a:buFont typeface="Arial" panose="020B0604020202020204" pitchFamily="34" charset="0"/>
              <a:buChar char="•"/>
            </a:pPr>
            <a:r>
              <a:rPr lang="en-US" sz="2000">
                <a:solidFill>
                  <a:srgbClr val="000000"/>
                </a:solidFill>
                <a:hlinkClick r:id="rId4"/>
              </a:rPr>
              <a:t>Kaiser Permanente</a:t>
            </a:r>
            <a:endParaRPr lang="en-US" sz="2000">
              <a:solidFill>
                <a:srgbClr val="000000"/>
              </a:solidFill>
            </a:endParaRPr>
          </a:p>
          <a:p>
            <a:pPr indent="-228600">
              <a:lnSpc>
                <a:spcPct val="90000"/>
              </a:lnSpc>
              <a:spcAft>
                <a:spcPts val="600"/>
              </a:spcAft>
              <a:buFont typeface="Arial" panose="020B0604020202020204" pitchFamily="34" charset="0"/>
              <a:buChar char="•"/>
            </a:pPr>
            <a:endParaRPr lang="en-US" sz="2000">
              <a:solidFill>
                <a:srgbClr val="000000"/>
              </a:solidFill>
            </a:endParaRPr>
          </a:p>
          <a:p>
            <a:pPr indent="-228600">
              <a:lnSpc>
                <a:spcPct val="90000"/>
              </a:lnSpc>
              <a:spcAft>
                <a:spcPts val="600"/>
              </a:spcAft>
              <a:buFont typeface="Arial" panose="020B0604020202020204" pitchFamily="34" charset="0"/>
              <a:buChar char="•"/>
            </a:pPr>
            <a:r>
              <a:rPr lang="en-US" sz="2000">
                <a:solidFill>
                  <a:srgbClr val="000000"/>
                </a:solidFill>
                <a:hlinkClick r:id="rId5"/>
              </a:rPr>
              <a:t>National Business Group on Health</a:t>
            </a:r>
            <a:endParaRPr lang="en-US" sz="2000">
              <a:solidFill>
                <a:srgbClr val="000000"/>
              </a:solidFill>
            </a:endParaRPr>
          </a:p>
          <a:p>
            <a:pPr indent="-228600">
              <a:lnSpc>
                <a:spcPct val="90000"/>
              </a:lnSpc>
              <a:spcAft>
                <a:spcPts val="600"/>
              </a:spcAft>
              <a:buFont typeface="Arial" panose="020B0604020202020204" pitchFamily="34" charset="0"/>
              <a:buChar char="•"/>
            </a:pPr>
            <a:endParaRPr lang="en-US" sz="2000">
              <a:solidFill>
                <a:srgbClr val="000000"/>
              </a:solidFill>
            </a:endParaRPr>
          </a:p>
          <a:p>
            <a:pPr indent="-228600">
              <a:lnSpc>
                <a:spcPct val="90000"/>
              </a:lnSpc>
              <a:spcAft>
                <a:spcPts val="600"/>
              </a:spcAft>
              <a:buFont typeface="Arial" panose="020B0604020202020204" pitchFamily="34" charset="0"/>
              <a:buChar char="•"/>
            </a:pPr>
            <a:r>
              <a:rPr lang="en-US" sz="2000">
                <a:solidFill>
                  <a:srgbClr val="000000"/>
                </a:solidFill>
                <a:hlinkClick r:id="rId6"/>
              </a:rPr>
              <a:t>Harvard Business Review</a:t>
            </a:r>
            <a:endParaRPr lang="en-US" sz="2000">
              <a:solidFill>
                <a:srgbClr val="000000"/>
              </a:solidFill>
            </a:endParaRPr>
          </a:p>
          <a:p>
            <a:pPr indent="-228600">
              <a:lnSpc>
                <a:spcPct val="90000"/>
              </a:lnSpc>
              <a:spcAft>
                <a:spcPts val="600"/>
              </a:spcAft>
              <a:buFont typeface="Arial" panose="020B0604020202020204" pitchFamily="34" charset="0"/>
              <a:buChar char="•"/>
            </a:pPr>
            <a:endParaRPr lang="en-US" sz="2000">
              <a:solidFill>
                <a:srgbClr val="000000"/>
              </a:solidFill>
            </a:endParaRPr>
          </a:p>
          <a:p>
            <a:pPr indent="-228600">
              <a:lnSpc>
                <a:spcPct val="90000"/>
              </a:lnSpc>
              <a:spcAft>
                <a:spcPts val="600"/>
              </a:spcAft>
              <a:buFont typeface="Arial" panose="020B0604020202020204" pitchFamily="34" charset="0"/>
              <a:buChar char="•"/>
            </a:pPr>
            <a:r>
              <a:rPr lang="en-US" sz="2000">
                <a:solidFill>
                  <a:srgbClr val="000000"/>
                </a:solidFill>
                <a:hlinkClick r:id="rId7"/>
              </a:rPr>
              <a:t>Virgin Pulse -- Accelerating Outcomes for Health </a:t>
            </a:r>
            <a:r>
              <a:rPr lang="en-US" sz="2000">
                <a:solidFill>
                  <a:srgbClr val="000000"/>
                </a:solidFill>
              </a:rPr>
              <a:t>Plans The</a:t>
            </a:r>
            <a:r>
              <a:rPr lang="en-US" sz="2000">
                <a:solidFill>
                  <a:srgbClr val="000000"/>
                </a:solidFill>
                <a:hlinkClick r:id="rId8"/>
              </a:rPr>
              <a:t> Corporate Wellbeing Market -- Explosive Growth</a:t>
            </a:r>
            <a:endParaRPr lang="en-US" sz="2000">
              <a:solidFill>
                <a:srgbClr val="000000"/>
              </a:solidFill>
            </a:endParaRPr>
          </a:p>
          <a:p>
            <a:pPr indent="-228600">
              <a:lnSpc>
                <a:spcPct val="90000"/>
              </a:lnSpc>
              <a:spcAft>
                <a:spcPts val="600"/>
              </a:spcAft>
              <a:buFont typeface="Arial" panose="020B0604020202020204" pitchFamily="34" charset="0"/>
              <a:buChar char="•"/>
            </a:pPr>
            <a:endParaRPr lang="en-US" sz="2000">
              <a:solidFill>
                <a:srgbClr val="000000"/>
              </a:solidFill>
            </a:endParaRPr>
          </a:p>
          <a:p>
            <a:pPr indent="-228600">
              <a:lnSpc>
                <a:spcPct val="90000"/>
              </a:lnSpc>
              <a:spcAft>
                <a:spcPts val="600"/>
              </a:spcAft>
              <a:buFont typeface="Arial" panose="020B0604020202020204" pitchFamily="34" charset="0"/>
              <a:buChar char="•"/>
            </a:pPr>
            <a:r>
              <a:rPr lang="en-US" sz="2000">
                <a:solidFill>
                  <a:srgbClr val="000000"/>
                </a:solidFill>
                <a:hlinkClick r:id="rId9"/>
              </a:rPr>
              <a:t>Virgin Pulse Resources</a:t>
            </a:r>
            <a:endParaRPr lang="en-US" sz="2000">
              <a:solidFill>
                <a:srgbClr val="000000"/>
              </a:solidFill>
            </a:endParaRPr>
          </a:p>
          <a:p>
            <a:pPr indent="-228600">
              <a:lnSpc>
                <a:spcPct val="90000"/>
              </a:lnSpc>
              <a:spcAft>
                <a:spcPts val="600"/>
              </a:spcAft>
              <a:buFont typeface="Arial" panose="020B0604020202020204" pitchFamily="34" charset="0"/>
              <a:buChar char="•"/>
            </a:pPr>
            <a:endParaRPr lang="en-US" sz="2000">
              <a:solidFill>
                <a:srgbClr val="000000"/>
              </a:solidFill>
            </a:endParaRPr>
          </a:p>
          <a:p>
            <a:pPr indent="-228600">
              <a:lnSpc>
                <a:spcPct val="90000"/>
              </a:lnSpc>
              <a:spcAft>
                <a:spcPts val="600"/>
              </a:spcAft>
              <a:buFont typeface="Arial" panose="020B0604020202020204" pitchFamily="34" charset="0"/>
              <a:buChar char="•"/>
            </a:pPr>
            <a:endParaRPr lang="en-US" sz="2000">
              <a:solidFill>
                <a:srgbClr val="000000"/>
              </a:solidFill>
            </a:endParaRPr>
          </a:p>
        </p:txBody>
      </p:sp>
    </p:spTree>
    <p:extLst>
      <p:ext uri="{BB962C8B-B14F-4D97-AF65-F5344CB8AC3E}">
        <p14:creationId xmlns:p14="http://schemas.microsoft.com/office/powerpoint/2010/main" val="807115570"/>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CB6C291-6CAF-46DF-ACFF-AADF0FD03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1EBADBCA-DA20-4279-93C6-011DEF18AA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l="42953" t="3964" b="3964"/>
          <a:stretch>
            <a:fillRect/>
          </a:stretch>
        </p:blipFill>
        <p:spPr>
          <a:xfrm>
            <a:off x="0" y="1"/>
            <a:ext cx="7554138" cy="6857999"/>
          </a:xfrm>
          <a:custGeom>
            <a:avLst/>
            <a:gdLst>
              <a:gd name="connsiteX0" fmla="*/ 0 w 7554138"/>
              <a:gd name="connsiteY0" fmla="*/ 0 h 6857999"/>
              <a:gd name="connsiteX1" fmla="*/ 7554138 w 7554138"/>
              <a:gd name="connsiteY1" fmla="*/ 0 h 6857999"/>
              <a:gd name="connsiteX2" fmla="*/ 7554138 w 7554138"/>
              <a:gd name="connsiteY2" fmla="*/ 6857999 h 6857999"/>
              <a:gd name="connsiteX3" fmla="*/ 0 w 755413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7554138" h="6857999">
                <a:moveTo>
                  <a:pt x="0" y="0"/>
                </a:moveTo>
                <a:lnTo>
                  <a:pt x="7554138" y="0"/>
                </a:lnTo>
                <a:lnTo>
                  <a:pt x="7554138" y="6857999"/>
                </a:lnTo>
                <a:lnTo>
                  <a:pt x="0" y="6857999"/>
                </a:lnTo>
                <a:close/>
              </a:path>
            </a:pathLst>
          </a:custGeom>
        </p:spPr>
      </p:pic>
      <p:sp>
        <p:nvSpPr>
          <p:cNvPr id="2" name="Title 1">
            <a:extLst>
              <a:ext uri="{FF2B5EF4-FFF2-40B4-BE49-F238E27FC236}">
                <a16:creationId xmlns:a16="http://schemas.microsoft.com/office/drawing/2014/main" id="{119B9D7C-1FE0-44BB-B243-0CA5459FACBE}"/>
              </a:ext>
            </a:extLst>
          </p:cNvPr>
          <p:cNvSpPr>
            <a:spLocks noGrp="1"/>
          </p:cNvSpPr>
          <p:nvPr>
            <p:ph type="ctrTitle"/>
          </p:nvPr>
        </p:nvSpPr>
        <p:spPr>
          <a:xfrm>
            <a:off x="640080" y="1243013"/>
            <a:ext cx="3855720" cy="4371974"/>
          </a:xfrm>
        </p:spPr>
        <p:txBody>
          <a:bodyPr vert="horz" lIns="91440" tIns="45720" rIns="91440" bIns="45720" rtlCol="0" anchor="ctr">
            <a:normAutofit/>
          </a:bodyPr>
          <a:lstStyle/>
          <a:p>
            <a:pPr algn="l" defTabSz="914400"/>
            <a:r>
              <a:rPr lang="en-US" sz="2400" kern="1200">
                <a:solidFill>
                  <a:srgbClr val="FFFFFF"/>
                </a:solidFill>
                <a:latin typeface="+mj-lt"/>
                <a:ea typeface="+mj-ea"/>
                <a:cs typeface="+mj-cs"/>
              </a:rPr>
              <a:t>Wellbeing Works Florida – Chapter  Resources</a:t>
            </a:r>
            <a:br>
              <a:rPr lang="en-US" sz="2400" kern="1200">
                <a:solidFill>
                  <a:srgbClr val="FFFFFF"/>
                </a:solidFill>
                <a:latin typeface="+mj-lt"/>
                <a:ea typeface="+mj-ea"/>
                <a:cs typeface="+mj-cs"/>
              </a:rPr>
            </a:br>
            <a:r>
              <a:rPr lang="en-US" sz="2400" kern="1200">
                <a:solidFill>
                  <a:srgbClr val="FFFFFF"/>
                </a:solidFill>
                <a:latin typeface="+mj-lt"/>
                <a:ea typeface="+mj-ea"/>
                <a:cs typeface="+mj-cs"/>
              </a:rPr>
              <a:t>We will be posting additional ones on the HRFlorida.org/We Thrive In Florida webpage!</a:t>
            </a:r>
            <a:br>
              <a:rPr lang="en-US" sz="2400" kern="1200">
                <a:solidFill>
                  <a:srgbClr val="FFFFFF"/>
                </a:solidFill>
                <a:latin typeface="+mj-lt"/>
                <a:ea typeface="+mj-ea"/>
                <a:cs typeface="+mj-cs"/>
              </a:rPr>
            </a:br>
            <a:r>
              <a:rPr lang="en-US" sz="2400" kern="1200">
                <a:solidFill>
                  <a:srgbClr val="FFFFFF"/>
                </a:solidFill>
                <a:latin typeface="+mj-lt"/>
                <a:ea typeface="+mj-ea"/>
                <a:cs typeface="+mj-cs"/>
              </a:rPr>
              <a:t>Chapter Programming Resources  - one hour videos already approved by SHRM – please see below</a:t>
            </a:r>
            <a:br>
              <a:rPr lang="en-US" sz="2400" kern="1200">
                <a:solidFill>
                  <a:srgbClr val="FFFFFF"/>
                </a:solidFill>
                <a:latin typeface="+mj-lt"/>
                <a:ea typeface="+mj-ea"/>
                <a:cs typeface="+mj-cs"/>
              </a:rPr>
            </a:br>
            <a:r>
              <a:rPr lang="en-US" sz="2400" kern="1200">
                <a:solidFill>
                  <a:srgbClr val="FFFFFF"/>
                </a:solidFill>
                <a:latin typeface="+mj-lt"/>
                <a:ea typeface="+mj-ea"/>
                <a:cs typeface="+mj-cs"/>
              </a:rPr>
              <a:t>we’ve only just begun…</a:t>
            </a:r>
          </a:p>
        </p:txBody>
      </p:sp>
      <p:sp>
        <p:nvSpPr>
          <p:cNvPr id="23" name="Rectangle 22">
            <a:extLst>
              <a:ext uri="{FF2B5EF4-FFF2-40B4-BE49-F238E27FC236}">
                <a16:creationId xmlns:a16="http://schemas.microsoft.com/office/drawing/2014/main" id="{4735DC46-5663-471D-AADB-81E00E65B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0850" y="0"/>
            <a:ext cx="539115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7D9C1719-BC14-4C89-B664-0176B2855FBF}"/>
              </a:ext>
            </a:extLst>
          </p:cNvPr>
          <p:cNvSpPr>
            <a:spLocks noGrp="1"/>
          </p:cNvSpPr>
          <p:nvPr>
            <p:ph type="subTitle" idx="1"/>
          </p:nvPr>
        </p:nvSpPr>
        <p:spPr>
          <a:xfrm>
            <a:off x="6172200" y="804672"/>
            <a:ext cx="5221224" cy="5230368"/>
          </a:xfrm>
        </p:spPr>
        <p:txBody>
          <a:bodyPr vert="horz" lIns="91440" tIns="45720" rIns="91440" bIns="45720" rtlCol="0" anchor="ctr">
            <a:normAutofit/>
          </a:bodyPr>
          <a:lstStyle/>
          <a:p>
            <a:pPr indent="-228600" algn="l" defTabSz="914400">
              <a:buFont typeface="Arial" panose="020B0604020202020204" pitchFamily="34" charset="0"/>
              <a:buChar char="•"/>
            </a:pPr>
            <a:endParaRPr lang="en-US" sz="2400">
              <a:solidFill>
                <a:srgbClr val="000000"/>
              </a:solidFill>
              <a:hlinkClick r:id="" action="ppaction://noaction"/>
            </a:endParaRPr>
          </a:p>
          <a:p>
            <a:pPr indent="-228600" algn="l" defTabSz="914400">
              <a:buFont typeface="Arial" panose="020B0604020202020204" pitchFamily="34" charset="0"/>
              <a:buChar char="•"/>
            </a:pPr>
            <a:r>
              <a:rPr lang="en-US" sz="2400">
                <a:solidFill>
                  <a:srgbClr val="000000"/>
                </a:solidFill>
                <a:hlinkClick r:id="" action="ppaction://noaction"/>
              </a:rPr>
              <a:t>Wellbeing Predictions 2020 Webinar</a:t>
            </a:r>
            <a:endParaRPr lang="en-US" sz="2400">
              <a:solidFill>
                <a:srgbClr val="000000"/>
              </a:solidFill>
            </a:endParaRPr>
          </a:p>
          <a:p>
            <a:pPr indent="-228600" algn="l" defTabSz="914400">
              <a:buFont typeface="Arial" panose="020B0604020202020204" pitchFamily="34" charset="0"/>
              <a:buChar char="•"/>
            </a:pPr>
            <a:endParaRPr lang="en-US" sz="2400">
              <a:solidFill>
                <a:srgbClr val="000000"/>
              </a:solidFill>
            </a:endParaRPr>
          </a:p>
          <a:p>
            <a:pPr indent="-228600" algn="l" defTabSz="914400">
              <a:buFont typeface="Arial" panose="020B0604020202020204" pitchFamily="34" charset="0"/>
              <a:buChar char="•"/>
            </a:pPr>
            <a:r>
              <a:rPr lang="en-US" sz="2400">
                <a:solidFill>
                  <a:srgbClr val="000000"/>
                </a:solidFill>
                <a:hlinkClick r:id="rId4"/>
              </a:rPr>
              <a:t>The Business of Health Employees -- 2019 Survey Results</a:t>
            </a:r>
            <a:r>
              <a:rPr lang="en-US" sz="2400">
                <a:solidFill>
                  <a:srgbClr val="000000"/>
                </a:solidFill>
              </a:rPr>
              <a:t> </a:t>
            </a:r>
          </a:p>
          <a:p>
            <a:pPr indent="-228600" algn="l" defTabSz="914400">
              <a:buFont typeface="Arial" panose="020B0604020202020204" pitchFamily="34" charset="0"/>
              <a:buChar char="•"/>
            </a:pPr>
            <a:endParaRPr lang="en-US" sz="2400">
              <a:solidFill>
                <a:srgbClr val="000000"/>
              </a:solidFill>
            </a:endParaRPr>
          </a:p>
          <a:p>
            <a:pPr indent="-228600" algn="l" defTabSz="914400">
              <a:buFont typeface="Arial" panose="020B0604020202020204" pitchFamily="34" charset="0"/>
              <a:buChar char="•"/>
            </a:pPr>
            <a:r>
              <a:rPr lang="en-US" sz="2400">
                <a:solidFill>
                  <a:srgbClr val="000000"/>
                </a:solidFill>
                <a:hlinkClick r:id="rId5"/>
              </a:rPr>
              <a:t>Build Better Business with a Holistic Wellbeing Approach</a:t>
            </a:r>
            <a:endParaRPr lang="en-US" sz="2400">
              <a:solidFill>
                <a:srgbClr val="000000"/>
              </a:solidFill>
            </a:endParaRPr>
          </a:p>
          <a:p>
            <a:pPr indent="-228600" algn="l" defTabSz="914400">
              <a:buFont typeface="Arial" panose="020B0604020202020204" pitchFamily="34" charset="0"/>
              <a:buChar char="•"/>
            </a:pPr>
            <a:endParaRPr lang="en-US" sz="2400">
              <a:solidFill>
                <a:srgbClr val="000000"/>
              </a:solidFill>
            </a:endParaRPr>
          </a:p>
          <a:p>
            <a:pPr indent="-228600" algn="l" defTabSz="914400">
              <a:buFont typeface="Arial" panose="020B0604020202020204" pitchFamily="34" charset="0"/>
              <a:buChar char="•"/>
            </a:pPr>
            <a:r>
              <a:rPr lang="en-US" sz="2400">
                <a:solidFill>
                  <a:srgbClr val="000000"/>
                </a:solidFill>
                <a:hlinkClick r:id="rId6"/>
              </a:rPr>
              <a:t>Welcoa Resources for Wellbeing</a:t>
            </a:r>
            <a:endParaRPr lang="en-US" sz="2400">
              <a:solidFill>
                <a:srgbClr val="000000"/>
              </a:solidFill>
            </a:endParaRPr>
          </a:p>
        </p:txBody>
      </p:sp>
    </p:spTree>
    <p:extLst>
      <p:ext uri="{BB962C8B-B14F-4D97-AF65-F5344CB8AC3E}">
        <p14:creationId xmlns:p14="http://schemas.microsoft.com/office/powerpoint/2010/main" val="3758752855"/>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0461F72-A27E-48C5-A99A-B5EEDA745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itle 6">
            <a:extLst>
              <a:ext uri="{FF2B5EF4-FFF2-40B4-BE49-F238E27FC236}">
                <a16:creationId xmlns:a16="http://schemas.microsoft.com/office/drawing/2014/main" id="{DB5557C6-12D4-4F4E-B481-21B5378A7B60}"/>
              </a:ext>
            </a:extLst>
          </p:cNvPr>
          <p:cNvSpPr>
            <a:spLocks noGrp="1"/>
          </p:cNvSpPr>
          <p:nvPr>
            <p:ph type="ctrTitle"/>
          </p:nvPr>
        </p:nvSpPr>
        <p:spPr>
          <a:xfrm>
            <a:off x="1524000" y="3349167"/>
            <a:ext cx="9144000" cy="1748373"/>
          </a:xfrm>
        </p:spPr>
        <p:txBody>
          <a:bodyPr vert="horz" lIns="91440" tIns="45720" rIns="91440" bIns="45720" rtlCol="0" anchor="b">
            <a:normAutofit/>
          </a:bodyPr>
          <a:lstStyle/>
          <a:p>
            <a:pPr defTabSz="914400"/>
            <a:r>
              <a:rPr lang="en-US" sz="6000" kern="1200" dirty="0">
                <a:solidFill>
                  <a:schemeClr val="tx1"/>
                </a:solidFill>
                <a:latin typeface="+mj-lt"/>
                <a:ea typeface="+mj-ea"/>
                <a:cs typeface="+mj-cs"/>
              </a:rPr>
              <a:t>A HUGE THANK YOU TO OUR SPONSORS!</a:t>
            </a:r>
          </a:p>
        </p:txBody>
      </p:sp>
      <p:sp>
        <p:nvSpPr>
          <p:cNvPr id="10" name="Text Placeholder 9">
            <a:extLst>
              <a:ext uri="{FF2B5EF4-FFF2-40B4-BE49-F238E27FC236}">
                <a16:creationId xmlns:a16="http://schemas.microsoft.com/office/drawing/2014/main" id="{D01A7793-0B29-4B64-8393-A10A928D6667}"/>
              </a:ext>
            </a:extLst>
          </p:cNvPr>
          <p:cNvSpPr>
            <a:spLocks noGrp="1"/>
          </p:cNvSpPr>
          <p:nvPr>
            <p:ph type="subTitle" idx="1"/>
          </p:nvPr>
        </p:nvSpPr>
        <p:spPr>
          <a:xfrm>
            <a:off x="1524000" y="5189616"/>
            <a:ext cx="9144000" cy="913864"/>
          </a:xfrm>
        </p:spPr>
        <p:txBody>
          <a:bodyPr vert="horz" lIns="91440" tIns="45720" rIns="91440" bIns="45720" rtlCol="0">
            <a:normAutofit/>
          </a:bodyPr>
          <a:lstStyle/>
          <a:p>
            <a:pPr defTabSz="914400">
              <a:spcBef>
                <a:spcPts val="1000"/>
              </a:spcBef>
            </a:pPr>
            <a:r>
              <a:rPr lang="en-US" sz="2400" kern="1200" dirty="0">
                <a:solidFill>
                  <a:schemeClr val="tx1"/>
                </a:solidFill>
                <a:latin typeface="+mn-lt"/>
                <a:ea typeface="+mn-ea"/>
                <a:cs typeface="+mn-cs"/>
              </a:rPr>
              <a:t>THANK YOU FOR YOUR TIME, WILLINGESS AND SUPPORT IN HELPING TO MAKE FLORIDA A HEALTHY PLACE TO WORK!</a:t>
            </a:r>
          </a:p>
        </p:txBody>
      </p:sp>
      <p:sp>
        <p:nvSpPr>
          <p:cNvPr id="20" name="Oval 19">
            <a:extLst>
              <a:ext uri="{FF2B5EF4-FFF2-40B4-BE49-F238E27FC236}">
                <a16:creationId xmlns:a16="http://schemas.microsoft.com/office/drawing/2014/main" id="{DF382E8D-312B-4792-A211-0BDE37F6F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5562" y="2623216"/>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solidFill>
                <a:schemeClr val="accent5"/>
              </a:solidFill>
              <a:effectLst/>
              <a:uLnTx/>
              <a:uFillTx/>
              <a:latin typeface="Calibri" panose="020F0502020204030204"/>
              <a:ea typeface="+mn-ea"/>
              <a:cs typeface="+mn-cs"/>
            </a:endParaRPr>
          </a:p>
        </p:txBody>
      </p:sp>
      <p:sp>
        <p:nvSpPr>
          <p:cNvPr id="22" name="Arc 21">
            <a:extLst>
              <a:ext uri="{FF2B5EF4-FFF2-40B4-BE49-F238E27FC236}">
                <a16:creationId xmlns:a16="http://schemas.microsoft.com/office/drawing/2014/main" id="{036F9B07-02BE-4BD5-BA9D-E91B8A456B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38539" y="361268"/>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919090A-8A06-44C3-B615-2666C03C56E9}"/>
              </a:ext>
            </a:extLst>
          </p:cNvPr>
          <p:cNvPicPr>
            <a:picLocks noChangeAspect="1"/>
          </p:cNvPicPr>
          <p:nvPr/>
        </p:nvPicPr>
        <p:blipFill>
          <a:blip r:embed="rId3"/>
          <a:stretch>
            <a:fillRect/>
          </a:stretch>
        </p:blipFill>
        <p:spPr>
          <a:xfrm>
            <a:off x="647700" y="2120900"/>
            <a:ext cx="2933700" cy="952500"/>
          </a:xfrm>
          <a:prstGeom prst="rect">
            <a:avLst/>
          </a:prstGeom>
        </p:spPr>
      </p:pic>
      <p:pic>
        <p:nvPicPr>
          <p:cNvPr id="13" name="Picture 12">
            <a:extLst>
              <a:ext uri="{FF2B5EF4-FFF2-40B4-BE49-F238E27FC236}">
                <a16:creationId xmlns:a16="http://schemas.microsoft.com/office/drawing/2014/main" id="{A61A46CC-7A4C-4B1E-8166-DBA855092748}"/>
              </a:ext>
            </a:extLst>
          </p:cNvPr>
          <p:cNvPicPr>
            <a:picLocks noChangeAspect="1"/>
          </p:cNvPicPr>
          <p:nvPr/>
        </p:nvPicPr>
        <p:blipFill>
          <a:blip r:embed="rId4"/>
          <a:stretch>
            <a:fillRect/>
          </a:stretch>
        </p:blipFill>
        <p:spPr>
          <a:xfrm>
            <a:off x="6858000" y="2120900"/>
            <a:ext cx="4648200" cy="952500"/>
          </a:xfrm>
          <a:prstGeom prst="rect">
            <a:avLst/>
          </a:prstGeom>
        </p:spPr>
      </p:pic>
      <p:pic>
        <p:nvPicPr>
          <p:cNvPr id="11" name="Picture 10" descr="A close up of a sign&#10;&#10;Description automatically generated">
            <a:extLst>
              <a:ext uri="{FF2B5EF4-FFF2-40B4-BE49-F238E27FC236}">
                <a16:creationId xmlns:a16="http://schemas.microsoft.com/office/drawing/2014/main" id="{209CE080-E5BA-4B24-87E0-DFA8AEB3E9F4}"/>
              </a:ext>
            </a:extLst>
          </p:cNvPr>
          <p:cNvPicPr>
            <a:picLocks noChangeAspect="1"/>
          </p:cNvPicPr>
          <p:nvPr/>
        </p:nvPicPr>
        <p:blipFill>
          <a:blip r:embed="rId5"/>
          <a:stretch>
            <a:fillRect/>
          </a:stretch>
        </p:blipFill>
        <p:spPr>
          <a:xfrm>
            <a:off x="3873500" y="635000"/>
            <a:ext cx="7632700" cy="1409700"/>
          </a:xfrm>
          <a:prstGeom prst="rect">
            <a:avLst/>
          </a:prstGeom>
        </p:spPr>
      </p:pic>
      <p:pic>
        <p:nvPicPr>
          <p:cNvPr id="12" name="Picture 11">
            <a:extLst>
              <a:ext uri="{FF2B5EF4-FFF2-40B4-BE49-F238E27FC236}">
                <a16:creationId xmlns:a16="http://schemas.microsoft.com/office/drawing/2014/main" id="{4153D8BC-B6DC-49FA-9435-CDABE36876B9}"/>
              </a:ext>
            </a:extLst>
          </p:cNvPr>
          <p:cNvPicPr>
            <a:picLocks noChangeAspect="1"/>
          </p:cNvPicPr>
          <p:nvPr/>
        </p:nvPicPr>
        <p:blipFill>
          <a:blip r:embed="rId6"/>
          <a:stretch>
            <a:fillRect/>
          </a:stretch>
        </p:blipFill>
        <p:spPr>
          <a:xfrm>
            <a:off x="3657600" y="2120900"/>
            <a:ext cx="3111500" cy="952500"/>
          </a:xfrm>
          <a:prstGeom prst="rect">
            <a:avLst/>
          </a:prstGeom>
        </p:spPr>
      </p:pic>
      <p:pic>
        <p:nvPicPr>
          <p:cNvPr id="3" name="Picture 2" descr="A close up of text on a white background&#10;&#10;Description automatically generated">
            <a:extLst>
              <a:ext uri="{FF2B5EF4-FFF2-40B4-BE49-F238E27FC236}">
                <a16:creationId xmlns:a16="http://schemas.microsoft.com/office/drawing/2014/main" id="{9D7C17E5-8ED0-4554-AD3D-29C9B58B9950}"/>
              </a:ext>
            </a:extLst>
          </p:cNvPr>
          <p:cNvPicPr>
            <a:picLocks noChangeAspect="1"/>
          </p:cNvPicPr>
          <p:nvPr/>
        </p:nvPicPr>
        <p:blipFill>
          <a:blip r:embed="rId7"/>
          <a:stretch>
            <a:fillRect/>
          </a:stretch>
        </p:blipFill>
        <p:spPr>
          <a:xfrm>
            <a:off x="647700" y="635000"/>
            <a:ext cx="3149600" cy="1409700"/>
          </a:xfrm>
          <a:prstGeom prst="rect">
            <a:avLst/>
          </a:prstGeom>
        </p:spPr>
      </p:pic>
    </p:spTree>
    <p:extLst>
      <p:ext uri="{BB962C8B-B14F-4D97-AF65-F5344CB8AC3E}">
        <p14:creationId xmlns:p14="http://schemas.microsoft.com/office/powerpoint/2010/main" val="2302131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BAB2628-FA43-44C7-81CE-552081650762}"/>
              </a:ext>
            </a:extLst>
          </p:cNvPr>
          <p:cNvSpPr>
            <a:spLocks noGrp="1"/>
          </p:cNvSpPr>
          <p:nvPr>
            <p:ph type="title"/>
          </p:nvPr>
        </p:nvSpPr>
        <p:spPr>
          <a:xfrm>
            <a:off x="838200" y="365125"/>
            <a:ext cx="10515600" cy="1325563"/>
          </a:xfrm>
        </p:spPr>
        <p:txBody>
          <a:bodyPr>
            <a:normAutofit/>
          </a:bodyPr>
          <a:lstStyle/>
          <a:p>
            <a:r>
              <a:rPr lang="en-US" b="1"/>
              <a:t>WHAT HAVE WE DONE?</a:t>
            </a:r>
          </a:p>
        </p:txBody>
      </p:sp>
      <p:sp>
        <p:nvSpPr>
          <p:cNvPr id="15" name="Arc 1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6AC52637-09E0-4EEC-A884-C29AF2E8CB17}"/>
              </a:ext>
            </a:extLst>
          </p:cNvPr>
          <p:cNvSpPr>
            <a:spLocks noGrp="1"/>
          </p:cNvSpPr>
          <p:nvPr>
            <p:ph idx="1"/>
          </p:nvPr>
        </p:nvSpPr>
        <p:spPr>
          <a:xfrm>
            <a:off x="838200" y="1825625"/>
            <a:ext cx="10515600" cy="4351338"/>
          </a:xfrm>
        </p:spPr>
        <p:txBody>
          <a:bodyPr>
            <a:normAutofit/>
          </a:bodyPr>
          <a:lstStyle/>
          <a:p>
            <a:r>
              <a:rPr lang="en-US" sz="1700" b="1" dirty="0"/>
              <a:t> </a:t>
            </a:r>
            <a:r>
              <a:rPr lang="en-US" sz="1700" b="1" dirty="0">
                <a:cs typeface="Calibri" panose="020F0502020204030204" pitchFamily="34" charset="0"/>
              </a:rPr>
              <a:t>WELCOA Benchmark Presentations  were done by WWF &amp; TFF Ambassadors at the following chapters in 2019 </a:t>
            </a:r>
            <a:endParaRPr lang="en-US" sz="1700" b="1" dirty="0"/>
          </a:p>
          <a:p>
            <a:pPr marL="0" indent="0">
              <a:buNone/>
            </a:pPr>
            <a:r>
              <a:rPr lang="en-US" sz="1700" dirty="0"/>
              <a:t>	Greater Pensacola SHRM			St. Lucie County SHRM</a:t>
            </a:r>
          </a:p>
          <a:p>
            <a:pPr marL="0" indent="0">
              <a:buNone/>
            </a:pPr>
            <a:r>
              <a:rPr lang="en-US" sz="1700" dirty="0"/>
              <a:t>	Lake Sumter SHRM				HR Tampa</a:t>
            </a:r>
          </a:p>
          <a:p>
            <a:pPr marL="0" indent="0">
              <a:buNone/>
            </a:pPr>
            <a:r>
              <a:rPr lang="en-US" sz="1700" dirty="0"/>
              <a:t>	SHRM Emerald Coast			Big Bend SHRM</a:t>
            </a:r>
          </a:p>
          <a:p>
            <a:pPr marL="0" indent="0">
              <a:buNone/>
            </a:pPr>
            <a:r>
              <a:rPr lang="en-US" sz="1700" dirty="0"/>
              <a:t>	Sarasota SHRM				Treasure Coast SHRM</a:t>
            </a:r>
          </a:p>
          <a:p>
            <a:pPr marL="0" indent="0">
              <a:buNone/>
            </a:pPr>
            <a:r>
              <a:rPr lang="en-US" sz="1700" dirty="0"/>
              <a:t>	SHRM Jacksonville				Suncoast SHRM</a:t>
            </a:r>
          </a:p>
          <a:p>
            <a:pPr marL="0" indent="0">
              <a:buNone/>
            </a:pPr>
            <a:r>
              <a:rPr lang="en-US" sz="1700" dirty="0"/>
              <a:t>	Mid-Florida SHRM				</a:t>
            </a:r>
            <a:r>
              <a:rPr lang="en-US" sz="1700" dirty="0" err="1"/>
              <a:t>Spacecoast</a:t>
            </a:r>
            <a:r>
              <a:rPr lang="en-US" sz="1700" dirty="0"/>
              <a:t> SHRM	</a:t>
            </a:r>
          </a:p>
          <a:p>
            <a:pPr marL="0" indent="0">
              <a:buNone/>
            </a:pPr>
            <a:r>
              <a:rPr lang="en-US" sz="1700" dirty="0"/>
              <a:t>	Charlotte County SHRM			Greater Orlando SHRM</a:t>
            </a:r>
          </a:p>
          <a:p>
            <a:pPr marL="0" indent="0">
              <a:buNone/>
            </a:pPr>
            <a:r>
              <a:rPr lang="en-US" sz="1700" dirty="0"/>
              <a:t>	Collier County SHRM				Volusia/Flagler SHRM	</a:t>
            </a:r>
          </a:p>
          <a:p>
            <a:pPr marL="0" indent="0">
              <a:buNone/>
            </a:pPr>
            <a:r>
              <a:rPr lang="en-US" sz="1700" dirty="0"/>
              <a:t>	SHRM Southwest FL				South Brevard SHRM	</a:t>
            </a:r>
          </a:p>
          <a:p>
            <a:pPr marL="0" indent="0">
              <a:buNone/>
            </a:pPr>
            <a:r>
              <a:rPr lang="en-US" sz="1700" dirty="0"/>
              <a:t>	Palm Beach SHRM				Treasure Coast SHRM</a:t>
            </a:r>
          </a:p>
          <a:p>
            <a:pPr marL="0" indent="0">
              <a:buNone/>
            </a:pPr>
            <a:r>
              <a:rPr lang="en-US" sz="1700" dirty="0"/>
              <a:t>	Greater Miami SHRM</a:t>
            </a:r>
          </a:p>
          <a:p>
            <a:endParaRPr lang="en-US" sz="1700" dirty="0"/>
          </a:p>
          <a:p>
            <a:endParaRPr lang="en-US" sz="1700" dirty="0"/>
          </a:p>
          <a:p>
            <a:endParaRPr lang="en-US" sz="1700" dirty="0"/>
          </a:p>
        </p:txBody>
      </p:sp>
      <p:sp>
        <p:nvSpPr>
          <p:cNvPr id="4" name="Slide Number Placeholder 3">
            <a:extLst>
              <a:ext uri="{FF2B5EF4-FFF2-40B4-BE49-F238E27FC236}">
                <a16:creationId xmlns:a16="http://schemas.microsoft.com/office/drawing/2014/main" id="{6AF877E8-987D-4336-8370-F47E4AC6EC64}"/>
              </a:ext>
            </a:extLst>
          </p:cNvPr>
          <p:cNvSpPr>
            <a:spLocks noGrp="1"/>
          </p:cNvSpPr>
          <p:nvPr>
            <p:ph type="sldNum" sz="quarter" idx="12"/>
          </p:nvPr>
        </p:nvSpPr>
        <p:spPr>
          <a:xfrm>
            <a:off x="8610600" y="6356350"/>
            <a:ext cx="2743200" cy="365125"/>
          </a:xfrm>
        </p:spPr>
        <p:txBody>
          <a:bodyPr>
            <a:normAutofit/>
          </a:bodyPr>
          <a:lstStyle/>
          <a:p>
            <a:pPr>
              <a:spcAft>
                <a:spcPts val="600"/>
              </a:spcAft>
            </a:pPr>
            <a:fld id="{41E825DA-D6B2-4035-A5C7-7FCD0F903D47}" type="slidenum">
              <a:rPr lang="en-US" smtClean="0">
                <a:latin typeface="Calibri" panose="020F0502020204030204"/>
              </a:rPr>
              <a:pPr>
                <a:spcAft>
                  <a:spcPts val="600"/>
                </a:spcAft>
              </a:pPr>
              <a:t>5</a:t>
            </a:fld>
            <a:endParaRPr lang="en-US">
              <a:latin typeface="Calibri" panose="020F0502020204030204"/>
            </a:endParaRPr>
          </a:p>
        </p:txBody>
      </p:sp>
    </p:spTree>
    <p:extLst>
      <p:ext uri="{BB962C8B-B14F-4D97-AF65-F5344CB8AC3E}">
        <p14:creationId xmlns:p14="http://schemas.microsoft.com/office/powerpoint/2010/main" val="35858653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725151-87CF-4E14-ADA7-237B4F80B4D3}"/>
              </a:ext>
            </a:extLst>
          </p:cNvPr>
          <p:cNvSpPr>
            <a:spLocks noGrp="1"/>
          </p:cNvSpPr>
          <p:nvPr>
            <p:ph type="title"/>
          </p:nvPr>
        </p:nvSpPr>
        <p:spPr>
          <a:xfrm>
            <a:off x="1511340" y="450106"/>
            <a:ext cx="9841092" cy="1330124"/>
          </a:xfrm>
          <a:ln w="57150" cmpd="sng">
            <a:solidFill>
              <a:schemeClr val="accent1">
                <a:lumMod val="75000"/>
              </a:schemeClr>
            </a:solidFill>
          </a:ln>
        </p:spPr>
        <p:txBody>
          <a:bodyPr>
            <a:normAutofit/>
          </a:bodyPr>
          <a:lstStyle/>
          <a:p>
            <a:pPr algn="ctr"/>
            <a:r>
              <a:rPr lang="en-US" sz="3999" b="1" dirty="0"/>
              <a:t>      </a:t>
            </a:r>
            <a:r>
              <a:rPr lang="en-US" sz="3599" dirty="0"/>
              <a:t>Creating a Culture of Wellbeing</a:t>
            </a:r>
            <a:br>
              <a:rPr lang="en-US" dirty="0"/>
            </a:br>
            <a:endParaRPr lang="en-US" sz="3199" b="1" dirty="0"/>
          </a:p>
        </p:txBody>
      </p:sp>
      <p:sp>
        <p:nvSpPr>
          <p:cNvPr id="9" name="TextBox 8">
            <a:extLst>
              <a:ext uri="{FF2B5EF4-FFF2-40B4-BE49-F238E27FC236}">
                <a16:creationId xmlns:a16="http://schemas.microsoft.com/office/drawing/2014/main" id="{129BBB01-6CA5-4774-BB44-6FE3C0AF64D0}"/>
              </a:ext>
            </a:extLst>
          </p:cNvPr>
          <p:cNvSpPr txBox="1"/>
          <p:nvPr/>
        </p:nvSpPr>
        <p:spPr>
          <a:xfrm>
            <a:off x="3391603" y="2500732"/>
            <a:ext cx="6984338" cy="707702"/>
          </a:xfrm>
          <a:prstGeom prst="rect">
            <a:avLst/>
          </a:prstGeom>
          <a:noFill/>
        </p:spPr>
        <p:txBody>
          <a:bodyPr wrap="square" rtlCol="0">
            <a:spAutoFit/>
          </a:bodyPr>
          <a:lstStyle/>
          <a:p>
            <a:r>
              <a:rPr lang="en-US" sz="1999" dirty="0">
                <a:solidFill>
                  <a:prstClr val="black"/>
                </a:solidFill>
                <a:latin typeface="Calibri" panose="020F0502020204030204"/>
              </a:rPr>
              <a:t>This program counts as 1.5 hours of PDC toward SHRM-CP and SHRM-SCP recertification.  The program number is </a:t>
            </a:r>
            <a:r>
              <a:rPr lang="en-US" sz="1999" b="1" dirty="0">
                <a:solidFill>
                  <a:prstClr val="black"/>
                </a:solidFill>
                <a:latin typeface="Book Antiqua" panose="02040602050305030304" pitchFamily="18" charset="0"/>
              </a:rPr>
              <a:t>20-HGUSE</a:t>
            </a:r>
          </a:p>
        </p:txBody>
      </p:sp>
      <p:sp>
        <p:nvSpPr>
          <p:cNvPr id="10" name="TextBox 9">
            <a:extLst>
              <a:ext uri="{FF2B5EF4-FFF2-40B4-BE49-F238E27FC236}">
                <a16:creationId xmlns:a16="http://schemas.microsoft.com/office/drawing/2014/main" id="{3F036739-20A1-4012-BB86-D8AD6A5472B2}"/>
              </a:ext>
            </a:extLst>
          </p:cNvPr>
          <p:cNvSpPr txBox="1"/>
          <p:nvPr/>
        </p:nvSpPr>
        <p:spPr>
          <a:xfrm>
            <a:off x="3395066" y="4059218"/>
            <a:ext cx="7252352" cy="1015278"/>
          </a:xfrm>
          <a:prstGeom prst="rect">
            <a:avLst/>
          </a:prstGeom>
          <a:noFill/>
        </p:spPr>
        <p:txBody>
          <a:bodyPr wrap="square" rtlCol="0">
            <a:spAutoFit/>
          </a:bodyPr>
          <a:lstStyle/>
          <a:p>
            <a:r>
              <a:rPr lang="en-US" sz="1999" dirty="0">
                <a:solidFill>
                  <a:prstClr val="black"/>
                </a:solidFill>
                <a:latin typeface="Calibri" panose="020F0502020204030204"/>
              </a:rPr>
              <a:t>This program has been approved for 1.5 hours Business Strategy recertification credit by the HR Certification Institute.  The program number </a:t>
            </a:r>
            <a:r>
              <a:rPr lang="en-US" sz="1999" b="1" dirty="0">
                <a:solidFill>
                  <a:prstClr val="black"/>
                </a:solidFill>
                <a:latin typeface="Calibri" panose="020F0502020204030204"/>
              </a:rPr>
              <a:t>521478</a:t>
            </a:r>
          </a:p>
        </p:txBody>
      </p:sp>
      <p:sp>
        <p:nvSpPr>
          <p:cNvPr id="11" name="TextBox 10">
            <a:extLst>
              <a:ext uri="{FF2B5EF4-FFF2-40B4-BE49-F238E27FC236}">
                <a16:creationId xmlns:a16="http://schemas.microsoft.com/office/drawing/2014/main" id="{8807B08D-C66D-496B-96BC-99FBCE223FD0}"/>
              </a:ext>
            </a:extLst>
          </p:cNvPr>
          <p:cNvSpPr txBox="1"/>
          <p:nvPr/>
        </p:nvSpPr>
        <p:spPr>
          <a:xfrm>
            <a:off x="8676603" y="6038172"/>
            <a:ext cx="3125984" cy="646163"/>
          </a:xfrm>
          <a:prstGeom prst="rect">
            <a:avLst/>
          </a:prstGeom>
          <a:noFill/>
        </p:spPr>
        <p:txBody>
          <a:bodyPr wrap="square" rtlCol="0">
            <a:spAutoFit/>
          </a:bodyPr>
          <a:lstStyle/>
          <a:p>
            <a:r>
              <a:rPr lang="en-US" sz="1799" dirty="0">
                <a:solidFill>
                  <a:prstClr val="black"/>
                </a:solidFill>
                <a:latin typeface="Calibri" panose="020F0502020204030204"/>
              </a:rPr>
              <a:t>2020 HR Florida State</a:t>
            </a:r>
          </a:p>
          <a:p>
            <a:endParaRPr lang="en-US" sz="1799" dirty="0">
              <a:solidFill>
                <a:prstClr val="black"/>
              </a:solidFill>
              <a:latin typeface="Calibri" panose="020F0502020204030204"/>
            </a:endParaRPr>
          </a:p>
        </p:txBody>
      </p:sp>
      <p:pic>
        <p:nvPicPr>
          <p:cNvPr id="12" name="officeArt object">
            <a:extLst>
              <a:ext uri="{FF2B5EF4-FFF2-40B4-BE49-F238E27FC236}">
                <a16:creationId xmlns:a16="http://schemas.microsoft.com/office/drawing/2014/main" id="{86830C9D-65FE-401D-94BE-EE073CF6811A}"/>
              </a:ext>
            </a:extLst>
          </p:cNvPr>
          <p:cNvPicPr/>
          <p:nvPr/>
        </p:nvPicPr>
        <p:blipFill>
          <a:blip r:embed="rId2"/>
          <a:stretch>
            <a:fillRect/>
          </a:stretch>
        </p:blipFill>
        <p:spPr>
          <a:xfrm>
            <a:off x="1708022" y="525196"/>
            <a:ext cx="1683581" cy="1124753"/>
          </a:xfrm>
          <a:prstGeom prst="rect">
            <a:avLst/>
          </a:prstGeom>
          <a:ln w="12700" cap="flat">
            <a:noFill/>
            <a:miter lim="400000"/>
          </a:ln>
          <a:effectLst/>
        </p:spPr>
      </p:pic>
      <p:pic>
        <p:nvPicPr>
          <p:cNvPr id="18" name="Content Placeholder 17">
            <a:extLst>
              <a:ext uri="{FF2B5EF4-FFF2-40B4-BE49-F238E27FC236}">
                <a16:creationId xmlns:a16="http://schemas.microsoft.com/office/drawing/2014/main" id="{80647047-0034-4C83-B526-20782C08004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44583" y="4059219"/>
            <a:ext cx="1428378" cy="1418855"/>
          </a:xfrm>
        </p:spPr>
      </p:pic>
      <p:pic>
        <p:nvPicPr>
          <p:cNvPr id="19" name="Picture 18">
            <a:extLst>
              <a:ext uri="{FF2B5EF4-FFF2-40B4-BE49-F238E27FC236}">
                <a16:creationId xmlns:a16="http://schemas.microsoft.com/office/drawing/2014/main" id="{9AEE2BD2-9050-4314-8584-14D049A78A7E}"/>
              </a:ext>
            </a:extLst>
          </p:cNvPr>
          <p:cNvPicPr>
            <a:picLocks noChangeAspect="1"/>
          </p:cNvPicPr>
          <p:nvPr/>
        </p:nvPicPr>
        <p:blipFill>
          <a:blip r:embed="rId4"/>
          <a:stretch>
            <a:fillRect/>
          </a:stretch>
        </p:blipFill>
        <p:spPr>
          <a:xfrm>
            <a:off x="1391876" y="2277893"/>
            <a:ext cx="1926511" cy="1458387"/>
          </a:xfrm>
          <a:prstGeom prst="rect">
            <a:avLst/>
          </a:prstGeom>
        </p:spPr>
      </p:pic>
    </p:spTree>
    <p:extLst>
      <p:ext uri="{BB962C8B-B14F-4D97-AF65-F5344CB8AC3E}">
        <p14:creationId xmlns:p14="http://schemas.microsoft.com/office/powerpoint/2010/main" val="4114620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91EB56B-00D3-4C11-857E-DD560BA2A66E}"/>
              </a:ext>
            </a:extLst>
          </p:cNvPr>
          <p:cNvSpPr>
            <a:spLocks noGrp="1"/>
          </p:cNvSpPr>
          <p:nvPr>
            <p:ph type="title"/>
          </p:nvPr>
        </p:nvSpPr>
        <p:spPr>
          <a:xfrm>
            <a:off x="640079" y="2053641"/>
            <a:ext cx="3669161" cy="2760098"/>
          </a:xfrm>
        </p:spPr>
        <p:txBody>
          <a:bodyPr>
            <a:normAutofit/>
          </a:bodyPr>
          <a:lstStyle/>
          <a:p>
            <a:r>
              <a:rPr lang="en-US" sz="3700" b="1">
                <a:solidFill>
                  <a:srgbClr val="FFFFFF"/>
                </a:solidFill>
              </a:rPr>
              <a:t>Why are we continuing to partner with </a:t>
            </a:r>
            <a:br>
              <a:rPr lang="en-US" sz="3700" b="1">
                <a:solidFill>
                  <a:srgbClr val="FFFFFF"/>
                </a:solidFill>
              </a:rPr>
            </a:br>
            <a:r>
              <a:rPr lang="en-US" sz="3700" b="1">
                <a:solidFill>
                  <a:srgbClr val="FFFFFF"/>
                </a:solidFill>
              </a:rPr>
              <a:t>Tobacco Free Florida?</a:t>
            </a:r>
          </a:p>
        </p:txBody>
      </p:sp>
      <p:sp>
        <p:nvSpPr>
          <p:cNvPr id="3" name="Content Placeholder 2">
            <a:extLst>
              <a:ext uri="{FF2B5EF4-FFF2-40B4-BE49-F238E27FC236}">
                <a16:creationId xmlns:a16="http://schemas.microsoft.com/office/drawing/2014/main" id="{384A966A-9BE0-423A-AFFE-FB2A65C58EA7}"/>
              </a:ext>
            </a:extLst>
          </p:cNvPr>
          <p:cNvSpPr>
            <a:spLocks noGrp="1"/>
          </p:cNvSpPr>
          <p:nvPr>
            <p:ph idx="1"/>
          </p:nvPr>
        </p:nvSpPr>
        <p:spPr>
          <a:xfrm>
            <a:off x="5663381" y="320231"/>
            <a:ext cx="6327058" cy="5712269"/>
          </a:xfrm>
        </p:spPr>
        <p:txBody>
          <a:bodyPr anchor="ctr">
            <a:normAutofit/>
          </a:bodyPr>
          <a:lstStyle/>
          <a:p>
            <a:r>
              <a:rPr lang="en-US" sz="2200" dirty="0">
                <a:solidFill>
                  <a:srgbClr val="000000"/>
                </a:solidFill>
                <a:latin typeface="Calibri" panose="020F0502020204030204" pitchFamily="34" charset="0"/>
                <a:cs typeface="Calibri" panose="020F0502020204030204" pitchFamily="34" charset="0"/>
              </a:rPr>
              <a:t>In 2019, Florida represents almost 10% of new cancer cases every year --- the 2</a:t>
            </a:r>
            <a:r>
              <a:rPr lang="en-US" sz="2200" baseline="30000" dirty="0">
                <a:solidFill>
                  <a:srgbClr val="000000"/>
                </a:solidFill>
                <a:latin typeface="Calibri" panose="020F0502020204030204" pitchFamily="34" charset="0"/>
                <a:cs typeface="Calibri" panose="020F0502020204030204" pitchFamily="34" charset="0"/>
              </a:rPr>
              <a:t>nd</a:t>
            </a:r>
            <a:r>
              <a:rPr lang="en-US" sz="2200" dirty="0">
                <a:solidFill>
                  <a:srgbClr val="000000"/>
                </a:solidFill>
                <a:latin typeface="Calibri" panose="020F0502020204030204" pitchFamily="34" charset="0"/>
                <a:cs typeface="Calibri" panose="020F0502020204030204" pitchFamily="34" charset="0"/>
              </a:rPr>
              <a:t>  highest  state in the country after California – 131,470 compared with the total number of new cases in the US of  1,762,450.</a:t>
            </a:r>
          </a:p>
          <a:p>
            <a:pPr marL="0" indent="0">
              <a:buNone/>
            </a:pPr>
            <a:endParaRPr lang="en-US" sz="2200" dirty="0">
              <a:solidFill>
                <a:srgbClr val="000000"/>
              </a:solidFill>
              <a:latin typeface="Calibri" panose="020F0502020204030204" pitchFamily="34" charset="0"/>
              <a:cs typeface="Calibri" panose="020F0502020204030204" pitchFamily="34" charset="0"/>
            </a:endParaRPr>
          </a:p>
          <a:p>
            <a:r>
              <a:rPr lang="en-US" sz="2200" dirty="0">
                <a:solidFill>
                  <a:srgbClr val="000000"/>
                </a:solidFill>
                <a:latin typeface="Calibri" panose="020F0502020204030204" pitchFamily="34" charset="0"/>
                <a:cs typeface="Calibri" panose="020F0502020204030204" pitchFamily="34" charset="0"/>
              </a:rPr>
              <a:t>In 2019, Florida also rates 2</a:t>
            </a:r>
            <a:r>
              <a:rPr lang="en-US" sz="2200" baseline="30000" dirty="0">
                <a:solidFill>
                  <a:srgbClr val="000000"/>
                </a:solidFill>
                <a:latin typeface="Calibri" panose="020F0502020204030204" pitchFamily="34" charset="0"/>
                <a:cs typeface="Calibri" panose="020F0502020204030204" pitchFamily="34" charset="0"/>
              </a:rPr>
              <a:t>nd</a:t>
            </a:r>
            <a:r>
              <a:rPr lang="en-US" sz="2200" dirty="0">
                <a:solidFill>
                  <a:srgbClr val="000000"/>
                </a:solidFill>
                <a:latin typeface="Calibri" panose="020F0502020204030204" pitchFamily="34" charset="0"/>
                <a:cs typeface="Calibri" panose="020F0502020204030204" pitchFamily="34" charset="0"/>
              </a:rPr>
              <a:t>  in the number of cancer related deaths, 45,000 compared to the total number of US cancer-related deaths of 606,880.</a:t>
            </a:r>
          </a:p>
          <a:p>
            <a:pPr marL="0" indent="0">
              <a:buNone/>
            </a:pPr>
            <a:endParaRPr lang="en-US" sz="2200" dirty="0">
              <a:solidFill>
                <a:srgbClr val="000000"/>
              </a:solidFill>
              <a:latin typeface="Calibri" panose="020F0502020204030204" pitchFamily="34" charset="0"/>
              <a:cs typeface="Calibri" panose="020F0502020204030204" pitchFamily="34" charset="0"/>
            </a:endParaRPr>
          </a:p>
          <a:p>
            <a:r>
              <a:rPr lang="en-US" sz="2200" dirty="0">
                <a:solidFill>
                  <a:srgbClr val="000000"/>
                </a:solidFill>
                <a:latin typeface="Calibri" panose="020F0502020204030204" pitchFamily="34" charset="0"/>
                <a:cs typeface="Calibri" panose="020F0502020204030204" pitchFamily="34" charset="0"/>
              </a:rPr>
              <a:t>From 2016 -2018 for the top five counties of Palm Beach, Hillsborough, Broward, Orange and Miami, the  death rate for tobacco-related  cancers was 163.8 per 100,000 individuals.  </a:t>
            </a:r>
          </a:p>
        </p:txBody>
      </p:sp>
      <p:sp>
        <p:nvSpPr>
          <p:cNvPr id="5" name="Slide Number Placeholder 4">
            <a:extLst>
              <a:ext uri="{FF2B5EF4-FFF2-40B4-BE49-F238E27FC236}">
                <a16:creationId xmlns:a16="http://schemas.microsoft.com/office/drawing/2014/main" id="{A23D8420-0B2C-4140-997A-024235A04AE4}"/>
              </a:ext>
            </a:extLst>
          </p:cNvPr>
          <p:cNvSpPr>
            <a:spLocks noGrp="1"/>
          </p:cNvSpPr>
          <p:nvPr>
            <p:ph type="sldNum" sz="quarter" idx="12"/>
          </p:nvPr>
        </p:nvSpPr>
        <p:spPr>
          <a:xfrm>
            <a:off x="10825930" y="6223702"/>
            <a:ext cx="570728" cy="314067"/>
          </a:xfrm>
        </p:spPr>
        <p:txBody>
          <a:bodyPr>
            <a:normAutofit/>
          </a:bodyPr>
          <a:lstStyle/>
          <a:p>
            <a:pPr>
              <a:spcAft>
                <a:spcPts val="600"/>
              </a:spcAft>
            </a:pPr>
            <a:fld id="{41E825DA-D6B2-4035-A5C7-7FCD0F903D47}" type="slidenum">
              <a:rPr lang="en-US" sz="1000">
                <a:solidFill>
                  <a:srgbClr val="898989"/>
                </a:solidFill>
                <a:latin typeface="Calibri" panose="020F0502020204030204"/>
              </a:rPr>
              <a:pPr>
                <a:spcAft>
                  <a:spcPts val="600"/>
                </a:spcAft>
              </a:pPr>
              <a:t>6</a:t>
            </a:fld>
            <a:endParaRPr lang="en-US" sz="1000">
              <a:solidFill>
                <a:srgbClr val="898989"/>
              </a:solidFill>
              <a:latin typeface="Calibri" panose="020F0502020204030204"/>
            </a:endParaRPr>
          </a:p>
        </p:txBody>
      </p:sp>
    </p:spTree>
    <p:extLst>
      <p:ext uri="{BB962C8B-B14F-4D97-AF65-F5344CB8AC3E}">
        <p14:creationId xmlns:p14="http://schemas.microsoft.com/office/powerpoint/2010/main" val="1977829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50154" y="816782"/>
            <a:ext cx="1333788" cy="0"/>
          </a:xfrm>
          <a:custGeom>
            <a:avLst/>
            <a:gdLst/>
            <a:ahLst/>
            <a:cxnLst/>
            <a:rect l="l" t="t" r="r" b="b"/>
            <a:pathLst>
              <a:path w="1334135">
                <a:moveTo>
                  <a:pt x="0" y="0"/>
                </a:moveTo>
                <a:lnTo>
                  <a:pt x="1334020" y="0"/>
                </a:lnTo>
              </a:path>
            </a:pathLst>
          </a:custGeom>
          <a:ln w="38100">
            <a:solidFill>
              <a:srgbClr val="1AA1DF"/>
            </a:solidFill>
          </a:ln>
        </p:spPr>
        <p:txBody>
          <a:bodyPr wrap="square" lIns="0" tIns="0" rIns="0" bIns="0" rtlCol="0"/>
          <a:lstStyle/>
          <a:p>
            <a:endParaRPr sz="1799" dirty="0">
              <a:solidFill>
                <a:prstClr val="black"/>
              </a:solidFill>
              <a:latin typeface="Calibri" panose="020F0502020204030204"/>
            </a:endParaRPr>
          </a:p>
        </p:txBody>
      </p:sp>
      <p:sp>
        <p:nvSpPr>
          <p:cNvPr id="5" name="object 5"/>
          <p:cNvSpPr/>
          <p:nvPr/>
        </p:nvSpPr>
        <p:spPr>
          <a:xfrm>
            <a:off x="1588" y="893"/>
            <a:ext cx="4037548" cy="6856214"/>
          </a:xfrm>
          <a:prstGeom prst="rect">
            <a:avLst/>
          </a:prstGeom>
          <a:blipFill>
            <a:blip r:embed="rId3" cstate="print"/>
            <a:stretch>
              <a:fillRect/>
            </a:stretch>
          </a:blipFill>
        </p:spPr>
        <p:txBody>
          <a:bodyPr wrap="square" lIns="0" tIns="0" rIns="0" bIns="0" rtlCol="0"/>
          <a:lstStyle/>
          <a:p>
            <a:endParaRPr sz="1799" dirty="0">
              <a:solidFill>
                <a:prstClr val="black"/>
              </a:solidFill>
              <a:latin typeface="Calibri" panose="020F0502020204030204"/>
            </a:endParaRPr>
          </a:p>
        </p:txBody>
      </p:sp>
      <p:sp>
        <p:nvSpPr>
          <p:cNvPr id="6" name="object 6"/>
          <p:cNvSpPr/>
          <p:nvPr/>
        </p:nvSpPr>
        <p:spPr>
          <a:xfrm>
            <a:off x="10672959" y="44371"/>
            <a:ext cx="1175227" cy="250533"/>
          </a:xfrm>
          <a:prstGeom prst="rect">
            <a:avLst/>
          </a:prstGeom>
          <a:blipFill>
            <a:blip r:embed="rId4" cstate="print"/>
            <a:stretch>
              <a:fillRect/>
            </a:stretch>
          </a:blipFill>
        </p:spPr>
        <p:txBody>
          <a:bodyPr wrap="square" lIns="0" tIns="0" rIns="0" bIns="0" rtlCol="0"/>
          <a:lstStyle/>
          <a:p>
            <a:endParaRPr sz="1799" dirty="0">
              <a:solidFill>
                <a:prstClr val="black"/>
              </a:solidFill>
              <a:latin typeface="Calibri" panose="020F0502020204030204"/>
            </a:endParaRPr>
          </a:p>
        </p:txBody>
      </p:sp>
      <p:sp>
        <p:nvSpPr>
          <p:cNvPr id="152" name="Rectangle 151">
            <a:extLst>
              <a:ext uri="{FF2B5EF4-FFF2-40B4-BE49-F238E27FC236}">
                <a16:creationId xmlns:a16="http://schemas.microsoft.com/office/drawing/2014/main" id="{0D6893BA-81AD-461D-8542-B81EA3924B7C}"/>
              </a:ext>
            </a:extLst>
          </p:cNvPr>
          <p:cNvSpPr/>
          <p:nvPr/>
        </p:nvSpPr>
        <p:spPr>
          <a:xfrm>
            <a:off x="3858518" y="764249"/>
            <a:ext cx="1582205" cy="9718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defTabSz="914126">
              <a:defRPr/>
            </a:pPr>
            <a:endParaRPr lang="en-US" sz="1799" kern="0" dirty="0">
              <a:solidFill>
                <a:prstClr val="white"/>
              </a:solidFill>
              <a:latin typeface="Calibri" panose="020F0502020204030204"/>
            </a:endParaRPr>
          </a:p>
        </p:txBody>
      </p:sp>
      <p:sp>
        <p:nvSpPr>
          <p:cNvPr id="153" name="Title 2">
            <a:extLst>
              <a:ext uri="{FF2B5EF4-FFF2-40B4-BE49-F238E27FC236}">
                <a16:creationId xmlns:a16="http://schemas.microsoft.com/office/drawing/2014/main" id="{82EB2656-853B-424E-BD67-9449AAE232A8}"/>
              </a:ext>
            </a:extLst>
          </p:cNvPr>
          <p:cNvSpPr txBox="1">
            <a:spLocks/>
          </p:cNvSpPr>
          <p:nvPr/>
        </p:nvSpPr>
        <p:spPr>
          <a:xfrm>
            <a:off x="4219256" y="2032843"/>
            <a:ext cx="4350009" cy="1000215"/>
          </a:xfrm>
          <a:prstGeom prst="rect">
            <a:avLst/>
          </a:prstGeom>
        </p:spPr>
        <p:txBody>
          <a:bodyPr vert="horz" lIns="0" tIns="0" rIns="0" bIns="0" rtlCol="0" anchor="t">
            <a:normAutofit/>
          </a:bodyPr>
          <a:lstStyle>
            <a:lvl1pPr algn="l" defTabSz="914400" rtl="0" eaLnBrk="1" latinLnBrk="0" hangingPunct="1">
              <a:lnSpc>
                <a:spcPct val="100000"/>
              </a:lnSpc>
              <a:spcBef>
                <a:spcPct val="0"/>
              </a:spcBef>
              <a:buNone/>
              <a:defRPr sz="3200" b="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914126">
              <a:defRPr/>
            </a:pPr>
            <a:r>
              <a:rPr lang="en-US" sz="3199" b="1" dirty="0">
                <a:solidFill>
                  <a:sysClr val="windowText" lastClr="000000">
                    <a:lumMod val="65000"/>
                    <a:lumOff val="35000"/>
                  </a:sysClr>
                </a:solidFill>
              </a:rPr>
              <a:t>Tobacco Free Florida</a:t>
            </a:r>
          </a:p>
        </p:txBody>
      </p:sp>
      <p:sp>
        <p:nvSpPr>
          <p:cNvPr id="154" name="Text Placeholder 3">
            <a:extLst>
              <a:ext uri="{FF2B5EF4-FFF2-40B4-BE49-F238E27FC236}">
                <a16:creationId xmlns:a16="http://schemas.microsoft.com/office/drawing/2014/main" id="{94978AF4-401C-4DE5-B5B3-AF55631FFBCB}"/>
              </a:ext>
            </a:extLst>
          </p:cNvPr>
          <p:cNvSpPr txBox="1">
            <a:spLocks/>
          </p:cNvSpPr>
          <p:nvPr/>
        </p:nvSpPr>
        <p:spPr>
          <a:xfrm>
            <a:off x="4349855" y="2674679"/>
            <a:ext cx="5480295" cy="3305901"/>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rgbClr val="1AA2DF"/>
              </a:buClr>
              <a:buFont typeface="Wingdings" pitchFamily="2" charset="2"/>
              <a:buNone/>
              <a:defRPr sz="28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Clr>
                <a:srgbClr val="1AA2DF"/>
              </a:buClr>
              <a:buFont typeface="Wingdings" pitchFamily="2" charset="2"/>
              <a:buChar char="§"/>
              <a:defRPr sz="24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Clr>
                <a:srgbClr val="1AA2DF"/>
              </a:buClr>
              <a:buFont typeface="Wingdings" pitchFamily="2" charset="2"/>
              <a:buChar char="§"/>
              <a:defRPr sz="20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Clr>
                <a:srgbClr val="1AA2DF"/>
              </a:buClr>
              <a:buFont typeface="Wingdings" pitchFamily="2" charset="2"/>
              <a:buChar char="§"/>
              <a:defRPr sz="18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Clr>
                <a:srgbClr val="1AA2DF"/>
              </a:buClr>
              <a:buFont typeface="Wingdings" pitchFamily="2" charset="2"/>
              <a:buChar char="§"/>
              <a:defRPr sz="18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063" indent="-457063" defTabSz="914126">
              <a:buFont typeface="Wingdings" pitchFamily="2" charset="2"/>
              <a:buChar char="§"/>
              <a:defRPr/>
            </a:pPr>
            <a:r>
              <a:rPr lang="en-US" dirty="0">
                <a:solidFill>
                  <a:sysClr val="windowText" lastClr="000000">
                    <a:lumMod val="65000"/>
                    <a:lumOff val="35000"/>
                  </a:sysClr>
                </a:solidFill>
                <a:latin typeface="Calibri" panose="020F0502020204030204"/>
              </a:rPr>
              <a:t>Media/Marketing</a:t>
            </a:r>
          </a:p>
          <a:p>
            <a:pPr marL="457063" indent="-457063" defTabSz="914126">
              <a:buFont typeface="Wingdings" pitchFamily="2" charset="2"/>
              <a:buChar char="§"/>
              <a:defRPr/>
            </a:pPr>
            <a:r>
              <a:rPr lang="en-US" dirty="0">
                <a:solidFill>
                  <a:sysClr val="windowText" lastClr="000000">
                    <a:lumMod val="65000"/>
                    <a:lumOff val="35000"/>
                  </a:sysClr>
                </a:solidFill>
                <a:latin typeface="Calibri" panose="020F0502020204030204"/>
              </a:rPr>
              <a:t>Cessation</a:t>
            </a:r>
          </a:p>
          <a:p>
            <a:pPr marL="457063" indent="-457063" defTabSz="914126">
              <a:buFont typeface="Wingdings" pitchFamily="2" charset="2"/>
              <a:buChar char="§"/>
              <a:defRPr/>
            </a:pPr>
            <a:r>
              <a:rPr lang="en-US" b="1" dirty="0">
                <a:solidFill>
                  <a:sysClr val="windowText" lastClr="000000">
                    <a:lumMod val="65000"/>
                    <a:lumOff val="35000"/>
                  </a:sysClr>
                </a:solidFill>
                <a:latin typeface="Calibri" panose="020F0502020204030204"/>
              </a:rPr>
              <a:t>State and Community Interventions</a:t>
            </a:r>
          </a:p>
          <a:p>
            <a:pPr marL="1142657" lvl="1" indent="-457063" defTabSz="914126">
              <a:defRPr/>
            </a:pPr>
            <a:r>
              <a:rPr lang="en-US" sz="2800" b="1" dirty="0">
                <a:solidFill>
                  <a:srgbClr val="66CCFF"/>
                </a:solidFill>
                <a:latin typeface="Calibri" panose="020F0502020204030204"/>
              </a:rPr>
              <a:t>67</a:t>
            </a:r>
            <a:r>
              <a:rPr lang="en-US" sz="2800" b="1" dirty="0">
                <a:solidFill>
                  <a:sysClr val="windowText" lastClr="000000">
                    <a:lumMod val="65000"/>
                    <a:lumOff val="35000"/>
                  </a:sysClr>
                </a:solidFill>
                <a:latin typeface="Calibri" panose="020F0502020204030204"/>
              </a:rPr>
              <a:t> county programs</a:t>
            </a:r>
          </a:p>
          <a:p>
            <a:pPr defTabSz="914126">
              <a:defRPr/>
            </a:pPr>
            <a:endParaRPr lang="en-US" sz="2799" dirty="0">
              <a:solidFill>
                <a:sysClr val="windowText" lastClr="000000">
                  <a:lumMod val="65000"/>
                  <a:lumOff val="35000"/>
                </a:sysClr>
              </a:solidFill>
            </a:endParaRPr>
          </a:p>
        </p:txBody>
      </p:sp>
      <p:sp>
        <p:nvSpPr>
          <p:cNvPr id="155" name="Freeform 3" descr="Wide upward diagonal">
            <a:extLst>
              <a:ext uri="{FF2B5EF4-FFF2-40B4-BE49-F238E27FC236}">
                <a16:creationId xmlns:a16="http://schemas.microsoft.com/office/drawing/2014/main" id="{C9EF7B89-7817-4828-8F5B-33C37D057FF9}"/>
              </a:ext>
            </a:extLst>
          </p:cNvPr>
          <p:cNvSpPr>
            <a:spLocks/>
          </p:cNvSpPr>
          <p:nvPr/>
        </p:nvSpPr>
        <p:spPr bwMode="auto">
          <a:xfrm>
            <a:off x="8189561" y="1408644"/>
            <a:ext cx="479300" cy="523739"/>
          </a:xfrm>
          <a:custGeom>
            <a:avLst/>
            <a:gdLst>
              <a:gd name="T0" fmla="*/ 2147483646 w 302"/>
              <a:gd name="T1" fmla="*/ 2147483646 h 330"/>
              <a:gd name="T2" fmla="*/ 2147483646 w 302"/>
              <a:gd name="T3" fmla="*/ 2147483646 h 330"/>
              <a:gd name="T4" fmla="*/ 2147483646 w 302"/>
              <a:gd name="T5" fmla="*/ 2147483646 h 330"/>
              <a:gd name="T6" fmla="*/ 2147483646 w 302"/>
              <a:gd name="T7" fmla="*/ 2147483646 h 330"/>
              <a:gd name="T8" fmla="*/ 2147483646 w 302"/>
              <a:gd name="T9" fmla="*/ 2147483646 h 330"/>
              <a:gd name="T10" fmla="*/ 2147483646 w 302"/>
              <a:gd name="T11" fmla="*/ 2147483646 h 330"/>
              <a:gd name="T12" fmla="*/ 2147483646 w 302"/>
              <a:gd name="T13" fmla="*/ 2147483646 h 330"/>
              <a:gd name="T14" fmla="*/ 0 w 302"/>
              <a:gd name="T15" fmla="*/ 2147483646 h 330"/>
              <a:gd name="T16" fmla="*/ 2147483646 w 302"/>
              <a:gd name="T17" fmla="*/ 2147483646 h 330"/>
              <a:gd name="T18" fmla="*/ 2147483646 w 302"/>
              <a:gd name="T19" fmla="*/ 0 h 330"/>
              <a:gd name="T20" fmla="*/ 2147483646 w 302"/>
              <a:gd name="T21" fmla="*/ 0 h 330"/>
              <a:gd name="T22" fmla="*/ 2147483646 w 302"/>
              <a:gd name="T23" fmla="*/ 2147483646 h 330"/>
              <a:gd name="T24" fmla="*/ 2147483646 w 302"/>
              <a:gd name="T25" fmla="*/ 2147483646 h 330"/>
              <a:gd name="T26" fmla="*/ 2147483646 w 302"/>
              <a:gd name="T27" fmla="*/ 2147483646 h 330"/>
              <a:gd name="T28" fmla="*/ 2147483646 w 302"/>
              <a:gd name="T29" fmla="*/ 2147483646 h 330"/>
              <a:gd name="T30" fmla="*/ 2147483646 w 302"/>
              <a:gd name="T31" fmla="*/ 2147483646 h 330"/>
              <a:gd name="T32" fmla="*/ 2147483646 w 302"/>
              <a:gd name="T33" fmla="*/ 2147483646 h 330"/>
              <a:gd name="T34" fmla="*/ 2147483646 w 302"/>
              <a:gd name="T35" fmla="*/ 2147483646 h 330"/>
              <a:gd name="T36" fmla="*/ 2147483646 w 302"/>
              <a:gd name="T37" fmla="*/ 2147483646 h 330"/>
              <a:gd name="T38" fmla="*/ 2147483646 w 302"/>
              <a:gd name="T39" fmla="*/ 2147483646 h 330"/>
              <a:gd name="T40" fmla="*/ 2147483646 w 302"/>
              <a:gd name="T41" fmla="*/ 2147483646 h 3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2"/>
              <a:gd name="T64" fmla="*/ 0 h 330"/>
              <a:gd name="T65" fmla="*/ 302 w 302"/>
              <a:gd name="T66" fmla="*/ 330 h 3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2" h="330">
                <a:moveTo>
                  <a:pt x="154" y="292"/>
                </a:moveTo>
                <a:lnTo>
                  <a:pt x="138" y="284"/>
                </a:lnTo>
                <a:lnTo>
                  <a:pt x="118" y="247"/>
                </a:lnTo>
                <a:lnTo>
                  <a:pt x="81" y="247"/>
                </a:lnTo>
                <a:lnTo>
                  <a:pt x="65" y="218"/>
                </a:lnTo>
                <a:lnTo>
                  <a:pt x="12" y="202"/>
                </a:lnTo>
                <a:lnTo>
                  <a:pt x="12" y="128"/>
                </a:lnTo>
                <a:lnTo>
                  <a:pt x="0" y="99"/>
                </a:lnTo>
                <a:lnTo>
                  <a:pt x="36" y="99"/>
                </a:lnTo>
                <a:lnTo>
                  <a:pt x="65" y="0"/>
                </a:lnTo>
                <a:lnTo>
                  <a:pt x="301" y="0"/>
                </a:lnTo>
                <a:lnTo>
                  <a:pt x="272" y="128"/>
                </a:lnTo>
                <a:lnTo>
                  <a:pt x="280" y="144"/>
                </a:lnTo>
                <a:lnTo>
                  <a:pt x="301" y="144"/>
                </a:lnTo>
                <a:lnTo>
                  <a:pt x="272" y="181"/>
                </a:lnTo>
                <a:lnTo>
                  <a:pt x="264" y="218"/>
                </a:lnTo>
                <a:lnTo>
                  <a:pt x="220" y="271"/>
                </a:lnTo>
                <a:lnTo>
                  <a:pt x="220" y="292"/>
                </a:lnTo>
                <a:lnTo>
                  <a:pt x="175" y="308"/>
                </a:lnTo>
                <a:lnTo>
                  <a:pt x="154" y="329"/>
                </a:lnTo>
                <a:lnTo>
                  <a:pt x="154" y="292"/>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156" name="Freeform 4">
            <a:extLst>
              <a:ext uri="{FF2B5EF4-FFF2-40B4-BE49-F238E27FC236}">
                <a16:creationId xmlns:a16="http://schemas.microsoft.com/office/drawing/2014/main" id="{E6C9B67D-B221-4907-B3F8-E29B80B4BE09}"/>
              </a:ext>
            </a:extLst>
          </p:cNvPr>
          <p:cNvSpPr>
            <a:spLocks/>
          </p:cNvSpPr>
          <p:nvPr/>
        </p:nvSpPr>
        <p:spPr bwMode="auto">
          <a:xfrm>
            <a:off x="8621246" y="1303893"/>
            <a:ext cx="306308" cy="368204"/>
          </a:xfrm>
          <a:custGeom>
            <a:avLst/>
            <a:gdLst>
              <a:gd name="T0" fmla="*/ 2147483646 w 193"/>
              <a:gd name="T1" fmla="*/ 2147483646 h 232"/>
              <a:gd name="T2" fmla="*/ 2147483646 w 193"/>
              <a:gd name="T3" fmla="*/ 2147483646 h 232"/>
              <a:gd name="T4" fmla="*/ 2147483646 w 193"/>
              <a:gd name="T5" fmla="*/ 2147483646 h 232"/>
              <a:gd name="T6" fmla="*/ 0 w 193"/>
              <a:gd name="T7" fmla="*/ 2147483646 h 232"/>
              <a:gd name="T8" fmla="*/ 2147483646 w 193"/>
              <a:gd name="T9" fmla="*/ 2147483646 h 232"/>
              <a:gd name="T10" fmla="*/ 2147483646 w 193"/>
              <a:gd name="T11" fmla="*/ 2147483646 h 232"/>
              <a:gd name="T12" fmla="*/ 2147483646 w 193"/>
              <a:gd name="T13" fmla="*/ 2147483646 h 232"/>
              <a:gd name="T14" fmla="*/ 2147483646 w 193"/>
              <a:gd name="T15" fmla="*/ 0 h 232"/>
              <a:gd name="T16" fmla="*/ 2147483646 w 193"/>
              <a:gd name="T17" fmla="*/ 2147483646 h 232"/>
              <a:gd name="T18" fmla="*/ 2147483646 w 193"/>
              <a:gd name="T19" fmla="*/ 2147483646 h 232"/>
              <a:gd name="T20" fmla="*/ 2147483646 w 193"/>
              <a:gd name="T21" fmla="*/ 2147483646 h 232"/>
              <a:gd name="T22" fmla="*/ 2147483646 w 193"/>
              <a:gd name="T23" fmla="*/ 2147483646 h 2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3"/>
              <a:gd name="T37" fmla="*/ 0 h 232"/>
              <a:gd name="T38" fmla="*/ 193 w 193"/>
              <a:gd name="T39" fmla="*/ 232 h 2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3" h="232">
                <a:moveTo>
                  <a:pt x="192" y="231"/>
                </a:moveTo>
                <a:lnTo>
                  <a:pt x="29" y="210"/>
                </a:lnTo>
                <a:lnTo>
                  <a:pt x="8" y="210"/>
                </a:lnTo>
                <a:lnTo>
                  <a:pt x="0" y="194"/>
                </a:lnTo>
                <a:lnTo>
                  <a:pt x="29" y="66"/>
                </a:lnTo>
                <a:lnTo>
                  <a:pt x="45" y="66"/>
                </a:lnTo>
                <a:lnTo>
                  <a:pt x="66" y="29"/>
                </a:lnTo>
                <a:lnTo>
                  <a:pt x="102" y="0"/>
                </a:lnTo>
                <a:lnTo>
                  <a:pt x="118" y="8"/>
                </a:lnTo>
                <a:lnTo>
                  <a:pt x="147" y="45"/>
                </a:lnTo>
                <a:lnTo>
                  <a:pt x="192" y="66"/>
                </a:lnTo>
                <a:lnTo>
                  <a:pt x="192" y="231"/>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157" name="Freeform 5" descr="Wide upward diagonal">
            <a:extLst>
              <a:ext uri="{FF2B5EF4-FFF2-40B4-BE49-F238E27FC236}">
                <a16:creationId xmlns:a16="http://schemas.microsoft.com/office/drawing/2014/main" id="{0A5A9B89-4DDA-47DC-BEC5-467DDDE11C08}"/>
              </a:ext>
            </a:extLst>
          </p:cNvPr>
          <p:cNvSpPr>
            <a:spLocks/>
          </p:cNvSpPr>
          <p:nvPr/>
        </p:nvSpPr>
        <p:spPr bwMode="auto">
          <a:xfrm>
            <a:off x="8305417" y="618272"/>
            <a:ext cx="634835" cy="296785"/>
          </a:xfrm>
          <a:custGeom>
            <a:avLst/>
            <a:gdLst>
              <a:gd name="T0" fmla="*/ 2147483646 w 400"/>
              <a:gd name="T1" fmla="*/ 2147483646 h 187"/>
              <a:gd name="T2" fmla="*/ 2147483646 w 400"/>
              <a:gd name="T3" fmla="*/ 2147483646 h 187"/>
              <a:gd name="T4" fmla="*/ 2147483646 w 400"/>
              <a:gd name="T5" fmla="*/ 2147483646 h 187"/>
              <a:gd name="T6" fmla="*/ 2147483646 w 400"/>
              <a:gd name="T7" fmla="*/ 2147483646 h 187"/>
              <a:gd name="T8" fmla="*/ 2147483646 w 400"/>
              <a:gd name="T9" fmla="*/ 2147483646 h 187"/>
              <a:gd name="T10" fmla="*/ 2147483646 w 400"/>
              <a:gd name="T11" fmla="*/ 2147483646 h 187"/>
              <a:gd name="T12" fmla="*/ 2147483646 w 400"/>
              <a:gd name="T13" fmla="*/ 2147483646 h 187"/>
              <a:gd name="T14" fmla="*/ 2147483646 w 400"/>
              <a:gd name="T15" fmla="*/ 2147483646 h 187"/>
              <a:gd name="T16" fmla="*/ 2147483646 w 400"/>
              <a:gd name="T17" fmla="*/ 2147483646 h 187"/>
              <a:gd name="T18" fmla="*/ 2147483646 w 400"/>
              <a:gd name="T19" fmla="*/ 2147483646 h 187"/>
              <a:gd name="T20" fmla="*/ 2147483646 w 400"/>
              <a:gd name="T21" fmla="*/ 2147483646 h 187"/>
              <a:gd name="T22" fmla="*/ 2147483646 w 400"/>
              <a:gd name="T23" fmla="*/ 2147483646 h 187"/>
              <a:gd name="T24" fmla="*/ 2147483646 w 400"/>
              <a:gd name="T25" fmla="*/ 2147483646 h 187"/>
              <a:gd name="T26" fmla="*/ 2147483646 w 400"/>
              <a:gd name="T27" fmla="*/ 2147483646 h 187"/>
              <a:gd name="T28" fmla="*/ 0 w 400"/>
              <a:gd name="T29" fmla="*/ 0 h 187"/>
              <a:gd name="T30" fmla="*/ 2147483646 w 400"/>
              <a:gd name="T31" fmla="*/ 2147483646 h 1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0"/>
              <a:gd name="T49" fmla="*/ 0 h 187"/>
              <a:gd name="T50" fmla="*/ 400 w 400"/>
              <a:gd name="T51" fmla="*/ 187 h 1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0" h="187">
                <a:moveTo>
                  <a:pt x="375" y="29"/>
                </a:moveTo>
                <a:lnTo>
                  <a:pt x="354" y="49"/>
                </a:lnTo>
                <a:lnTo>
                  <a:pt x="354" y="74"/>
                </a:lnTo>
                <a:lnTo>
                  <a:pt x="391" y="120"/>
                </a:lnTo>
                <a:lnTo>
                  <a:pt x="399" y="148"/>
                </a:lnTo>
                <a:lnTo>
                  <a:pt x="375" y="186"/>
                </a:lnTo>
                <a:lnTo>
                  <a:pt x="309" y="186"/>
                </a:lnTo>
                <a:lnTo>
                  <a:pt x="281" y="186"/>
                </a:lnTo>
                <a:lnTo>
                  <a:pt x="256" y="157"/>
                </a:lnTo>
                <a:lnTo>
                  <a:pt x="183" y="132"/>
                </a:lnTo>
                <a:lnTo>
                  <a:pt x="110" y="132"/>
                </a:lnTo>
                <a:lnTo>
                  <a:pt x="81" y="157"/>
                </a:lnTo>
                <a:lnTo>
                  <a:pt x="45" y="132"/>
                </a:lnTo>
                <a:lnTo>
                  <a:pt x="29" y="12"/>
                </a:lnTo>
                <a:lnTo>
                  <a:pt x="0" y="0"/>
                </a:lnTo>
                <a:lnTo>
                  <a:pt x="375" y="29"/>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158" name="Freeform 7">
            <a:extLst>
              <a:ext uri="{FF2B5EF4-FFF2-40B4-BE49-F238E27FC236}">
                <a16:creationId xmlns:a16="http://schemas.microsoft.com/office/drawing/2014/main" id="{1C4ACABC-23A8-4362-8715-59BC67B4FFFD}"/>
              </a:ext>
            </a:extLst>
          </p:cNvPr>
          <p:cNvSpPr>
            <a:spLocks/>
          </p:cNvSpPr>
          <p:nvPr/>
        </p:nvSpPr>
        <p:spPr bwMode="auto">
          <a:xfrm>
            <a:off x="8433970" y="1637181"/>
            <a:ext cx="737996" cy="582460"/>
          </a:xfrm>
          <a:custGeom>
            <a:avLst/>
            <a:gdLst>
              <a:gd name="T0" fmla="*/ 2147483646 w 465"/>
              <a:gd name="T1" fmla="*/ 2147483646 h 367"/>
              <a:gd name="T2" fmla="*/ 2147483646 w 465"/>
              <a:gd name="T3" fmla="*/ 2147483646 h 367"/>
              <a:gd name="T4" fmla="*/ 2147483646 w 465"/>
              <a:gd name="T5" fmla="*/ 2147483646 h 367"/>
              <a:gd name="T6" fmla="*/ 2147483646 w 465"/>
              <a:gd name="T7" fmla="*/ 2147483646 h 367"/>
              <a:gd name="T8" fmla="*/ 2147483646 w 465"/>
              <a:gd name="T9" fmla="*/ 2147483646 h 367"/>
              <a:gd name="T10" fmla="*/ 2147483646 w 465"/>
              <a:gd name="T11" fmla="*/ 2147483646 h 367"/>
              <a:gd name="T12" fmla="*/ 2147483646 w 465"/>
              <a:gd name="T13" fmla="*/ 2147483646 h 367"/>
              <a:gd name="T14" fmla="*/ 2147483646 w 465"/>
              <a:gd name="T15" fmla="*/ 2147483646 h 367"/>
              <a:gd name="T16" fmla="*/ 2147483646 w 465"/>
              <a:gd name="T17" fmla="*/ 2147483646 h 367"/>
              <a:gd name="T18" fmla="*/ 0 w 465"/>
              <a:gd name="T19" fmla="*/ 2147483646 h 367"/>
              <a:gd name="T20" fmla="*/ 2147483646 w 465"/>
              <a:gd name="T21" fmla="*/ 2147483646 h 367"/>
              <a:gd name="T22" fmla="*/ 2147483646 w 465"/>
              <a:gd name="T23" fmla="*/ 2147483646 h 367"/>
              <a:gd name="T24" fmla="*/ 2147483646 w 465"/>
              <a:gd name="T25" fmla="*/ 2147483646 h 367"/>
              <a:gd name="T26" fmla="*/ 2147483646 w 465"/>
              <a:gd name="T27" fmla="*/ 2147483646 h 367"/>
              <a:gd name="T28" fmla="*/ 2147483646 w 465"/>
              <a:gd name="T29" fmla="*/ 2147483646 h 367"/>
              <a:gd name="T30" fmla="*/ 2147483646 w 465"/>
              <a:gd name="T31" fmla="*/ 0 h 367"/>
              <a:gd name="T32" fmla="*/ 2147483646 w 465"/>
              <a:gd name="T33" fmla="*/ 2147483646 h 367"/>
              <a:gd name="T34" fmla="*/ 2147483646 w 465"/>
              <a:gd name="T35" fmla="*/ 2147483646 h 367"/>
              <a:gd name="T36" fmla="*/ 2147483646 w 465"/>
              <a:gd name="T37" fmla="*/ 2147483646 h 367"/>
              <a:gd name="T38" fmla="*/ 2147483646 w 465"/>
              <a:gd name="T39" fmla="*/ 2147483646 h 367"/>
              <a:gd name="T40" fmla="*/ 2147483646 w 465"/>
              <a:gd name="T41" fmla="*/ 2147483646 h 367"/>
              <a:gd name="T42" fmla="*/ 2147483646 w 465"/>
              <a:gd name="T43" fmla="*/ 2147483646 h 367"/>
              <a:gd name="T44" fmla="*/ 2147483646 w 465"/>
              <a:gd name="T45" fmla="*/ 2147483646 h 367"/>
              <a:gd name="T46" fmla="*/ 2147483646 w 465"/>
              <a:gd name="T47" fmla="*/ 2147483646 h 367"/>
              <a:gd name="T48" fmla="*/ 2147483646 w 465"/>
              <a:gd name="T49" fmla="*/ 2147483646 h 367"/>
              <a:gd name="T50" fmla="*/ 2147483646 w 465"/>
              <a:gd name="T51" fmla="*/ 2147483646 h 367"/>
              <a:gd name="T52" fmla="*/ 2147483646 w 465"/>
              <a:gd name="T53" fmla="*/ 2147483646 h 367"/>
              <a:gd name="T54" fmla="*/ 2147483646 w 465"/>
              <a:gd name="T55" fmla="*/ 2147483646 h 36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5"/>
              <a:gd name="T85" fmla="*/ 0 h 367"/>
              <a:gd name="T86" fmla="*/ 465 w 465"/>
              <a:gd name="T87" fmla="*/ 367 h 36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5" h="367">
                <a:moveTo>
                  <a:pt x="244" y="350"/>
                </a:moveTo>
                <a:lnTo>
                  <a:pt x="220" y="312"/>
                </a:lnTo>
                <a:lnTo>
                  <a:pt x="220" y="276"/>
                </a:lnTo>
                <a:lnTo>
                  <a:pt x="110" y="259"/>
                </a:lnTo>
                <a:lnTo>
                  <a:pt x="90" y="296"/>
                </a:lnTo>
                <a:lnTo>
                  <a:pt x="57" y="284"/>
                </a:lnTo>
                <a:lnTo>
                  <a:pt x="66" y="267"/>
                </a:lnTo>
                <a:lnTo>
                  <a:pt x="57" y="238"/>
                </a:lnTo>
                <a:lnTo>
                  <a:pt x="57" y="202"/>
                </a:lnTo>
                <a:lnTo>
                  <a:pt x="0" y="185"/>
                </a:lnTo>
                <a:lnTo>
                  <a:pt x="21" y="164"/>
                </a:lnTo>
                <a:lnTo>
                  <a:pt x="66" y="148"/>
                </a:lnTo>
                <a:lnTo>
                  <a:pt x="66" y="127"/>
                </a:lnTo>
                <a:lnTo>
                  <a:pt x="110" y="74"/>
                </a:lnTo>
                <a:lnTo>
                  <a:pt x="118" y="37"/>
                </a:lnTo>
                <a:lnTo>
                  <a:pt x="147" y="0"/>
                </a:lnTo>
                <a:lnTo>
                  <a:pt x="310" y="21"/>
                </a:lnTo>
                <a:lnTo>
                  <a:pt x="310" y="37"/>
                </a:lnTo>
                <a:lnTo>
                  <a:pt x="375" y="37"/>
                </a:lnTo>
                <a:lnTo>
                  <a:pt x="375" y="74"/>
                </a:lnTo>
                <a:lnTo>
                  <a:pt x="464" y="66"/>
                </a:lnTo>
                <a:lnTo>
                  <a:pt x="464" y="230"/>
                </a:lnTo>
                <a:lnTo>
                  <a:pt x="383" y="230"/>
                </a:lnTo>
                <a:lnTo>
                  <a:pt x="383" y="329"/>
                </a:lnTo>
                <a:lnTo>
                  <a:pt x="338" y="358"/>
                </a:lnTo>
                <a:lnTo>
                  <a:pt x="273" y="341"/>
                </a:lnTo>
                <a:lnTo>
                  <a:pt x="244" y="366"/>
                </a:lnTo>
                <a:lnTo>
                  <a:pt x="244" y="350"/>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159" name="Freeform 9">
            <a:extLst>
              <a:ext uri="{FF2B5EF4-FFF2-40B4-BE49-F238E27FC236}">
                <a16:creationId xmlns:a16="http://schemas.microsoft.com/office/drawing/2014/main" id="{6B95BC91-BB4F-48DB-A434-3A5A308679DA}"/>
              </a:ext>
            </a:extLst>
          </p:cNvPr>
          <p:cNvSpPr>
            <a:spLocks/>
          </p:cNvSpPr>
          <p:nvPr/>
        </p:nvSpPr>
        <p:spPr bwMode="auto">
          <a:xfrm>
            <a:off x="8821219" y="2159333"/>
            <a:ext cx="584048" cy="380901"/>
          </a:xfrm>
          <a:custGeom>
            <a:avLst/>
            <a:gdLst>
              <a:gd name="T0" fmla="*/ 2147483646 w 368"/>
              <a:gd name="T1" fmla="*/ 2147483646 h 240"/>
              <a:gd name="T2" fmla="*/ 2147483646 w 368"/>
              <a:gd name="T3" fmla="*/ 2147483646 h 240"/>
              <a:gd name="T4" fmla="*/ 2147483646 w 368"/>
              <a:gd name="T5" fmla="*/ 2147483646 h 240"/>
              <a:gd name="T6" fmla="*/ 2147483646 w 368"/>
              <a:gd name="T7" fmla="*/ 2147483646 h 240"/>
              <a:gd name="T8" fmla="*/ 2147483646 w 368"/>
              <a:gd name="T9" fmla="*/ 2147483646 h 240"/>
              <a:gd name="T10" fmla="*/ 2147483646 w 368"/>
              <a:gd name="T11" fmla="*/ 2147483646 h 240"/>
              <a:gd name="T12" fmla="*/ 2147483646 w 368"/>
              <a:gd name="T13" fmla="*/ 2147483646 h 240"/>
              <a:gd name="T14" fmla="*/ 0 w 368"/>
              <a:gd name="T15" fmla="*/ 2147483646 h 240"/>
              <a:gd name="T16" fmla="*/ 2147483646 w 368"/>
              <a:gd name="T17" fmla="*/ 2147483646 h 240"/>
              <a:gd name="T18" fmla="*/ 2147483646 w 368"/>
              <a:gd name="T19" fmla="*/ 2147483646 h 240"/>
              <a:gd name="T20" fmla="*/ 2147483646 w 368"/>
              <a:gd name="T21" fmla="*/ 0 h 240"/>
              <a:gd name="T22" fmla="*/ 2147483646 w 368"/>
              <a:gd name="T23" fmla="*/ 0 h 240"/>
              <a:gd name="T24" fmla="*/ 2147483646 w 368"/>
              <a:gd name="T25" fmla="*/ 2147483646 h 240"/>
              <a:gd name="T26" fmla="*/ 2147483646 w 368"/>
              <a:gd name="T27" fmla="*/ 2147483646 h 240"/>
              <a:gd name="T28" fmla="*/ 2147483646 w 368"/>
              <a:gd name="T29" fmla="*/ 2147483646 h 240"/>
              <a:gd name="T30" fmla="*/ 2147483646 w 368"/>
              <a:gd name="T31" fmla="*/ 2147483646 h 240"/>
              <a:gd name="T32" fmla="*/ 2147483646 w 368"/>
              <a:gd name="T33" fmla="*/ 2147483646 h 240"/>
              <a:gd name="T34" fmla="*/ 2147483646 w 368"/>
              <a:gd name="T35" fmla="*/ 2147483646 h 240"/>
              <a:gd name="T36" fmla="*/ 2147483646 w 368"/>
              <a:gd name="T37" fmla="*/ 2147483646 h 240"/>
              <a:gd name="T38" fmla="*/ 2147483646 w 368"/>
              <a:gd name="T39" fmla="*/ 2147483646 h 2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8"/>
              <a:gd name="T61" fmla="*/ 0 h 240"/>
              <a:gd name="T62" fmla="*/ 368 w 368"/>
              <a:gd name="T63" fmla="*/ 240 h 2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8" h="240">
                <a:moveTo>
                  <a:pt x="29" y="201"/>
                </a:moveTo>
                <a:lnTo>
                  <a:pt x="50" y="185"/>
                </a:lnTo>
                <a:lnTo>
                  <a:pt x="38" y="169"/>
                </a:lnTo>
                <a:lnTo>
                  <a:pt x="13" y="169"/>
                </a:lnTo>
                <a:lnTo>
                  <a:pt x="13" y="157"/>
                </a:lnTo>
                <a:lnTo>
                  <a:pt x="29" y="111"/>
                </a:lnTo>
                <a:lnTo>
                  <a:pt x="50" y="95"/>
                </a:lnTo>
                <a:lnTo>
                  <a:pt x="0" y="37"/>
                </a:lnTo>
                <a:lnTo>
                  <a:pt x="29" y="12"/>
                </a:lnTo>
                <a:lnTo>
                  <a:pt x="94" y="29"/>
                </a:lnTo>
                <a:lnTo>
                  <a:pt x="139" y="0"/>
                </a:lnTo>
                <a:lnTo>
                  <a:pt x="176" y="0"/>
                </a:lnTo>
                <a:lnTo>
                  <a:pt x="274" y="57"/>
                </a:lnTo>
                <a:lnTo>
                  <a:pt x="367" y="157"/>
                </a:lnTo>
                <a:lnTo>
                  <a:pt x="318" y="201"/>
                </a:lnTo>
                <a:lnTo>
                  <a:pt x="302" y="239"/>
                </a:lnTo>
                <a:lnTo>
                  <a:pt x="212" y="239"/>
                </a:lnTo>
                <a:lnTo>
                  <a:pt x="212" y="223"/>
                </a:lnTo>
                <a:lnTo>
                  <a:pt x="58" y="223"/>
                </a:lnTo>
                <a:lnTo>
                  <a:pt x="29" y="201"/>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160" name="Freeform 10" descr="Wide upward diagonal">
            <a:extLst>
              <a:ext uri="{FF2B5EF4-FFF2-40B4-BE49-F238E27FC236}">
                <a16:creationId xmlns:a16="http://schemas.microsoft.com/office/drawing/2014/main" id="{48AF0D8A-0055-467F-9CA2-E7E4B12BDF41}"/>
              </a:ext>
            </a:extLst>
          </p:cNvPr>
          <p:cNvSpPr>
            <a:spLocks/>
          </p:cNvSpPr>
          <p:nvPr/>
        </p:nvSpPr>
        <p:spPr bwMode="auto">
          <a:xfrm>
            <a:off x="8900576" y="2513255"/>
            <a:ext cx="601506" cy="249172"/>
          </a:xfrm>
          <a:custGeom>
            <a:avLst/>
            <a:gdLst>
              <a:gd name="T0" fmla="*/ 2147483646 w 379"/>
              <a:gd name="T1" fmla="*/ 2147483646 h 157"/>
              <a:gd name="T2" fmla="*/ 2147483646 w 379"/>
              <a:gd name="T3" fmla="*/ 0 h 157"/>
              <a:gd name="T4" fmla="*/ 2147483646 w 379"/>
              <a:gd name="T5" fmla="*/ 0 h 157"/>
              <a:gd name="T6" fmla="*/ 2147483646 w 379"/>
              <a:gd name="T7" fmla="*/ 2147483646 h 157"/>
              <a:gd name="T8" fmla="*/ 2147483646 w 379"/>
              <a:gd name="T9" fmla="*/ 2147483646 h 157"/>
              <a:gd name="T10" fmla="*/ 2147483646 w 379"/>
              <a:gd name="T11" fmla="*/ 2147483646 h 157"/>
              <a:gd name="T12" fmla="*/ 2147483646 w 379"/>
              <a:gd name="T13" fmla="*/ 2147483646 h 157"/>
              <a:gd name="T14" fmla="*/ 2147483646 w 379"/>
              <a:gd name="T15" fmla="*/ 2147483646 h 157"/>
              <a:gd name="T16" fmla="*/ 2147483646 w 379"/>
              <a:gd name="T17" fmla="*/ 2147483646 h 157"/>
              <a:gd name="T18" fmla="*/ 2147483646 w 379"/>
              <a:gd name="T19" fmla="*/ 2147483646 h 157"/>
              <a:gd name="T20" fmla="*/ 0 w 379"/>
              <a:gd name="T21" fmla="*/ 2147483646 h 157"/>
              <a:gd name="T22" fmla="*/ 2147483646 w 379"/>
              <a:gd name="T23" fmla="*/ 2147483646 h 1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9"/>
              <a:gd name="T37" fmla="*/ 0 h 157"/>
              <a:gd name="T38" fmla="*/ 379 w 379"/>
              <a:gd name="T39" fmla="*/ 157 h 15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9" h="157">
                <a:moveTo>
                  <a:pt x="16" y="90"/>
                </a:moveTo>
                <a:lnTo>
                  <a:pt x="8" y="0"/>
                </a:lnTo>
                <a:lnTo>
                  <a:pt x="162" y="0"/>
                </a:lnTo>
                <a:lnTo>
                  <a:pt x="162" y="16"/>
                </a:lnTo>
                <a:lnTo>
                  <a:pt x="252" y="16"/>
                </a:lnTo>
                <a:lnTo>
                  <a:pt x="288" y="73"/>
                </a:lnTo>
                <a:lnTo>
                  <a:pt x="378" y="98"/>
                </a:lnTo>
                <a:lnTo>
                  <a:pt x="378" y="127"/>
                </a:lnTo>
                <a:lnTo>
                  <a:pt x="260" y="127"/>
                </a:lnTo>
                <a:lnTo>
                  <a:pt x="260" y="156"/>
                </a:lnTo>
                <a:lnTo>
                  <a:pt x="0" y="156"/>
                </a:lnTo>
                <a:lnTo>
                  <a:pt x="16" y="90"/>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161" name="Freeform 12">
            <a:extLst>
              <a:ext uri="{FF2B5EF4-FFF2-40B4-BE49-F238E27FC236}">
                <a16:creationId xmlns:a16="http://schemas.microsoft.com/office/drawing/2014/main" id="{3D498B2D-6C27-4B33-8CBF-7EAA038CD7E4}"/>
              </a:ext>
            </a:extLst>
          </p:cNvPr>
          <p:cNvSpPr>
            <a:spLocks/>
          </p:cNvSpPr>
          <p:nvPr/>
        </p:nvSpPr>
        <p:spPr bwMode="auto">
          <a:xfrm>
            <a:off x="9500493" y="1408644"/>
            <a:ext cx="609441" cy="490409"/>
          </a:xfrm>
          <a:custGeom>
            <a:avLst/>
            <a:gdLst>
              <a:gd name="T0" fmla="*/ 0 w 384"/>
              <a:gd name="T1" fmla="*/ 2147483646 h 309"/>
              <a:gd name="T2" fmla="*/ 2147483646 w 384"/>
              <a:gd name="T3" fmla="*/ 2147483646 h 309"/>
              <a:gd name="T4" fmla="*/ 2147483646 w 384"/>
              <a:gd name="T5" fmla="*/ 2147483646 h 309"/>
              <a:gd name="T6" fmla="*/ 2147483646 w 384"/>
              <a:gd name="T7" fmla="*/ 2147483646 h 309"/>
              <a:gd name="T8" fmla="*/ 2147483646 w 384"/>
              <a:gd name="T9" fmla="*/ 0 h 309"/>
              <a:gd name="T10" fmla="*/ 2147483646 w 384"/>
              <a:gd name="T11" fmla="*/ 0 h 309"/>
              <a:gd name="T12" fmla="*/ 2147483646 w 384"/>
              <a:gd name="T13" fmla="*/ 2147483646 h 309"/>
              <a:gd name="T14" fmla="*/ 2147483646 w 384"/>
              <a:gd name="T15" fmla="*/ 2147483646 h 309"/>
              <a:gd name="T16" fmla="*/ 2147483646 w 384"/>
              <a:gd name="T17" fmla="*/ 2147483646 h 309"/>
              <a:gd name="T18" fmla="*/ 2147483646 w 384"/>
              <a:gd name="T19" fmla="*/ 2147483646 h 309"/>
              <a:gd name="T20" fmla="*/ 2147483646 w 384"/>
              <a:gd name="T21" fmla="*/ 2147483646 h 309"/>
              <a:gd name="T22" fmla="*/ 2147483646 w 384"/>
              <a:gd name="T23" fmla="*/ 2147483646 h 309"/>
              <a:gd name="T24" fmla="*/ 2147483646 w 384"/>
              <a:gd name="T25" fmla="*/ 2147483646 h 309"/>
              <a:gd name="T26" fmla="*/ 2147483646 w 384"/>
              <a:gd name="T27" fmla="*/ 2147483646 h 309"/>
              <a:gd name="T28" fmla="*/ 2147483646 w 384"/>
              <a:gd name="T29" fmla="*/ 2147483646 h 309"/>
              <a:gd name="T30" fmla="*/ 2147483646 w 384"/>
              <a:gd name="T31" fmla="*/ 2147483646 h 309"/>
              <a:gd name="T32" fmla="*/ 2147483646 w 384"/>
              <a:gd name="T33" fmla="*/ 2147483646 h 309"/>
              <a:gd name="T34" fmla="*/ 2147483646 w 384"/>
              <a:gd name="T35" fmla="*/ 2147483646 h 309"/>
              <a:gd name="T36" fmla="*/ 2147483646 w 384"/>
              <a:gd name="T37" fmla="*/ 2147483646 h 309"/>
              <a:gd name="T38" fmla="*/ 2147483646 w 384"/>
              <a:gd name="T39" fmla="*/ 2147483646 h 309"/>
              <a:gd name="T40" fmla="*/ 2147483646 w 384"/>
              <a:gd name="T41" fmla="*/ 2147483646 h 309"/>
              <a:gd name="T42" fmla="*/ 0 w 384"/>
              <a:gd name="T43" fmla="*/ 2147483646 h 309"/>
              <a:gd name="T44" fmla="*/ 0 w 384"/>
              <a:gd name="T45" fmla="*/ 2147483646 h 30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84"/>
              <a:gd name="T70" fmla="*/ 0 h 309"/>
              <a:gd name="T71" fmla="*/ 384 w 384"/>
              <a:gd name="T72" fmla="*/ 309 h 30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84" h="309">
                <a:moveTo>
                  <a:pt x="0" y="70"/>
                </a:moveTo>
                <a:lnTo>
                  <a:pt x="8" y="70"/>
                </a:lnTo>
                <a:lnTo>
                  <a:pt x="74" y="45"/>
                </a:lnTo>
                <a:lnTo>
                  <a:pt x="90" y="24"/>
                </a:lnTo>
                <a:lnTo>
                  <a:pt x="147" y="0"/>
                </a:lnTo>
                <a:lnTo>
                  <a:pt x="289" y="0"/>
                </a:lnTo>
                <a:lnTo>
                  <a:pt x="326" y="45"/>
                </a:lnTo>
                <a:lnTo>
                  <a:pt x="326" y="128"/>
                </a:lnTo>
                <a:lnTo>
                  <a:pt x="326" y="202"/>
                </a:lnTo>
                <a:lnTo>
                  <a:pt x="354" y="263"/>
                </a:lnTo>
                <a:lnTo>
                  <a:pt x="383" y="263"/>
                </a:lnTo>
                <a:lnTo>
                  <a:pt x="228" y="308"/>
                </a:lnTo>
                <a:lnTo>
                  <a:pt x="236" y="300"/>
                </a:lnTo>
                <a:lnTo>
                  <a:pt x="236" y="271"/>
                </a:lnTo>
                <a:lnTo>
                  <a:pt x="192" y="271"/>
                </a:lnTo>
                <a:lnTo>
                  <a:pt x="192" y="247"/>
                </a:lnTo>
                <a:lnTo>
                  <a:pt x="171" y="247"/>
                </a:lnTo>
                <a:lnTo>
                  <a:pt x="171" y="210"/>
                </a:lnTo>
                <a:lnTo>
                  <a:pt x="126" y="210"/>
                </a:lnTo>
                <a:lnTo>
                  <a:pt x="126" y="181"/>
                </a:lnTo>
                <a:lnTo>
                  <a:pt x="37" y="202"/>
                </a:lnTo>
                <a:lnTo>
                  <a:pt x="0" y="218"/>
                </a:lnTo>
                <a:lnTo>
                  <a:pt x="0" y="70"/>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162" name="Freeform 13">
            <a:extLst>
              <a:ext uri="{FF2B5EF4-FFF2-40B4-BE49-F238E27FC236}">
                <a16:creationId xmlns:a16="http://schemas.microsoft.com/office/drawing/2014/main" id="{2DE3F1FF-2352-451F-AAA2-75419998C921}"/>
              </a:ext>
            </a:extLst>
          </p:cNvPr>
          <p:cNvSpPr>
            <a:spLocks/>
          </p:cNvSpPr>
          <p:nvPr/>
        </p:nvSpPr>
        <p:spPr bwMode="auto">
          <a:xfrm>
            <a:off x="9513190" y="676994"/>
            <a:ext cx="655467" cy="471365"/>
          </a:xfrm>
          <a:custGeom>
            <a:avLst/>
            <a:gdLst>
              <a:gd name="T0" fmla="*/ 2147483646 w 413"/>
              <a:gd name="T1" fmla="*/ 2147483646 h 297"/>
              <a:gd name="T2" fmla="*/ 2147483646 w 413"/>
              <a:gd name="T3" fmla="*/ 2147483646 h 297"/>
              <a:gd name="T4" fmla="*/ 2147483646 w 413"/>
              <a:gd name="T5" fmla="*/ 2147483646 h 297"/>
              <a:gd name="T6" fmla="*/ 2147483646 w 413"/>
              <a:gd name="T7" fmla="*/ 2147483646 h 297"/>
              <a:gd name="T8" fmla="*/ 2147483646 w 413"/>
              <a:gd name="T9" fmla="*/ 2147483646 h 297"/>
              <a:gd name="T10" fmla="*/ 2147483646 w 413"/>
              <a:gd name="T11" fmla="*/ 2147483646 h 297"/>
              <a:gd name="T12" fmla="*/ 2147483646 w 413"/>
              <a:gd name="T13" fmla="*/ 2147483646 h 297"/>
              <a:gd name="T14" fmla="*/ 2147483646 w 413"/>
              <a:gd name="T15" fmla="*/ 2147483646 h 297"/>
              <a:gd name="T16" fmla="*/ 2147483646 w 413"/>
              <a:gd name="T17" fmla="*/ 2147483646 h 297"/>
              <a:gd name="T18" fmla="*/ 2147483646 w 413"/>
              <a:gd name="T19" fmla="*/ 2147483646 h 297"/>
              <a:gd name="T20" fmla="*/ 2147483646 w 413"/>
              <a:gd name="T21" fmla="*/ 2147483646 h 297"/>
              <a:gd name="T22" fmla="*/ 0 w 413"/>
              <a:gd name="T23" fmla="*/ 2147483646 h 297"/>
              <a:gd name="T24" fmla="*/ 0 w 413"/>
              <a:gd name="T25" fmla="*/ 2147483646 h 297"/>
              <a:gd name="T26" fmla="*/ 2147483646 w 413"/>
              <a:gd name="T27" fmla="*/ 0 h 297"/>
              <a:gd name="T28" fmla="*/ 2147483646 w 413"/>
              <a:gd name="T29" fmla="*/ 2147483646 h 297"/>
              <a:gd name="T30" fmla="*/ 2147483646 w 413"/>
              <a:gd name="T31" fmla="*/ 0 h 297"/>
              <a:gd name="T32" fmla="*/ 2147483646 w 413"/>
              <a:gd name="T33" fmla="*/ 2147483646 h 297"/>
              <a:gd name="T34" fmla="*/ 2147483646 w 413"/>
              <a:gd name="T35" fmla="*/ 2147483646 h 297"/>
              <a:gd name="T36" fmla="*/ 2147483646 w 413"/>
              <a:gd name="T37" fmla="*/ 2147483646 h 297"/>
              <a:gd name="T38" fmla="*/ 2147483646 w 413"/>
              <a:gd name="T39" fmla="*/ 2147483646 h 297"/>
              <a:gd name="T40" fmla="*/ 2147483646 w 413"/>
              <a:gd name="T41" fmla="*/ 2147483646 h 297"/>
              <a:gd name="T42" fmla="*/ 2147483646 w 413"/>
              <a:gd name="T43" fmla="*/ 2147483646 h 297"/>
              <a:gd name="T44" fmla="*/ 2147483646 w 413"/>
              <a:gd name="T45" fmla="*/ 2147483646 h 29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13"/>
              <a:gd name="T70" fmla="*/ 0 h 297"/>
              <a:gd name="T71" fmla="*/ 413 w 413"/>
              <a:gd name="T72" fmla="*/ 297 h 29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13" h="297">
                <a:moveTo>
                  <a:pt x="383" y="58"/>
                </a:moveTo>
                <a:lnTo>
                  <a:pt x="391" y="111"/>
                </a:lnTo>
                <a:lnTo>
                  <a:pt x="412" y="111"/>
                </a:lnTo>
                <a:lnTo>
                  <a:pt x="391" y="132"/>
                </a:lnTo>
                <a:lnTo>
                  <a:pt x="400" y="202"/>
                </a:lnTo>
                <a:lnTo>
                  <a:pt x="375" y="202"/>
                </a:lnTo>
                <a:lnTo>
                  <a:pt x="375" y="296"/>
                </a:lnTo>
                <a:lnTo>
                  <a:pt x="310" y="296"/>
                </a:lnTo>
                <a:lnTo>
                  <a:pt x="265" y="276"/>
                </a:lnTo>
                <a:lnTo>
                  <a:pt x="220" y="276"/>
                </a:lnTo>
                <a:lnTo>
                  <a:pt x="228" y="239"/>
                </a:lnTo>
                <a:lnTo>
                  <a:pt x="0" y="239"/>
                </a:lnTo>
                <a:lnTo>
                  <a:pt x="0" y="185"/>
                </a:lnTo>
                <a:lnTo>
                  <a:pt x="200" y="0"/>
                </a:lnTo>
                <a:lnTo>
                  <a:pt x="228" y="21"/>
                </a:lnTo>
                <a:lnTo>
                  <a:pt x="257" y="0"/>
                </a:lnTo>
                <a:lnTo>
                  <a:pt x="265" y="21"/>
                </a:lnTo>
                <a:lnTo>
                  <a:pt x="281" y="12"/>
                </a:lnTo>
                <a:lnTo>
                  <a:pt x="281" y="21"/>
                </a:lnTo>
                <a:lnTo>
                  <a:pt x="302" y="37"/>
                </a:lnTo>
                <a:lnTo>
                  <a:pt x="330" y="12"/>
                </a:lnTo>
                <a:lnTo>
                  <a:pt x="363" y="45"/>
                </a:lnTo>
                <a:lnTo>
                  <a:pt x="383" y="58"/>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163" name="Freeform 16">
            <a:extLst>
              <a:ext uri="{FF2B5EF4-FFF2-40B4-BE49-F238E27FC236}">
                <a16:creationId xmlns:a16="http://schemas.microsoft.com/office/drawing/2014/main" id="{8C79B3FF-2904-4FD7-AA29-9FC3CC73E513}"/>
              </a:ext>
            </a:extLst>
          </p:cNvPr>
          <p:cNvSpPr>
            <a:spLocks/>
          </p:cNvSpPr>
          <p:nvPr/>
        </p:nvSpPr>
        <p:spPr bwMode="auto">
          <a:xfrm>
            <a:off x="9157682" y="1100749"/>
            <a:ext cx="357095" cy="420577"/>
          </a:xfrm>
          <a:custGeom>
            <a:avLst/>
            <a:gdLst>
              <a:gd name="T0" fmla="*/ 2147483646 w 225"/>
              <a:gd name="T1" fmla="*/ 2147483646 h 265"/>
              <a:gd name="T2" fmla="*/ 2147483646 w 225"/>
              <a:gd name="T3" fmla="*/ 2147483646 h 265"/>
              <a:gd name="T4" fmla="*/ 2147483646 w 225"/>
              <a:gd name="T5" fmla="*/ 2147483646 h 265"/>
              <a:gd name="T6" fmla="*/ 0 w 225"/>
              <a:gd name="T7" fmla="*/ 2147483646 h 265"/>
              <a:gd name="T8" fmla="*/ 2147483646 w 225"/>
              <a:gd name="T9" fmla="*/ 2147483646 h 265"/>
              <a:gd name="T10" fmla="*/ 2147483646 w 225"/>
              <a:gd name="T11" fmla="*/ 2147483646 h 265"/>
              <a:gd name="T12" fmla="*/ 2147483646 w 225"/>
              <a:gd name="T13" fmla="*/ 2147483646 h 265"/>
              <a:gd name="T14" fmla="*/ 2147483646 w 225"/>
              <a:gd name="T15" fmla="*/ 0 h 265"/>
              <a:gd name="T16" fmla="*/ 2147483646 w 225"/>
              <a:gd name="T17" fmla="*/ 0 h 265"/>
              <a:gd name="T18" fmla="*/ 2147483646 w 225"/>
              <a:gd name="T19" fmla="*/ 2147483646 h 265"/>
              <a:gd name="T20" fmla="*/ 2147483646 w 225"/>
              <a:gd name="T21" fmla="*/ 2147483646 h 265"/>
              <a:gd name="T22" fmla="*/ 2147483646 w 225"/>
              <a:gd name="T23" fmla="*/ 2147483646 h 2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5"/>
              <a:gd name="T37" fmla="*/ 0 h 265"/>
              <a:gd name="T38" fmla="*/ 225 w 225"/>
              <a:gd name="T39" fmla="*/ 265 h 2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5" h="265">
                <a:moveTo>
                  <a:pt x="172" y="194"/>
                </a:moveTo>
                <a:lnTo>
                  <a:pt x="82" y="181"/>
                </a:lnTo>
                <a:lnTo>
                  <a:pt x="17" y="157"/>
                </a:lnTo>
                <a:lnTo>
                  <a:pt x="0" y="136"/>
                </a:lnTo>
                <a:lnTo>
                  <a:pt x="70" y="120"/>
                </a:lnTo>
                <a:lnTo>
                  <a:pt x="90" y="75"/>
                </a:lnTo>
                <a:lnTo>
                  <a:pt x="143" y="46"/>
                </a:lnTo>
                <a:lnTo>
                  <a:pt x="164" y="0"/>
                </a:lnTo>
                <a:lnTo>
                  <a:pt x="224" y="0"/>
                </a:lnTo>
                <a:lnTo>
                  <a:pt x="224" y="264"/>
                </a:lnTo>
                <a:lnTo>
                  <a:pt x="216" y="264"/>
                </a:lnTo>
                <a:lnTo>
                  <a:pt x="172" y="194"/>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164" name="Freeform 18">
            <a:extLst>
              <a:ext uri="{FF2B5EF4-FFF2-40B4-BE49-F238E27FC236}">
                <a16:creationId xmlns:a16="http://schemas.microsoft.com/office/drawing/2014/main" id="{E8A6A58F-B0C4-4B7C-8DC9-C55CB8FADA5E}"/>
              </a:ext>
            </a:extLst>
          </p:cNvPr>
          <p:cNvSpPr>
            <a:spLocks/>
          </p:cNvSpPr>
          <p:nvPr/>
        </p:nvSpPr>
        <p:spPr bwMode="auto">
          <a:xfrm>
            <a:off x="9041825" y="1695905"/>
            <a:ext cx="868136" cy="555480"/>
          </a:xfrm>
          <a:custGeom>
            <a:avLst/>
            <a:gdLst>
              <a:gd name="T0" fmla="*/ 2147483646 w 547"/>
              <a:gd name="T1" fmla="*/ 2147483646 h 350"/>
              <a:gd name="T2" fmla="*/ 2147483646 w 547"/>
              <a:gd name="T3" fmla="*/ 2147483646 h 350"/>
              <a:gd name="T4" fmla="*/ 2147483646 w 547"/>
              <a:gd name="T5" fmla="*/ 2147483646 h 350"/>
              <a:gd name="T6" fmla="*/ 2147483646 w 547"/>
              <a:gd name="T7" fmla="*/ 2147483646 h 350"/>
              <a:gd name="T8" fmla="*/ 2147483646 w 547"/>
              <a:gd name="T9" fmla="*/ 2147483646 h 350"/>
              <a:gd name="T10" fmla="*/ 2147483646 w 547"/>
              <a:gd name="T11" fmla="*/ 2147483646 h 350"/>
              <a:gd name="T12" fmla="*/ 2147483646 w 547"/>
              <a:gd name="T13" fmla="*/ 2147483646 h 350"/>
              <a:gd name="T14" fmla="*/ 2147483646 w 547"/>
              <a:gd name="T15" fmla="*/ 2147483646 h 350"/>
              <a:gd name="T16" fmla="*/ 2147483646 w 547"/>
              <a:gd name="T17" fmla="*/ 0 h 350"/>
              <a:gd name="T18" fmla="*/ 2147483646 w 547"/>
              <a:gd name="T19" fmla="*/ 2147483646 h 350"/>
              <a:gd name="T20" fmla="*/ 2147483646 w 547"/>
              <a:gd name="T21" fmla="*/ 2147483646 h 350"/>
              <a:gd name="T22" fmla="*/ 2147483646 w 547"/>
              <a:gd name="T23" fmla="*/ 2147483646 h 350"/>
              <a:gd name="T24" fmla="*/ 2147483646 w 547"/>
              <a:gd name="T25" fmla="*/ 2147483646 h 350"/>
              <a:gd name="T26" fmla="*/ 2147483646 w 547"/>
              <a:gd name="T27" fmla="*/ 2147483646 h 350"/>
              <a:gd name="T28" fmla="*/ 2147483646 w 547"/>
              <a:gd name="T29" fmla="*/ 2147483646 h 350"/>
              <a:gd name="T30" fmla="*/ 2147483646 w 547"/>
              <a:gd name="T31" fmla="*/ 2147483646 h 350"/>
              <a:gd name="T32" fmla="*/ 2147483646 w 547"/>
              <a:gd name="T33" fmla="*/ 2147483646 h 350"/>
              <a:gd name="T34" fmla="*/ 2147483646 w 547"/>
              <a:gd name="T35" fmla="*/ 2147483646 h 350"/>
              <a:gd name="T36" fmla="*/ 2147483646 w 547"/>
              <a:gd name="T37" fmla="*/ 2147483646 h 350"/>
              <a:gd name="T38" fmla="*/ 2147483646 w 547"/>
              <a:gd name="T39" fmla="*/ 2147483646 h 350"/>
              <a:gd name="T40" fmla="*/ 2147483646 w 547"/>
              <a:gd name="T41" fmla="*/ 2147483646 h 350"/>
              <a:gd name="T42" fmla="*/ 2147483646 w 547"/>
              <a:gd name="T43" fmla="*/ 2147483646 h 350"/>
              <a:gd name="T44" fmla="*/ 2147483646 w 547"/>
              <a:gd name="T45" fmla="*/ 2147483646 h 350"/>
              <a:gd name="T46" fmla="*/ 2147483646 w 547"/>
              <a:gd name="T47" fmla="*/ 2147483646 h 350"/>
              <a:gd name="T48" fmla="*/ 0 w 547"/>
              <a:gd name="T49" fmla="*/ 2147483646 h 350"/>
              <a:gd name="T50" fmla="*/ 0 w 547"/>
              <a:gd name="T51" fmla="*/ 2147483646 h 350"/>
              <a:gd name="T52" fmla="*/ 2147483646 w 547"/>
              <a:gd name="T53" fmla="*/ 2147483646 h 350"/>
              <a:gd name="T54" fmla="*/ 2147483646 w 547"/>
              <a:gd name="T55" fmla="*/ 2147483646 h 350"/>
              <a:gd name="T56" fmla="*/ 2147483646 w 547"/>
              <a:gd name="T57" fmla="*/ 2147483646 h 35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47"/>
              <a:gd name="T88" fmla="*/ 0 h 350"/>
              <a:gd name="T89" fmla="*/ 547 w 547"/>
              <a:gd name="T90" fmla="*/ 350 h 35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47" h="350">
                <a:moveTo>
                  <a:pt x="199" y="29"/>
                </a:moveTo>
                <a:lnTo>
                  <a:pt x="216" y="45"/>
                </a:lnTo>
                <a:lnTo>
                  <a:pt x="199" y="37"/>
                </a:lnTo>
                <a:lnTo>
                  <a:pt x="199" y="66"/>
                </a:lnTo>
                <a:lnTo>
                  <a:pt x="237" y="74"/>
                </a:lnTo>
                <a:lnTo>
                  <a:pt x="289" y="57"/>
                </a:lnTo>
                <a:lnTo>
                  <a:pt x="289" y="37"/>
                </a:lnTo>
                <a:lnTo>
                  <a:pt x="326" y="21"/>
                </a:lnTo>
                <a:lnTo>
                  <a:pt x="415" y="0"/>
                </a:lnTo>
                <a:lnTo>
                  <a:pt x="415" y="29"/>
                </a:lnTo>
                <a:lnTo>
                  <a:pt x="460" y="29"/>
                </a:lnTo>
                <a:lnTo>
                  <a:pt x="460" y="66"/>
                </a:lnTo>
                <a:lnTo>
                  <a:pt x="481" y="66"/>
                </a:lnTo>
                <a:lnTo>
                  <a:pt x="481" y="90"/>
                </a:lnTo>
                <a:lnTo>
                  <a:pt x="525" y="90"/>
                </a:lnTo>
                <a:lnTo>
                  <a:pt x="525" y="119"/>
                </a:lnTo>
                <a:lnTo>
                  <a:pt x="517" y="127"/>
                </a:lnTo>
                <a:lnTo>
                  <a:pt x="546" y="156"/>
                </a:lnTo>
                <a:lnTo>
                  <a:pt x="546" y="292"/>
                </a:lnTo>
                <a:lnTo>
                  <a:pt x="533" y="292"/>
                </a:lnTo>
                <a:lnTo>
                  <a:pt x="533" y="349"/>
                </a:lnTo>
                <a:lnTo>
                  <a:pt x="354" y="349"/>
                </a:lnTo>
                <a:lnTo>
                  <a:pt x="135" y="349"/>
                </a:lnTo>
                <a:lnTo>
                  <a:pt x="37" y="292"/>
                </a:lnTo>
                <a:lnTo>
                  <a:pt x="0" y="292"/>
                </a:lnTo>
                <a:lnTo>
                  <a:pt x="0" y="193"/>
                </a:lnTo>
                <a:lnTo>
                  <a:pt x="81" y="193"/>
                </a:lnTo>
                <a:lnTo>
                  <a:pt x="81" y="29"/>
                </a:lnTo>
                <a:lnTo>
                  <a:pt x="199" y="29"/>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165" name="Freeform 19">
            <a:extLst>
              <a:ext uri="{FF2B5EF4-FFF2-40B4-BE49-F238E27FC236}">
                <a16:creationId xmlns:a16="http://schemas.microsoft.com/office/drawing/2014/main" id="{1A38F932-FFF1-4A94-AC0A-C4A13A47A017}"/>
              </a:ext>
            </a:extLst>
          </p:cNvPr>
          <p:cNvSpPr>
            <a:spLocks/>
          </p:cNvSpPr>
          <p:nvPr/>
        </p:nvSpPr>
        <p:spPr bwMode="auto">
          <a:xfrm>
            <a:off x="9256082" y="2249798"/>
            <a:ext cx="349159" cy="642770"/>
          </a:xfrm>
          <a:custGeom>
            <a:avLst/>
            <a:gdLst>
              <a:gd name="T0" fmla="*/ 2147483646 w 220"/>
              <a:gd name="T1" fmla="*/ 2147483646 h 405"/>
              <a:gd name="T2" fmla="*/ 2147483646 w 220"/>
              <a:gd name="T3" fmla="*/ 2147483646 h 405"/>
              <a:gd name="T4" fmla="*/ 0 w 220"/>
              <a:gd name="T5" fmla="*/ 0 h 405"/>
              <a:gd name="T6" fmla="*/ 2147483646 w 220"/>
              <a:gd name="T7" fmla="*/ 0 h 405"/>
              <a:gd name="T8" fmla="*/ 2147483646 w 220"/>
              <a:gd name="T9" fmla="*/ 2147483646 h 405"/>
              <a:gd name="T10" fmla="*/ 2147483646 w 220"/>
              <a:gd name="T11" fmla="*/ 2147483646 h 405"/>
              <a:gd name="T12" fmla="*/ 2147483646 w 220"/>
              <a:gd name="T13" fmla="*/ 2147483646 h 405"/>
              <a:gd name="T14" fmla="*/ 2147483646 w 220"/>
              <a:gd name="T15" fmla="*/ 2147483646 h 405"/>
              <a:gd name="T16" fmla="*/ 2147483646 w 220"/>
              <a:gd name="T17" fmla="*/ 2147483646 h 405"/>
              <a:gd name="T18" fmla="*/ 2147483646 w 220"/>
              <a:gd name="T19" fmla="*/ 2147483646 h 405"/>
              <a:gd name="T20" fmla="*/ 2147483646 w 220"/>
              <a:gd name="T21" fmla="*/ 2147483646 h 405"/>
              <a:gd name="T22" fmla="*/ 2147483646 w 220"/>
              <a:gd name="T23" fmla="*/ 2147483646 h 4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0"/>
              <a:gd name="T37" fmla="*/ 0 h 405"/>
              <a:gd name="T38" fmla="*/ 220 w 220"/>
              <a:gd name="T39" fmla="*/ 405 h 40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0" h="405">
                <a:moveTo>
                  <a:pt x="44" y="144"/>
                </a:moveTo>
                <a:lnTo>
                  <a:pt x="93" y="100"/>
                </a:lnTo>
                <a:lnTo>
                  <a:pt x="0" y="0"/>
                </a:lnTo>
                <a:lnTo>
                  <a:pt x="219" y="0"/>
                </a:lnTo>
                <a:lnTo>
                  <a:pt x="219" y="375"/>
                </a:lnTo>
                <a:lnTo>
                  <a:pt x="219" y="404"/>
                </a:lnTo>
                <a:lnTo>
                  <a:pt x="154" y="396"/>
                </a:lnTo>
                <a:lnTo>
                  <a:pt x="154" y="293"/>
                </a:lnTo>
                <a:lnTo>
                  <a:pt x="154" y="264"/>
                </a:lnTo>
                <a:lnTo>
                  <a:pt x="64" y="239"/>
                </a:lnTo>
                <a:lnTo>
                  <a:pt x="28" y="182"/>
                </a:lnTo>
                <a:lnTo>
                  <a:pt x="44" y="144"/>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166" name="Freeform 20" descr="Wide upward diagonal">
            <a:extLst>
              <a:ext uri="{FF2B5EF4-FFF2-40B4-BE49-F238E27FC236}">
                <a16:creationId xmlns:a16="http://schemas.microsoft.com/office/drawing/2014/main" id="{B08DEC0D-BD96-46E0-9A6E-46F15654A578}"/>
              </a:ext>
            </a:extLst>
          </p:cNvPr>
          <p:cNvSpPr>
            <a:spLocks/>
          </p:cNvSpPr>
          <p:nvPr/>
        </p:nvSpPr>
        <p:spPr bwMode="auto">
          <a:xfrm>
            <a:off x="9603653" y="1943489"/>
            <a:ext cx="577700" cy="903053"/>
          </a:xfrm>
          <a:custGeom>
            <a:avLst/>
            <a:gdLst>
              <a:gd name="T0" fmla="*/ 2147483646 w 364"/>
              <a:gd name="T1" fmla="*/ 2147483646 h 569"/>
              <a:gd name="T2" fmla="*/ 2147483646 w 364"/>
              <a:gd name="T3" fmla="*/ 2147483646 h 569"/>
              <a:gd name="T4" fmla="*/ 2147483646 w 364"/>
              <a:gd name="T5" fmla="*/ 2147483646 h 569"/>
              <a:gd name="T6" fmla="*/ 0 w 364"/>
              <a:gd name="T7" fmla="*/ 2147483646 h 569"/>
              <a:gd name="T8" fmla="*/ 0 w 364"/>
              <a:gd name="T9" fmla="*/ 2147483646 h 569"/>
              <a:gd name="T10" fmla="*/ 2147483646 w 364"/>
              <a:gd name="T11" fmla="*/ 2147483646 h 569"/>
              <a:gd name="T12" fmla="*/ 2147483646 w 364"/>
              <a:gd name="T13" fmla="*/ 2147483646 h 569"/>
              <a:gd name="T14" fmla="*/ 2147483646 w 364"/>
              <a:gd name="T15" fmla="*/ 2147483646 h 569"/>
              <a:gd name="T16" fmla="*/ 2147483646 w 364"/>
              <a:gd name="T17" fmla="*/ 2147483646 h 569"/>
              <a:gd name="T18" fmla="*/ 2147483646 w 364"/>
              <a:gd name="T19" fmla="*/ 2147483646 h 569"/>
              <a:gd name="T20" fmla="*/ 2147483646 w 364"/>
              <a:gd name="T21" fmla="*/ 2147483646 h 569"/>
              <a:gd name="T22" fmla="*/ 2147483646 w 364"/>
              <a:gd name="T23" fmla="*/ 2147483646 h 569"/>
              <a:gd name="T24" fmla="*/ 2147483646 w 364"/>
              <a:gd name="T25" fmla="*/ 2147483646 h 569"/>
              <a:gd name="T26" fmla="*/ 2147483646 w 364"/>
              <a:gd name="T27" fmla="*/ 2147483646 h 569"/>
              <a:gd name="T28" fmla="*/ 2147483646 w 364"/>
              <a:gd name="T29" fmla="*/ 2147483646 h 569"/>
              <a:gd name="T30" fmla="*/ 2147483646 w 364"/>
              <a:gd name="T31" fmla="*/ 2147483646 h 569"/>
              <a:gd name="T32" fmla="*/ 2147483646 w 364"/>
              <a:gd name="T33" fmla="*/ 0 h 569"/>
              <a:gd name="T34" fmla="*/ 2147483646 w 364"/>
              <a:gd name="T35" fmla="*/ 2147483646 h 56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4"/>
              <a:gd name="T55" fmla="*/ 0 h 569"/>
              <a:gd name="T56" fmla="*/ 364 w 364"/>
              <a:gd name="T57" fmla="*/ 569 h 56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4" h="569">
                <a:moveTo>
                  <a:pt x="192" y="136"/>
                </a:moveTo>
                <a:lnTo>
                  <a:pt x="179" y="136"/>
                </a:lnTo>
                <a:lnTo>
                  <a:pt x="179" y="193"/>
                </a:lnTo>
                <a:lnTo>
                  <a:pt x="0" y="193"/>
                </a:lnTo>
                <a:lnTo>
                  <a:pt x="0" y="568"/>
                </a:lnTo>
                <a:lnTo>
                  <a:pt x="179" y="568"/>
                </a:lnTo>
                <a:lnTo>
                  <a:pt x="192" y="305"/>
                </a:lnTo>
                <a:lnTo>
                  <a:pt x="326" y="305"/>
                </a:lnTo>
                <a:lnTo>
                  <a:pt x="326" y="276"/>
                </a:lnTo>
                <a:lnTo>
                  <a:pt x="355" y="247"/>
                </a:lnTo>
                <a:lnTo>
                  <a:pt x="363" y="173"/>
                </a:lnTo>
                <a:lnTo>
                  <a:pt x="298" y="127"/>
                </a:lnTo>
                <a:lnTo>
                  <a:pt x="298" y="111"/>
                </a:lnTo>
                <a:lnTo>
                  <a:pt x="273" y="111"/>
                </a:lnTo>
                <a:lnTo>
                  <a:pt x="253" y="66"/>
                </a:lnTo>
                <a:lnTo>
                  <a:pt x="208" y="45"/>
                </a:lnTo>
                <a:lnTo>
                  <a:pt x="192" y="0"/>
                </a:lnTo>
                <a:lnTo>
                  <a:pt x="192" y="136"/>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167" name="Freeform 21">
            <a:extLst>
              <a:ext uri="{FF2B5EF4-FFF2-40B4-BE49-F238E27FC236}">
                <a16:creationId xmlns:a16="http://schemas.microsoft.com/office/drawing/2014/main" id="{D9863F9D-9CC9-4298-9222-EFC0D55C223B}"/>
              </a:ext>
            </a:extLst>
          </p:cNvPr>
          <p:cNvSpPr>
            <a:spLocks/>
          </p:cNvSpPr>
          <p:nvPr/>
        </p:nvSpPr>
        <p:spPr bwMode="auto">
          <a:xfrm>
            <a:off x="9125941" y="676994"/>
            <a:ext cx="388837" cy="439623"/>
          </a:xfrm>
          <a:custGeom>
            <a:avLst/>
            <a:gdLst>
              <a:gd name="T0" fmla="*/ 2147483646 w 245"/>
              <a:gd name="T1" fmla="*/ 2147483646 h 277"/>
              <a:gd name="T2" fmla="*/ 2147483646 w 245"/>
              <a:gd name="T3" fmla="*/ 2147483646 h 277"/>
              <a:gd name="T4" fmla="*/ 2147483646 w 245"/>
              <a:gd name="T5" fmla="*/ 2147483646 h 277"/>
              <a:gd name="T6" fmla="*/ 2147483646 w 245"/>
              <a:gd name="T7" fmla="*/ 2147483646 h 277"/>
              <a:gd name="T8" fmla="*/ 2147483646 w 245"/>
              <a:gd name="T9" fmla="*/ 2147483646 h 277"/>
              <a:gd name="T10" fmla="*/ 2147483646 w 245"/>
              <a:gd name="T11" fmla="*/ 2147483646 h 277"/>
              <a:gd name="T12" fmla="*/ 2147483646 w 245"/>
              <a:gd name="T13" fmla="*/ 2147483646 h 277"/>
              <a:gd name="T14" fmla="*/ 2147483646 w 245"/>
              <a:gd name="T15" fmla="*/ 2147483646 h 277"/>
              <a:gd name="T16" fmla="*/ 2147483646 w 245"/>
              <a:gd name="T17" fmla="*/ 2147483646 h 277"/>
              <a:gd name="T18" fmla="*/ 2147483646 w 245"/>
              <a:gd name="T19" fmla="*/ 2147483646 h 277"/>
              <a:gd name="T20" fmla="*/ 0 w 245"/>
              <a:gd name="T21" fmla="*/ 2147483646 h 277"/>
              <a:gd name="T22" fmla="*/ 0 w 245"/>
              <a:gd name="T23" fmla="*/ 0 h 277"/>
              <a:gd name="T24" fmla="*/ 2147483646 w 245"/>
              <a:gd name="T25" fmla="*/ 2147483646 h 2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5"/>
              <a:gd name="T40" fmla="*/ 0 h 277"/>
              <a:gd name="T41" fmla="*/ 245 w 245"/>
              <a:gd name="T42" fmla="*/ 277 h 2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5" h="277">
                <a:moveTo>
                  <a:pt x="146" y="12"/>
                </a:moveTo>
                <a:lnTo>
                  <a:pt x="126" y="29"/>
                </a:lnTo>
                <a:lnTo>
                  <a:pt x="146" y="58"/>
                </a:lnTo>
                <a:lnTo>
                  <a:pt x="146" y="95"/>
                </a:lnTo>
                <a:lnTo>
                  <a:pt x="155" y="132"/>
                </a:lnTo>
                <a:lnTo>
                  <a:pt x="236" y="132"/>
                </a:lnTo>
                <a:lnTo>
                  <a:pt x="244" y="185"/>
                </a:lnTo>
                <a:lnTo>
                  <a:pt x="244" y="239"/>
                </a:lnTo>
                <a:lnTo>
                  <a:pt x="244" y="267"/>
                </a:lnTo>
                <a:lnTo>
                  <a:pt x="184" y="267"/>
                </a:lnTo>
                <a:lnTo>
                  <a:pt x="0" y="276"/>
                </a:lnTo>
                <a:lnTo>
                  <a:pt x="0" y="0"/>
                </a:lnTo>
                <a:lnTo>
                  <a:pt x="146" y="12"/>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168" name="Freeform 22" descr="Wide upward diagonal">
            <a:extLst>
              <a:ext uri="{FF2B5EF4-FFF2-40B4-BE49-F238E27FC236}">
                <a16:creationId xmlns:a16="http://schemas.microsoft.com/office/drawing/2014/main" id="{BC2E7CA4-8F2C-49E2-91AB-79826DBE8EC6}"/>
              </a:ext>
            </a:extLst>
          </p:cNvPr>
          <p:cNvSpPr>
            <a:spLocks/>
          </p:cNvSpPr>
          <p:nvPr/>
        </p:nvSpPr>
        <p:spPr bwMode="auto">
          <a:xfrm>
            <a:off x="9513192" y="1056309"/>
            <a:ext cx="447558" cy="465016"/>
          </a:xfrm>
          <a:custGeom>
            <a:avLst/>
            <a:gdLst>
              <a:gd name="T0" fmla="*/ 0 w 282"/>
              <a:gd name="T1" fmla="*/ 0 h 293"/>
              <a:gd name="T2" fmla="*/ 2147483646 w 282"/>
              <a:gd name="T3" fmla="*/ 0 h 293"/>
              <a:gd name="T4" fmla="*/ 2147483646 w 282"/>
              <a:gd name="T5" fmla="*/ 2147483646 h 293"/>
              <a:gd name="T6" fmla="*/ 2147483646 w 282"/>
              <a:gd name="T7" fmla="*/ 2147483646 h 293"/>
              <a:gd name="T8" fmla="*/ 2147483646 w 282"/>
              <a:gd name="T9" fmla="*/ 2147483646 h 293"/>
              <a:gd name="T10" fmla="*/ 2147483646 w 282"/>
              <a:gd name="T11" fmla="*/ 2147483646 h 293"/>
              <a:gd name="T12" fmla="*/ 2147483646 w 282"/>
              <a:gd name="T13" fmla="*/ 2147483646 h 293"/>
              <a:gd name="T14" fmla="*/ 2147483646 w 282"/>
              <a:gd name="T15" fmla="*/ 2147483646 h 293"/>
              <a:gd name="T16" fmla="*/ 2147483646 w 282"/>
              <a:gd name="T17" fmla="*/ 2147483646 h 293"/>
              <a:gd name="T18" fmla="*/ 2147483646 w 282"/>
              <a:gd name="T19" fmla="*/ 2147483646 h 293"/>
              <a:gd name="T20" fmla="*/ 0 w 282"/>
              <a:gd name="T21" fmla="*/ 2147483646 h 293"/>
              <a:gd name="T22" fmla="*/ 0 w 282"/>
              <a:gd name="T23" fmla="*/ 2147483646 h 293"/>
              <a:gd name="T24" fmla="*/ 0 w 282"/>
              <a:gd name="T25" fmla="*/ 0 h 2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2"/>
              <a:gd name="T40" fmla="*/ 0 h 293"/>
              <a:gd name="T41" fmla="*/ 282 w 282"/>
              <a:gd name="T42" fmla="*/ 293 h 2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2" h="293">
                <a:moveTo>
                  <a:pt x="0" y="0"/>
                </a:moveTo>
                <a:lnTo>
                  <a:pt x="228" y="0"/>
                </a:lnTo>
                <a:lnTo>
                  <a:pt x="220" y="37"/>
                </a:lnTo>
                <a:lnTo>
                  <a:pt x="220" y="103"/>
                </a:lnTo>
                <a:lnTo>
                  <a:pt x="265" y="140"/>
                </a:lnTo>
                <a:lnTo>
                  <a:pt x="265" y="177"/>
                </a:lnTo>
                <a:lnTo>
                  <a:pt x="281" y="222"/>
                </a:lnTo>
                <a:lnTo>
                  <a:pt x="139" y="222"/>
                </a:lnTo>
                <a:lnTo>
                  <a:pt x="82" y="246"/>
                </a:lnTo>
                <a:lnTo>
                  <a:pt x="66" y="267"/>
                </a:lnTo>
                <a:lnTo>
                  <a:pt x="0" y="292"/>
                </a:lnTo>
                <a:lnTo>
                  <a:pt x="0" y="28"/>
                </a:lnTo>
                <a:lnTo>
                  <a:pt x="0" y="0"/>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169" name="Freeform 23">
            <a:extLst>
              <a:ext uri="{FF2B5EF4-FFF2-40B4-BE49-F238E27FC236}">
                <a16:creationId xmlns:a16="http://schemas.microsoft.com/office/drawing/2014/main" id="{B5D327AD-B25C-4779-B2D6-4584749585AF}"/>
              </a:ext>
            </a:extLst>
          </p:cNvPr>
          <p:cNvSpPr>
            <a:spLocks/>
          </p:cNvSpPr>
          <p:nvPr/>
        </p:nvSpPr>
        <p:spPr bwMode="auto">
          <a:xfrm>
            <a:off x="9500493" y="448456"/>
            <a:ext cx="609441" cy="523739"/>
          </a:xfrm>
          <a:custGeom>
            <a:avLst/>
            <a:gdLst>
              <a:gd name="T0" fmla="*/ 2147483646 w 384"/>
              <a:gd name="T1" fmla="*/ 2147483646 h 330"/>
              <a:gd name="T2" fmla="*/ 2147483646 w 384"/>
              <a:gd name="T3" fmla="*/ 2147483646 h 330"/>
              <a:gd name="T4" fmla="*/ 2147483646 w 384"/>
              <a:gd name="T5" fmla="*/ 2147483646 h 330"/>
              <a:gd name="T6" fmla="*/ 2147483646 w 384"/>
              <a:gd name="T7" fmla="*/ 2147483646 h 330"/>
              <a:gd name="T8" fmla="*/ 2147483646 w 384"/>
              <a:gd name="T9" fmla="*/ 2147483646 h 330"/>
              <a:gd name="T10" fmla="*/ 2147483646 w 384"/>
              <a:gd name="T11" fmla="*/ 2147483646 h 330"/>
              <a:gd name="T12" fmla="*/ 2147483646 w 384"/>
              <a:gd name="T13" fmla="*/ 0 h 330"/>
              <a:gd name="T14" fmla="*/ 2147483646 w 384"/>
              <a:gd name="T15" fmla="*/ 2147483646 h 330"/>
              <a:gd name="T16" fmla="*/ 2147483646 w 384"/>
              <a:gd name="T17" fmla="*/ 2147483646 h 330"/>
              <a:gd name="T18" fmla="*/ 2147483646 w 384"/>
              <a:gd name="T19" fmla="*/ 2147483646 h 330"/>
              <a:gd name="T20" fmla="*/ 2147483646 w 384"/>
              <a:gd name="T21" fmla="*/ 2147483646 h 330"/>
              <a:gd name="T22" fmla="*/ 2147483646 w 384"/>
              <a:gd name="T23" fmla="*/ 2147483646 h 330"/>
              <a:gd name="T24" fmla="*/ 2147483646 w 384"/>
              <a:gd name="T25" fmla="*/ 2147483646 h 330"/>
              <a:gd name="T26" fmla="*/ 2147483646 w 384"/>
              <a:gd name="T27" fmla="*/ 2147483646 h 330"/>
              <a:gd name="T28" fmla="*/ 2147483646 w 384"/>
              <a:gd name="T29" fmla="*/ 2147483646 h 330"/>
              <a:gd name="T30" fmla="*/ 2147483646 w 384"/>
              <a:gd name="T31" fmla="*/ 2147483646 h 330"/>
              <a:gd name="T32" fmla="*/ 2147483646 w 384"/>
              <a:gd name="T33" fmla="*/ 2147483646 h 330"/>
              <a:gd name="T34" fmla="*/ 2147483646 w 384"/>
              <a:gd name="T35" fmla="*/ 2147483646 h 330"/>
              <a:gd name="T36" fmla="*/ 2147483646 w 384"/>
              <a:gd name="T37" fmla="*/ 2147483646 h 330"/>
              <a:gd name="T38" fmla="*/ 2147483646 w 384"/>
              <a:gd name="T39" fmla="*/ 2147483646 h 330"/>
              <a:gd name="T40" fmla="*/ 2147483646 w 384"/>
              <a:gd name="T41" fmla="*/ 2147483646 h 330"/>
              <a:gd name="T42" fmla="*/ 2147483646 w 384"/>
              <a:gd name="T43" fmla="*/ 2147483646 h 330"/>
              <a:gd name="T44" fmla="*/ 2147483646 w 384"/>
              <a:gd name="T45" fmla="*/ 2147483646 h 330"/>
              <a:gd name="T46" fmla="*/ 0 w 384"/>
              <a:gd name="T47" fmla="*/ 2147483646 h 330"/>
              <a:gd name="T48" fmla="*/ 2147483646 w 384"/>
              <a:gd name="T49" fmla="*/ 2147483646 h 3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84"/>
              <a:gd name="T76" fmla="*/ 0 h 330"/>
              <a:gd name="T77" fmla="*/ 384 w 384"/>
              <a:gd name="T78" fmla="*/ 330 h 3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84" h="330">
                <a:moveTo>
                  <a:pt x="37" y="156"/>
                </a:moveTo>
                <a:lnTo>
                  <a:pt x="8" y="99"/>
                </a:lnTo>
                <a:lnTo>
                  <a:pt x="8" y="53"/>
                </a:lnTo>
                <a:lnTo>
                  <a:pt x="29" y="37"/>
                </a:lnTo>
                <a:lnTo>
                  <a:pt x="21" y="17"/>
                </a:lnTo>
                <a:lnTo>
                  <a:pt x="53" y="25"/>
                </a:lnTo>
                <a:lnTo>
                  <a:pt x="74" y="0"/>
                </a:lnTo>
                <a:lnTo>
                  <a:pt x="200" y="46"/>
                </a:lnTo>
                <a:lnTo>
                  <a:pt x="236" y="37"/>
                </a:lnTo>
                <a:lnTo>
                  <a:pt x="244" y="53"/>
                </a:lnTo>
                <a:lnTo>
                  <a:pt x="273" y="62"/>
                </a:lnTo>
                <a:lnTo>
                  <a:pt x="346" y="53"/>
                </a:lnTo>
                <a:lnTo>
                  <a:pt x="383" y="74"/>
                </a:lnTo>
                <a:lnTo>
                  <a:pt x="371" y="189"/>
                </a:lnTo>
                <a:lnTo>
                  <a:pt x="338" y="156"/>
                </a:lnTo>
                <a:lnTo>
                  <a:pt x="310" y="181"/>
                </a:lnTo>
                <a:lnTo>
                  <a:pt x="289" y="165"/>
                </a:lnTo>
                <a:lnTo>
                  <a:pt x="289" y="156"/>
                </a:lnTo>
                <a:lnTo>
                  <a:pt x="273" y="165"/>
                </a:lnTo>
                <a:lnTo>
                  <a:pt x="265" y="144"/>
                </a:lnTo>
                <a:lnTo>
                  <a:pt x="236" y="165"/>
                </a:lnTo>
                <a:lnTo>
                  <a:pt x="208" y="144"/>
                </a:lnTo>
                <a:lnTo>
                  <a:pt x="8" y="329"/>
                </a:lnTo>
                <a:lnTo>
                  <a:pt x="0" y="276"/>
                </a:lnTo>
                <a:lnTo>
                  <a:pt x="37" y="156"/>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170" name="Freeform 24">
            <a:extLst>
              <a:ext uri="{FF2B5EF4-FFF2-40B4-BE49-F238E27FC236}">
                <a16:creationId xmlns:a16="http://schemas.microsoft.com/office/drawing/2014/main" id="{AC2D87CA-41E9-4243-9E49-C9B380C3A033}"/>
              </a:ext>
            </a:extLst>
          </p:cNvPr>
          <p:cNvSpPr>
            <a:spLocks/>
          </p:cNvSpPr>
          <p:nvPr/>
        </p:nvSpPr>
        <p:spPr bwMode="auto">
          <a:xfrm>
            <a:off x="9862351" y="997584"/>
            <a:ext cx="447558" cy="615790"/>
          </a:xfrm>
          <a:custGeom>
            <a:avLst/>
            <a:gdLst>
              <a:gd name="T0" fmla="*/ 2147483646 w 282"/>
              <a:gd name="T1" fmla="*/ 2147483646 h 388"/>
              <a:gd name="T2" fmla="*/ 2147483646 w 282"/>
              <a:gd name="T3" fmla="*/ 2147483646 h 388"/>
              <a:gd name="T4" fmla="*/ 2147483646 w 282"/>
              <a:gd name="T5" fmla="*/ 2147483646 h 388"/>
              <a:gd name="T6" fmla="*/ 2147483646 w 282"/>
              <a:gd name="T7" fmla="*/ 2147483646 h 388"/>
              <a:gd name="T8" fmla="*/ 2147483646 w 282"/>
              <a:gd name="T9" fmla="*/ 2147483646 h 388"/>
              <a:gd name="T10" fmla="*/ 2147483646 w 282"/>
              <a:gd name="T11" fmla="*/ 2147483646 h 388"/>
              <a:gd name="T12" fmla="*/ 2147483646 w 282"/>
              <a:gd name="T13" fmla="*/ 2147483646 h 388"/>
              <a:gd name="T14" fmla="*/ 2147483646 w 282"/>
              <a:gd name="T15" fmla="*/ 2147483646 h 388"/>
              <a:gd name="T16" fmla="*/ 0 w 282"/>
              <a:gd name="T17" fmla="*/ 2147483646 h 388"/>
              <a:gd name="T18" fmla="*/ 0 w 282"/>
              <a:gd name="T19" fmla="*/ 2147483646 h 388"/>
              <a:gd name="T20" fmla="*/ 2147483646 w 282"/>
              <a:gd name="T21" fmla="*/ 2147483646 h 388"/>
              <a:gd name="T22" fmla="*/ 2147483646 w 282"/>
              <a:gd name="T23" fmla="*/ 2147483646 h 388"/>
              <a:gd name="T24" fmla="*/ 2147483646 w 282"/>
              <a:gd name="T25" fmla="*/ 2147483646 h 388"/>
              <a:gd name="T26" fmla="*/ 2147483646 w 282"/>
              <a:gd name="T27" fmla="*/ 0 h 388"/>
              <a:gd name="T28" fmla="*/ 2147483646 w 282"/>
              <a:gd name="T29" fmla="*/ 0 h 388"/>
              <a:gd name="T30" fmla="*/ 2147483646 w 282"/>
              <a:gd name="T31" fmla="*/ 2147483646 h 3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2"/>
              <a:gd name="T49" fmla="*/ 0 h 388"/>
              <a:gd name="T50" fmla="*/ 282 w 282"/>
              <a:gd name="T51" fmla="*/ 388 h 38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2" h="388">
                <a:moveTo>
                  <a:pt x="281" y="349"/>
                </a:moveTo>
                <a:lnTo>
                  <a:pt x="216" y="366"/>
                </a:lnTo>
                <a:lnTo>
                  <a:pt x="216" y="387"/>
                </a:lnTo>
                <a:lnTo>
                  <a:pt x="98" y="387"/>
                </a:lnTo>
                <a:lnTo>
                  <a:pt x="98" y="304"/>
                </a:lnTo>
                <a:lnTo>
                  <a:pt x="61" y="259"/>
                </a:lnTo>
                <a:lnTo>
                  <a:pt x="45" y="214"/>
                </a:lnTo>
                <a:lnTo>
                  <a:pt x="45" y="177"/>
                </a:lnTo>
                <a:lnTo>
                  <a:pt x="0" y="140"/>
                </a:lnTo>
                <a:lnTo>
                  <a:pt x="0" y="74"/>
                </a:lnTo>
                <a:lnTo>
                  <a:pt x="45" y="74"/>
                </a:lnTo>
                <a:lnTo>
                  <a:pt x="90" y="94"/>
                </a:lnTo>
                <a:lnTo>
                  <a:pt x="155" y="94"/>
                </a:lnTo>
                <a:lnTo>
                  <a:pt x="155" y="0"/>
                </a:lnTo>
                <a:lnTo>
                  <a:pt x="180" y="0"/>
                </a:lnTo>
                <a:lnTo>
                  <a:pt x="281" y="349"/>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171" name="Freeform 25">
            <a:extLst>
              <a:ext uri="{FF2B5EF4-FFF2-40B4-BE49-F238E27FC236}">
                <a16:creationId xmlns:a16="http://schemas.microsoft.com/office/drawing/2014/main" id="{B30F21E3-DE6E-4F2F-B0F6-CA70DB472CC8}"/>
              </a:ext>
            </a:extLst>
          </p:cNvPr>
          <p:cNvSpPr>
            <a:spLocks/>
          </p:cNvSpPr>
          <p:nvPr/>
        </p:nvSpPr>
        <p:spPr bwMode="auto">
          <a:xfrm>
            <a:off x="10017882" y="1551481"/>
            <a:ext cx="407882" cy="407881"/>
          </a:xfrm>
          <a:custGeom>
            <a:avLst/>
            <a:gdLst>
              <a:gd name="T0" fmla="*/ 2147483646 w 257"/>
              <a:gd name="T1" fmla="*/ 2147483646 h 257"/>
              <a:gd name="T2" fmla="*/ 2147483646 w 257"/>
              <a:gd name="T3" fmla="*/ 2147483646 h 257"/>
              <a:gd name="T4" fmla="*/ 2147483646 w 257"/>
              <a:gd name="T5" fmla="*/ 2147483646 h 257"/>
              <a:gd name="T6" fmla="*/ 2147483646 w 257"/>
              <a:gd name="T7" fmla="*/ 2147483646 h 257"/>
              <a:gd name="T8" fmla="*/ 2147483646 w 257"/>
              <a:gd name="T9" fmla="*/ 2147483646 h 257"/>
              <a:gd name="T10" fmla="*/ 2147483646 w 257"/>
              <a:gd name="T11" fmla="*/ 2147483646 h 257"/>
              <a:gd name="T12" fmla="*/ 0 w 257"/>
              <a:gd name="T13" fmla="*/ 2147483646 h 257"/>
              <a:gd name="T14" fmla="*/ 0 w 257"/>
              <a:gd name="T15" fmla="*/ 2147483646 h 257"/>
              <a:gd name="T16" fmla="*/ 2147483646 w 257"/>
              <a:gd name="T17" fmla="*/ 2147483646 h 257"/>
              <a:gd name="T18" fmla="*/ 2147483646 w 257"/>
              <a:gd name="T19" fmla="*/ 2147483646 h 257"/>
              <a:gd name="T20" fmla="*/ 2147483646 w 257"/>
              <a:gd name="T21" fmla="*/ 0 h 257"/>
              <a:gd name="T22" fmla="*/ 2147483646 w 257"/>
              <a:gd name="T23" fmla="*/ 2147483646 h 2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7"/>
              <a:gd name="T37" fmla="*/ 0 h 257"/>
              <a:gd name="T38" fmla="*/ 257 w 257"/>
              <a:gd name="T39" fmla="*/ 257 h 25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7" h="257">
                <a:moveTo>
                  <a:pt x="256" y="157"/>
                </a:moveTo>
                <a:lnTo>
                  <a:pt x="220" y="165"/>
                </a:lnTo>
                <a:lnTo>
                  <a:pt x="220" y="256"/>
                </a:lnTo>
                <a:lnTo>
                  <a:pt x="65" y="256"/>
                </a:lnTo>
                <a:lnTo>
                  <a:pt x="57" y="173"/>
                </a:lnTo>
                <a:lnTo>
                  <a:pt x="28" y="173"/>
                </a:lnTo>
                <a:lnTo>
                  <a:pt x="0" y="112"/>
                </a:lnTo>
                <a:lnTo>
                  <a:pt x="0" y="38"/>
                </a:lnTo>
                <a:lnTo>
                  <a:pt x="118" y="38"/>
                </a:lnTo>
                <a:lnTo>
                  <a:pt x="118" y="17"/>
                </a:lnTo>
                <a:lnTo>
                  <a:pt x="183" y="0"/>
                </a:lnTo>
                <a:lnTo>
                  <a:pt x="256" y="157"/>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172" name="Freeform 26" descr="Wide upward diagonal">
            <a:extLst>
              <a:ext uri="{FF2B5EF4-FFF2-40B4-BE49-F238E27FC236}">
                <a16:creationId xmlns:a16="http://schemas.microsoft.com/office/drawing/2014/main" id="{DE92A03E-D761-40E7-9F54-FB426E3E1854}"/>
              </a:ext>
            </a:extLst>
          </p:cNvPr>
          <p:cNvSpPr>
            <a:spLocks/>
          </p:cNvSpPr>
          <p:nvPr/>
        </p:nvSpPr>
        <p:spPr bwMode="auto">
          <a:xfrm>
            <a:off x="9862351" y="1800654"/>
            <a:ext cx="906227" cy="784021"/>
          </a:xfrm>
          <a:custGeom>
            <a:avLst/>
            <a:gdLst>
              <a:gd name="T0" fmla="*/ 2147483646 w 571"/>
              <a:gd name="T1" fmla="*/ 2147483646 h 494"/>
              <a:gd name="T2" fmla="*/ 2147483646 w 571"/>
              <a:gd name="T3" fmla="*/ 2147483646 h 494"/>
              <a:gd name="T4" fmla="*/ 2147483646 w 571"/>
              <a:gd name="T5" fmla="*/ 2147483646 h 494"/>
              <a:gd name="T6" fmla="*/ 2147483646 w 571"/>
              <a:gd name="T7" fmla="*/ 2147483646 h 494"/>
              <a:gd name="T8" fmla="*/ 2147483646 w 571"/>
              <a:gd name="T9" fmla="*/ 2147483646 h 494"/>
              <a:gd name="T10" fmla="*/ 2147483646 w 571"/>
              <a:gd name="T11" fmla="*/ 2147483646 h 494"/>
              <a:gd name="T12" fmla="*/ 2147483646 w 571"/>
              <a:gd name="T13" fmla="*/ 2147483646 h 494"/>
              <a:gd name="T14" fmla="*/ 2147483646 w 571"/>
              <a:gd name="T15" fmla="*/ 2147483646 h 494"/>
              <a:gd name="T16" fmla="*/ 2147483646 w 571"/>
              <a:gd name="T17" fmla="*/ 2147483646 h 494"/>
              <a:gd name="T18" fmla="*/ 2147483646 w 571"/>
              <a:gd name="T19" fmla="*/ 2147483646 h 494"/>
              <a:gd name="T20" fmla="*/ 2147483646 w 571"/>
              <a:gd name="T21" fmla="*/ 2147483646 h 494"/>
              <a:gd name="T22" fmla="*/ 2147483646 w 571"/>
              <a:gd name="T23" fmla="*/ 2147483646 h 494"/>
              <a:gd name="T24" fmla="*/ 2147483646 w 571"/>
              <a:gd name="T25" fmla="*/ 2147483646 h 494"/>
              <a:gd name="T26" fmla="*/ 2147483646 w 571"/>
              <a:gd name="T27" fmla="*/ 2147483646 h 494"/>
              <a:gd name="T28" fmla="*/ 2147483646 w 571"/>
              <a:gd name="T29" fmla="*/ 2147483646 h 494"/>
              <a:gd name="T30" fmla="*/ 2147483646 w 571"/>
              <a:gd name="T31" fmla="*/ 2147483646 h 494"/>
              <a:gd name="T32" fmla="*/ 2147483646 w 571"/>
              <a:gd name="T33" fmla="*/ 2147483646 h 494"/>
              <a:gd name="T34" fmla="*/ 2147483646 w 571"/>
              <a:gd name="T35" fmla="*/ 2147483646 h 494"/>
              <a:gd name="T36" fmla="*/ 2147483646 w 571"/>
              <a:gd name="T37" fmla="*/ 2147483646 h 494"/>
              <a:gd name="T38" fmla="*/ 0 w 571"/>
              <a:gd name="T39" fmla="*/ 2147483646 h 494"/>
              <a:gd name="T40" fmla="*/ 2147483646 w 571"/>
              <a:gd name="T41" fmla="*/ 2147483646 h 494"/>
              <a:gd name="T42" fmla="*/ 2147483646 w 571"/>
              <a:gd name="T43" fmla="*/ 2147483646 h 494"/>
              <a:gd name="T44" fmla="*/ 2147483646 w 571"/>
              <a:gd name="T45" fmla="*/ 2147483646 h 494"/>
              <a:gd name="T46" fmla="*/ 2147483646 w 571"/>
              <a:gd name="T47" fmla="*/ 2147483646 h 494"/>
              <a:gd name="T48" fmla="*/ 2147483646 w 571"/>
              <a:gd name="T49" fmla="*/ 0 h 494"/>
              <a:gd name="T50" fmla="*/ 2147483646 w 571"/>
              <a:gd name="T51" fmla="*/ 2147483646 h 4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71"/>
              <a:gd name="T79" fmla="*/ 0 h 494"/>
              <a:gd name="T80" fmla="*/ 571 w 571"/>
              <a:gd name="T81" fmla="*/ 494 h 4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71" h="494">
                <a:moveTo>
                  <a:pt x="444" y="173"/>
                </a:moveTo>
                <a:lnTo>
                  <a:pt x="570" y="383"/>
                </a:lnTo>
                <a:lnTo>
                  <a:pt x="436" y="383"/>
                </a:lnTo>
                <a:lnTo>
                  <a:pt x="436" y="493"/>
                </a:lnTo>
                <a:lnTo>
                  <a:pt x="428" y="493"/>
                </a:lnTo>
                <a:lnTo>
                  <a:pt x="371" y="374"/>
                </a:lnTo>
                <a:lnTo>
                  <a:pt x="334" y="366"/>
                </a:lnTo>
                <a:lnTo>
                  <a:pt x="334" y="383"/>
                </a:lnTo>
                <a:lnTo>
                  <a:pt x="310" y="395"/>
                </a:lnTo>
                <a:lnTo>
                  <a:pt x="273" y="358"/>
                </a:lnTo>
                <a:lnTo>
                  <a:pt x="200" y="358"/>
                </a:lnTo>
                <a:lnTo>
                  <a:pt x="192" y="337"/>
                </a:lnTo>
                <a:lnTo>
                  <a:pt x="200" y="263"/>
                </a:lnTo>
                <a:lnTo>
                  <a:pt x="135" y="217"/>
                </a:lnTo>
                <a:lnTo>
                  <a:pt x="135" y="201"/>
                </a:lnTo>
                <a:lnTo>
                  <a:pt x="110" y="201"/>
                </a:lnTo>
                <a:lnTo>
                  <a:pt x="90" y="156"/>
                </a:lnTo>
                <a:lnTo>
                  <a:pt x="45" y="135"/>
                </a:lnTo>
                <a:lnTo>
                  <a:pt x="29" y="90"/>
                </a:lnTo>
                <a:lnTo>
                  <a:pt x="0" y="61"/>
                </a:lnTo>
                <a:lnTo>
                  <a:pt x="155" y="16"/>
                </a:lnTo>
                <a:lnTo>
                  <a:pt x="163" y="99"/>
                </a:lnTo>
                <a:lnTo>
                  <a:pt x="318" y="99"/>
                </a:lnTo>
                <a:lnTo>
                  <a:pt x="318" y="8"/>
                </a:lnTo>
                <a:lnTo>
                  <a:pt x="354" y="0"/>
                </a:lnTo>
                <a:lnTo>
                  <a:pt x="444" y="173"/>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173" name="Freeform 27">
            <a:extLst>
              <a:ext uri="{FF2B5EF4-FFF2-40B4-BE49-F238E27FC236}">
                <a16:creationId xmlns:a16="http://schemas.microsoft.com/office/drawing/2014/main" id="{D6937BBB-9E8B-47F0-8DAE-57774F4A69F8}"/>
              </a:ext>
            </a:extLst>
          </p:cNvPr>
          <p:cNvSpPr>
            <a:spLocks/>
          </p:cNvSpPr>
          <p:nvPr/>
        </p:nvSpPr>
        <p:spPr bwMode="auto">
          <a:xfrm>
            <a:off x="9384638" y="4430456"/>
            <a:ext cx="117444" cy="217430"/>
          </a:xfrm>
          <a:custGeom>
            <a:avLst/>
            <a:gdLst>
              <a:gd name="T0" fmla="*/ 2147483646 w 74"/>
              <a:gd name="T1" fmla="*/ 0 h 137"/>
              <a:gd name="T2" fmla="*/ 2147483646 w 74"/>
              <a:gd name="T3" fmla="*/ 2147483646 h 137"/>
              <a:gd name="T4" fmla="*/ 2147483646 w 74"/>
              <a:gd name="T5" fmla="*/ 2147483646 h 137"/>
              <a:gd name="T6" fmla="*/ 2147483646 w 74"/>
              <a:gd name="T7" fmla="*/ 2147483646 h 137"/>
              <a:gd name="T8" fmla="*/ 2147483646 w 74"/>
              <a:gd name="T9" fmla="*/ 2147483646 h 137"/>
              <a:gd name="T10" fmla="*/ 0 w 74"/>
              <a:gd name="T11" fmla="*/ 0 h 137"/>
              <a:gd name="T12" fmla="*/ 2147483646 w 74"/>
              <a:gd name="T13" fmla="*/ 0 h 137"/>
              <a:gd name="T14" fmla="*/ 0 60000 65536"/>
              <a:gd name="T15" fmla="*/ 0 60000 65536"/>
              <a:gd name="T16" fmla="*/ 0 60000 65536"/>
              <a:gd name="T17" fmla="*/ 0 60000 65536"/>
              <a:gd name="T18" fmla="*/ 0 60000 65536"/>
              <a:gd name="T19" fmla="*/ 0 60000 65536"/>
              <a:gd name="T20" fmla="*/ 0 60000 65536"/>
              <a:gd name="T21" fmla="*/ 0 w 74"/>
              <a:gd name="T22" fmla="*/ 0 h 137"/>
              <a:gd name="T23" fmla="*/ 74 w 74"/>
              <a:gd name="T24" fmla="*/ 137 h 1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137">
                <a:moveTo>
                  <a:pt x="37" y="0"/>
                </a:moveTo>
                <a:lnTo>
                  <a:pt x="45" y="25"/>
                </a:lnTo>
                <a:lnTo>
                  <a:pt x="45" y="62"/>
                </a:lnTo>
                <a:lnTo>
                  <a:pt x="73" y="128"/>
                </a:lnTo>
                <a:lnTo>
                  <a:pt x="57" y="136"/>
                </a:lnTo>
                <a:lnTo>
                  <a:pt x="0" y="0"/>
                </a:lnTo>
                <a:lnTo>
                  <a:pt x="37" y="0"/>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174" name="Freeform 29" descr="Wide upward diagonal">
            <a:extLst>
              <a:ext uri="{FF2B5EF4-FFF2-40B4-BE49-F238E27FC236}">
                <a16:creationId xmlns:a16="http://schemas.microsoft.com/office/drawing/2014/main" id="{9E8C23D5-A7E3-4F22-8BAB-5AD89661FFC5}"/>
              </a:ext>
            </a:extLst>
          </p:cNvPr>
          <p:cNvSpPr>
            <a:spLocks/>
          </p:cNvSpPr>
          <p:nvPr/>
        </p:nvSpPr>
        <p:spPr bwMode="auto">
          <a:xfrm>
            <a:off x="10628914" y="4770091"/>
            <a:ext cx="777672" cy="380901"/>
          </a:xfrm>
          <a:custGeom>
            <a:avLst/>
            <a:gdLst>
              <a:gd name="T0" fmla="*/ 2147483646 w 490"/>
              <a:gd name="T1" fmla="*/ 2147483646 h 231"/>
              <a:gd name="T2" fmla="*/ 2147483646 w 490"/>
              <a:gd name="T3" fmla="*/ 2147483646 h 231"/>
              <a:gd name="T4" fmla="*/ 2147483646 w 490"/>
              <a:gd name="T5" fmla="*/ 2147483646 h 231"/>
              <a:gd name="T6" fmla="*/ 2147483646 w 490"/>
              <a:gd name="T7" fmla="*/ 2147483646 h 231"/>
              <a:gd name="T8" fmla="*/ 2147483646 w 490"/>
              <a:gd name="T9" fmla="*/ 2147483646 h 231"/>
              <a:gd name="T10" fmla="*/ 0 w 490"/>
              <a:gd name="T11" fmla="*/ 0 h 231"/>
              <a:gd name="T12" fmla="*/ 2147483646 w 490"/>
              <a:gd name="T13" fmla="*/ 2147483646 h 231"/>
              <a:gd name="T14" fmla="*/ 2147483646 w 490"/>
              <a:gd name="T15" fmla="*/ 2147483646 h 231"/>
              <a:gd name="T16" fmla="*/ 0 60000 65536"/>
              <a:gd name="T17" fmla="*/ 0 60000 65536"/>
              <a:gd name="T18" fmla="*/ 0 60000 65536"/>
              <a:gd name="T19" fmla="*/ 0 60000 65536"/>
              <a:gd name="T20" fmla="*/ 0 60000 65536"/>
              <a:gd name="T21" fmla="*/ 0 60000 65536"/>
              <a:gd name="T22" fmla="*/ 0 60000 65536"/>
              <a:gd name="T23" fmla="*/ 0 60000 65536"/>
              <a:gd name="T24" fmla="*/ 0 w 490"/>
              <a:gd name="T25" fmla="*/ 0 h 231"/>
              <a:gd name="T26" fmla="*/ 490 w 490"/>
              <a:gd name="T27" fmla="*/ 231 h 2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90" h="231">
                <a:moveTo>
                  <a:pt x="473" y="222"/>
                </a:moveTo>
                <a:lnTo>
                  <a:pt x="127" y="230"/>
                </a:lnTo>
                <a:lnTo>
                  <a:pt x="127" y="222"/>
                </a:lnTo>
                <a:lnTo>
                  <a:pt x="9" y="222"/>
                </a:lnTo>
                <a:lnTo>
                  <a:pt x="9" y="49"/>
                </a:lnTo>
                <a:lnTo>
                  <a:pt x="0" y="0"/>
                </a:lnTo>
                <a:lnTo>
                  <a:pt x="489" y="12"/>
                </a:lnTo>
                <a:lnTo>
                  <a:pt x="473" y="222"/>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175" name="Freeform 30" descr="Wide upward diagonal">
            <a:extLst>
              <a:ext uri="{FF2B5EF4-FFF2-40B4-BE49-F238E27FC236}">
                <a16:creationId xmlns:a16="http://schemas.microsoft.com/office/drawing/2014/main" id="{38C45C4E-4D7D-4FC7-88C0-87E5FF98008F}"/>
              </a:ext>
            </a:extLst>
          </p:cNvPr>
          <p:cNvSpPr>
            <a:spLocks/>
          </p:cNvSpPr>
          <p:nvPr/>
        </p:nvSpPr>
        <p:spPr bwMode="auto">
          <a:xfrm>
            <a:off x="9700466" y="4620906"/>
            <a:ext cx="939555" cy="680860"/>
          </a:xfrm>
          <a:custGeom>
            <a:avLst/>
            <a:gdLst>
              <a:gd name="T0" fmla="*/ 2147483646 w 592"/>
              <a:gd name="T1" fmla="*/ 2147483646 h 429"/>
              <a:gd name="T2" fmla="*/ 2147483646 w 592"/>
              <a:gd name="T3" fmla="*/ 2147483646 h 429"/>
              <a:gd name="T4" fmla="*/ 2147483646 w 592"/>
              <a:gd name="T5" fmla="*/ 2147483646 h 429"/>
              <a:gd name="T6" fmla="*/ 2147483646 w 592"/>
              <a:gd name="T7" fmla="*/ 2147483646 h 429"/>
              <a:gd name="T8" fmla="*/ 0 w 592"/>
              <a:gd name="T9" fmla="*/ 2147483646 h 429"/>
              <a:gd name="T10" fmla="*/ 2147483646 w 592"/>
              <a:gd name="T11" fmla="*/ 2147483646 h 429"/>
              <a:gd name="T12" fmla="*/ 2147483646 w 592"/>
              <a:gd name="T13" fmla="*/ 2147483646 h 429"/>
              <a:gd name="T14" fmla="*/ 2147483646 w 592"/>
              <a:gd name="T15" fmla="*/ 2147483646 h 429"/>
              <a:gd name="T16" fmla="*/ 2147483646 w 592"/>
              <a:gd name="T17" fmla="*/ 0 h 429"/>
              <a:gd name="T18" fmla="*/ 2147483646 w 592"/>
              <a:gd name="T19" fmla="*/ 0 h 429"/>
              <a:gd name="T20" fmla="*/ 2147483646 w 592"/>
              <a:gd name="T21" fmla="*/ 2147483646 h 429"/>
              <a:gd name="T22" fmla="*/ 2147483646 w 592"/>
              <a:gd name="T23" fmla="*/ 2147483646 h 429"/>
              <a:gd name="T24" fmla="*/ 2147483646 w 592"/>
              <a:gd name="T25" fmla="*/ 2147483646 h 429"/>
              <a:gd name="T26" fmla="*/ 2147483646 w 592"/>
              <a:gd name="T27" fmla="*/ 2147483646 h 429"/>
              <a:gd name="T28" fmla="*/ 2147483646 w 592"/>
              <a:gd name="T29" fmla="*/ 2147483646 h 429"/>
              <a:gd name="T30" fmla="*/ 2147483646 w 592"/>
              <a:gd name="T31" fmla="*/ 2147483646 h 42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429"/>
              <a:gd name="T50" fmla="*/ 592 w 592"/>
              <a:gd name="T51" fmla="*/ 429 h 42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429">
                <a:moveTo>
                  <a:pt x="147" y="374"/>
                </a:moveTo>
                <a:lnTo>
                  <a:pt x="118" y="374"/>
                </a:lnTo>
                <a:lnTo>
                  <a:pt x="94" y="403"/>
                </a:lnTo>
                <a:lnTo>
                  <a:pt x="29" y="263"/>
                </a:lnTo>
                <a:lnTo>
                  <a:pt x="0" y="107"/>
                </a:lnTo>
                <a:lnTo>
                  <a:pt x="118" y="119"/>
                </a:lnTo>
                <a:lnTo>
                  <a:pt x="118" y="53"/>
                </a:lnTo>
                <a:lnTo>
                  <a:pt x="175" y="53"/>
                </a:lnTo>
                <a:lnTo>
                  <a:pt x="175" y="0"/>
                </a:lnTo>
                <a:lnTo>
                  <a:pt x="346" y="0"/>
                </a:lnTo>
                <a:lnTo>
                  <a:pt x="355" y="156"/>
                </a:lnTo>
                <a:lnTo>
                  <a:pt x="591" y="156"/>
                </a:lnTo>
                <a:lnTo>
                  <a:pt x="591" y="329"/>
                </a:lnTo>
                <a:lnTo>
                  <a:pt x="591" y="428"/>
                </a:lnTo>
                <a:lnTo>
                  <a:pt x="237" y="428"/>
                </a:lnTo>
                <a:lnTo>
                  <a:pt x="147" y="374"/>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176" name="Freeform 31" descr="Wide upward diagonal">
            <a:extLst>
              <a:ext uri="{FF2B5EF4-FFF2-40B4-BE49-F238E27FC236}">
                <a16:creationId xmlns:a16="http://schemas.microsoft.com/office/drawing/2014/main" id="{F3B7A2CE-A1E8-46E5-A6D1-2624B54F4ABB}"/>
              </a:ext>
            </a:extLst>
          </p:cNvPr>
          <p:cNvSpPr>
            <a:spLocks/>
          </p:cNvSpPr>
          <p:nvPr/>
        </p:nvSpPr>
        <p:spPr bwMode="auto">
          <a:xfrm>
            <a:off x="9978209" y="3947980"/>
            <a:ext cx="661815" cy="425339"/>
          </a:xfrm>
          <a:custGeom>
            <a:avLst/>
            <a:gdLst>
              <a:gd name="T0" fmla="*/ 2147483646 w 417"/>
              <a:gd name="T1" fmla="*/ 2147483646 h 268"/>
              <a:gd name="T2" fmla="*/ 2147483646 w 417"/>
              <a:gd name="T3" fmla="*/ 2147483646 h 268"/>
              <a:gd name="T4" fmla="*/ 2147483646 w 417"/>
              <a:gd name="T5" fmla="*/ 2147483646 h 268"/>
              <a:gd name="T6" fmla="*/ 2147483646 w 417"/>
              <a:gd name="T7" fmla="*/ 2147483646 h 268"/>
              <a:gd name="T8" fmla="*/ 2147483646 w 417"/>
              <a:gd name="T9" fmla="*/ 2147483646 h 268"/>
              <a:gd name="T10" fmla="*/ 2147483646 w 417"/>
              <a:gd name="T11" fmla="*/ 2147483646 h 268"/>
              <a:gd name="T12" fmla="*/ 2147483646 w 417"/>
              <a:gd name="T13" fmla="*/ 2147483646 h 268"/>
              <a:gd name="T14" fmla="*/ 2147483646 w 417"/>
              <a:gd name="T15" fmla="*/ 2147483646 h 268"/>
              <a:gd name="T16" fmla="*/ 2147483646 w 417"/>
              <a:gd name="T17" fmla="*/ 2147483646 h 268"/>
              <a:gd name="T18" fmla="*/ 2147483646 w 417"/>
              <a:gd name="T19" fmla="*/ 2147483646 h 268"/>
              <a:gd name="T20" fmla="*/ 2147483646 w 417"/>
              <a:gd name="T21" fmla="*/ 2147483646 h 268"/>
              <a:gd name="T22" fmla="*/ 2147483646 w 417"/>
              <a:gd name="T23" fmla="*/ 2147483646 h 268"/>
              <a:gd name="T24" fmla="*/ 2147483646 w 417"/>
              <a:gd name="T25" fmla="*/ 2147483646 h 268"/>
              <a:gd name="T26" fmla="*/ 0 w 417"/>
              <a:gd name="T27" fmla="*/ 2147483646 h 268"/>
              <a:gd name="T28" fmla="*/ 0 w 417"/>
              <a:gd name="T29" fmla="*/ 2147483646 h 268"/>
              <a:gd name="T30" fmla="*/ 2147483646 w 417"/>
              <a:gd name="T31" fmla="*/ 2147483646 h 268"/>
              <a:gd name="T32" fmla="*/ 2147483646 w 417"/>
              <a:gd name="T33" fmla="*/ 2147483646 h 268"/>
              <a:gd name="T34" fmla="*/ 2147483646 w 417"/>
              <a:gd name="T35" fmla="*/ 2147483646 h 268"/>
              <a:gd name="T36" fmla="*/ 2147483646 w 417"/>
              <a:gd name="T37" fmla="*/ 0 h 268"/>
              <a:gd name="T38" fmla="*/ 2147483646 w 417"/>
              <a:gd name="T39" fmla="*/ 0 h 268"/>
              <a:gd name="T40" fmla="*/ 2147483646 w 417"/>
              <a:gd name="T41" fmla="*/ 2147483646 h 268"/>
              <a:gd name="T42" fmla="*/ 2147483646 w 417"/>
              <a:gd name="T43" fmla="*/ 2147483646 h 2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17"/>
              <a:gd name="T67" fmla="*/ 0 h 268"/>
              <a:gd name="T68" fmla="*/ 417 w 417"/>
              <a:gd name="T69" fmla="*/ 268 h 2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17" h="268">
                <a:moveTo>
                  <a:pt x="416" y="45"/>
                </a:moveTo>
                <a:lnTo>
                  <a:pt x="363" y="82"/>
                </a:lnTo>
                <a:lnTo>
                  <a:pt x="363" y="103"/>
                </a:lnTo>
                <a:lnTo>
                  <a:pt x="273" y="148"/>
                </a:lnTo>
                <a:lnTo>
                  <a:pt x="281" y="156"/>
                </a:lnTo>
                <a:lnTo>
                  <a:pt x="281" y="164"/>
                </a:lnTo>
                <a:lnTo>
                  <a:pt x="298" y="156"/>
                </a:lnTo>
                <a:lnTo>
                  <a:pt x="289" y="194"/>
                </a:lnTo>
                <a:lnTo>
                  <a:pt x="318" y="210"/>
                </a:lnTo>
                <a:lnTo>
                  <a:pt x="355" y="194"/>
                </a:lnTo>
                <a:lnTo>
                  <a:pt x="334" y="210"/>
                </a:lnTo>
                <a:lnTo>
                  <a:pt x="355" y="210"/>
                </a:lnTo>
                <a:lnTo>
                  <a:pt x="371" y="267"/>
                </a:lnTo>
                <a:lnTo>
                  <a:pt x="0" y="267"/>
                </a:lnTo>
                <a:lnTo>
                  <a:pt x="0" y="103"/>
                </a:lnTo>
                <a:lnTo>
                  <a:pt x="180" y="103"/>
                </a:lnTo>
                <a:lnTo>
                  <a:pt x="180" y="45"/>
                </a:lnTo>
                <a:lnTo>
                  <a:pt x="245" y="45"/>
                </a:lnTo>
                <a:lnTo>
                  <a:pt x="245" y="0"/>
                </a:lnTo>
                <a:lnTo>
                  <a:pt x="371" y="0"/>
                </a:lnTo>
                <a:lnTo>
                  <a:pt x="416" y="29"/>
                </a:lnTo>
                <a:lnTo>
                  <a:pt x="416" y="45"/>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177" name="Freeform 32" descr="Wide upward diagonal">
            <a:extLst>
              <a:ext uri="{FF2B5EF4-FFF2-40B4-BE49-F238E27FC236}">
                <a16:creationId xmlns:a16="http://schemas.microsoft.com/office/drawing/2014/main" id="{843BBFAD-191C-406F-9626-B836D6B83868}"/>
              </a:ext>
            </a:extLst>
          </p:cNvPr>
          <p:cNvSpPr>
            <a:spLocks/>
          </p:cNvSpPr>
          <p:nvPr/>
        </p:nvSpPr>
        <p:spPr bwMode="auto">
          <a:xfrm>
            <a:off x="9978209" y="4371734"/>
            <a:ext cx="661815" cy="498345"/>
          </a:xfrm>
          <a:custGeom>
            <a:avLst/>
            <a:gdLst>
              <a:gd name="T0" fmla="*/ 2147483646 w 417"/>
              <a:gd name="T1" fmla="*/ 2147483646 h 314"/>
              <a:gd name="T2" fmla="*/ 2147483646 w 417"/>
              <a:gd name="T3" fmla="*/ 2147483646 h 314"/>
              <a:gd name="T4" fmla="*/ 2147483646 w 417"/>
              <a:gd name="T5" fmla="*/ 2147483646 h 314"/>
              <a:gd name="T6" fmla="*/ 2147483646 w 417"/>
              <a:gd name="T7" fmla="*/ 2147483646 h 314"/>
              <a:gd name="T8" fmla="*/ 2147483646 w 417"/>
              <a:gd name="T9" fmla="*/ 2147483646 h 314"/>
              <a:gd name="T10" fmla="*/ 0 w 417"/>
              <a:gd name="T11" fmla="*/ 2147483646 h 314"/>
              <a:gd name="T12" fmla="*/ 0 w 417"/>
              <a:gd name="T13" fmla="*/ 0 h 314"/>
              <a:gd name="T14" fmla="*/ 2147483646 w 417"/>
              <a:gd name="T15" fmla="*/ 0 h 314"/>
              <a:gd name="T16" fmla="*/ 2147483646 w 417"/>
              <a:gd name="T17" fmla="*/ 2147483646 h 3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7"/>
              <a:gd name="T28" fmla="*/ 0 h 314"/>
              <a:gd name="T29" fmla="*/ 417 w 417"/>
              <a:gd name="T30" fmla="*/ 314 h 3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7" h="314">
                <a:moveTo>
                  <a:pt x="407" y="17"/>
                </a:moveTo>
                <a:lnTo>
                  <a:pt x="407" y="264"/>
                </a:lnTo>
                <a:lnTo>
                  <a:pt x="416" y="313"/>
                </a:lnTo>
                <a:lnTo>
                  <a:pt x="180" y="313"/>
                </a:lnTo>
                <a:lnTo>
                  <a:pt x="171" y="157"/>
                </a:lnTo>
                <a:lnTo>
                  <a:pt x="0" y="157"/>
                </a:lnTo>
                <a:lnTo>
                  <a:pt x="0" y="0"/>
                </a:lnTo>
                <a:lnTo>
                  <a:pt x="371" y="0"/>
                </a:lnTo>
                <a:lnTo>
                  <a:pt x="407" y="17"/>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178" name="Freeform 33">
            <a:extLst>
              <a:ext uri="{FF2B5EF4-FFF2-40B4-BE49-F238E27FC236}">
                <a16:creationId xmlns:a16="http://schemas.microsoft.com/office/drawing/2014/main" id="{1663209B-E9ED-4441-9EA9-FF2C0B65E61C}"/>
              </a:ext>
            </a:extLst>
          </p:cNvPr>
          <p:cNvSpPr>
            <a:spLocks/>
          </p:cNvSpPr>
          <p:nvPr/>
        </p:nvSpPr>
        <p:spPr bwMode="auto">
          <a:xfrm>
            <a:off x="10638437" y="5143057"/>
            <a:ext cx="737995" cy="817350"/>
          </a:xfrm>
          <a:custGeom>
            <a:avLst/>
            <a:gdLst>
              <a:gd name="T0" fmla="*/ 2147483646 w 465"/>
              <a:gd name="T1" fmla="*/ 2147483646 h 515"/>
              <a:gd name="T2" fmla="*/ 2147483646 w 465"/>
              <a:gd name="T3" fmla="*/ 2147483646 h 515"/>
              <a:gd name="T4" fmla="*/ 2147483646 w 465"/>
              <a:gd name="T5" fmla="*/ 2147483646 h 515"/>
              <a:gd name="T6" fmla="*/ 2147483646 w 465"/>
              <a:gd name="T7" fmla="*/ 2147483646 h 515"/>
              <a:gd name="T8" fmla="*/ 2147483646 w 465"/>
              <a:gd name="T9" fmla="*/ 2147483646 h 515"/>
              <a:gd name="T10" fmla="*/ 2147483646 w 465"/>
              <a:gd name="T11" fmla="*/ 2147483646 h 515"/>
              <a:gd name="T12" fmla="*/ 2147483646 w 465"/>
              <a:gd name="T13" fmla="*/ 2147483646 h 515"/>
              <a:gd name="T14" fmla="*/ 2147483646 w 465"/>
              <a:gd name="T15" fmla="*/ 2147483646 h 515"/>
              <a:gd name="T16" fmla="*/ 2147483646 w 465"/>
              <a:gd name="T17" fmla="*/ 2147483646 h 515"/>
              <a:gd name="T18" fmla="*/ 2147483646 w 465"/>
              <a:gd name="T19" fmla="*/ 2147483646 h 515"/>
              <a:gd name="T20" fmla="*/ 2147483646 w 465"/>
              <a:gd name="T21" fmla="*/ 2147483646 h 515"/>
              <a:gd name="T22" fmla="*/ 2147483646 w 465"/>
              <a:gd name="T23" fmla="*/ 2147483646 h 515"/>
              <a:gd name="T24" fmla="*/ 2147483646 w 465"/>
              <a:gd name="T25" fmla="*/ 2147483646 h 515"/>
              <a:gd name="T26" fmla="*/ 2147483646 w 465"/>
              <a:gd name="T27" fmla="*/ 2147483646 h 515"/>
              <a:gd name="T28" fmla="*/ 2147483646 w 465"/>
              <a:gd name="T29" fmla="*/ 2147483646 h 515"/>
              <a:gd name="T30" fmla="*/ 2147483646 w 465"/>
              <a:gd name="T31" fmla="*/ 2147483646 h 515"/>
              <a:gd name="T32" fmla="*/ 2147483646 w 465"/>
              <a:gd name="T33" fmla="*/ 2147483646 h 515"/>
              <a:gd name="T34" fmla="*/ 2147483646 w 465"/>
              <a:gd name="T35" fmla="*/ 2147483646 h 515"/>
              <a:gd name="T36" fmla="*/ 2147483646 w 465"/>
              <a:gd name="T37" fmla="*/ 2147483646 h 515"/>
              <a:gd name="T38" fmla="*/ 2147483646 w 465"/>
              <a:gd name="T39" fmla="*/ 2147483646 h 515"/>
              <a:gd name="T40" fmla="*/ 2147483646 w 465"/>
              <a:gd name="T41" fmla="*/ 2147483646 h 515"/>
              <a:gd name="T42" fmla="*/ 2147483646 w 465"/>
              <a:gd name="T43" fmla="*/ 2147483646 h 515"/>
              <a:gd name="T44" fmla="*/ 2147483646 w 465"/>
              <a:gd name="T45" fmla="*/ 2147483646 h 515"/>
              <a:gd name="T46" fmla="*/ 2147483646 w 465"/>
              <a:gd name="T47" fmla="*/ 2147483646 h 515"/>
              <a:gd name="T48" fmla="*/ 2147483646 w 465"/>
              <a:gd name="T49" fmla="*/ 2147483646 h 515"/>
              <a:gd name="T50" fmla="*/ 2147483646 w 465"/>
              <a:gd name="T51" fmla="*/ 2147483646 h 515"/>
              <a:gd name="T52" fmla="*/ 2147483646 w 465"/>
              <a:gd name="T53" fmla="*/ 2147483646 h 515"/>
              <a:gd name="T54" fmla="*/ 2147483646 w 465"/>
              <a:gd name="T55" fmla="*/ 2147483646 h 515"/>
              <a:gd name="T56" fmla="*/ 2147483646 w 465"/>
              <a:gd name="T57" fmla="*/ 2147483646 h 515"/>
              <a:gd name="T58" fmla="*/ 2147483646 w 465"/>
              <a:gd name="T59" fmla="*/ 2147483646 h 515"/>
              <a:gd name="T60" fmla="*/ 2147483646 w 465"/>
              <a:gd name="T61" fmla="*/ 2147483646 h 515"/>
              <a:gd name="T62" fmla="*/ 2147483646 w 465"/>
              <a:gd name="T63" fmla="*/ 2147483646 h 515"/>
              <a:gd name="T64" fmla="*/ 2147483646 w 465"/>
              <a:gd name="T65" fmla="*/ 2147483646 h 515"/>
              <a:gd name="T66" fmla="*/ 2147483646 w 465"/>
              <a:gd name="T67" fmla="*/ 2147483646 h 515"/>
              <a:gd name="T68" fmla="*/ 2147483646 w 465"/>
              <a:gd name="T69" fmla="*/ 2147483646 h 515"/>
              <a:gd name="T70" fmla="*/ 2147483646 w 465"/>
              <a:gd name="T71" fmla="*/ 2147483646 h 515"/>
              <a:gd name="T72" fmla="*/ 2147483646 w 465"/>
              <a:gd name="T73" fmla="*/ 2147483646 h 515"/>
              <a:gd name="T74" fmla="*/ 2147483646 w 465"/>
              <a:gd name="T75" fmla="*/ 2147483646 h 515"/>
              <a:gd name="T76" fmla="*/ 2147483646 w 465"/>
              <a:gd name="T77" fmla="*/ 2147483646 h 515"/>
              <a:gd name="T78" fmla="*/ 2147483646 w 465"/>
              <a:gd name="T79" fmla="*/ 2147483646 h 515"/>
              <a:gd name="T80" fmla="*/ 0 w 465"/>
              <a:gd name="T81" fmla="*/ 2147483646 h 515"/>
              <a:gd name="T82" fmla="*/ 0 w 465"/>
              <a:gd name="T83" fmla="*/ 0 h 515"/>
              <a:gd name="T84" fmla="*/ 2147483646 w 465"/>
              <a:gd name="T85" fmla="*/ 0 h 515"/>
              <a:gd name="T86" fmla="*/ 2147483646 w 465"/>
              <a:gd name="T87" fmla="*/ 2147483646 h 515"/>
              <a:gd name="T88" fmla="*/ 2147483646 w 465"/>
              <a:gd name="T89" fmla="*/ 0 h 515"/>
              <a:gd name="T90" fmla="*/ 2147483646 w 465"/>
              <a:gd name="T91" fmla="*/ 2147483646 h 51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65"/>
              <a:gd name="T139" fmla="*/ 0 h 515"/>
              <a:gd name="T140" fmla="*/ 465 w 465"/>
              <a:gd name="T141" fmla="*/ 515 h 51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65" h="515">
                <a:moveTo>
                  <a:pt x="444" y="119"/>
                </a:moveTo>
                <a:lnTo>
                  <a:pt x="436" y="99"/>
                </a:lnTo>
                <a:lnTo>
                  <a:pt x="456" y="74"/>
                </a:lnTo>
                <a:lnTo>
                  <a:pt x="444" y="45"/>
                </a:lnTo>
                <a:lnTo>
                  <a:pt x="436" y="45"/>
                </a:lnTo>
                <a:lnTo>
                  <a:pt x="419" y="82"/>
                </a:lnTo>
                <a:lnTo>
                  <a:pt x="407" y="127"/>
                </a:lnTo>
                <a:lnTo>
                  <a:pt x="382" y="144"/>
                </a:lnTo>
                <a:lnTo>
                  <a:pt x="362" y="193"/>
                </a:lnTo>
                <a:lnTo>
                  <a:pt x="338" y="218"/>
                </a:lnTo>
                <a:lnTo>
                  <a:pt x="346" y="247"/>
                </a:lnTo>
                <a:lnTo>
                  <a:pt x="317" y="300"/>
                </a:lnTo>
                <a:lnTo>
                  <a:pt x="338" y="321"/>
                </a:lnTo>
                <a:lnTo>
                  <a:pt x="325" y="345"/>
                </a:lnTo>
                <a:lnTo>
                  <a:pt x="338" y="357"/>
                </a:lnTo>
                <a:lnTo>
                  <a:pt x="317" y="395"/>
                </a:lnTo>
                <a:lnTo>
                  <a:pt x="273" y="427"/>
                </a:lnTo>
                <a:lnTo>
                  <a:pt x="273" y="448"/>
                </a:lnTo>
                <a:lnTo>
                  <a:pt x="228" y="456"/>
                </a:lnTo>
                <a:lnTo>
                  <a:pt x="228" y="477"/>
                </a:lnTo>
                <a:lnTo>
                  <a:pt x="207" y="456"/>
                </a:lnTo>
                <a:lnTo>
                  <a:pt x="155" y="485"/>
                </a:lnTo>
                <a:lnTo>
                  <a:pt x="163" y="465"/>
                </a:lnTo>
                <a:lnTo>
                  <a:pt x="138" y="477"/>
                </a:lnTo>
                <a:lnTo>
                  <a:pt x="126" y="485"/>
                </a:lnTo>
                <a:lnTo>
                  <a:pt x="147" y="485"/>
                </a:lnTo>
                <a:lnTo>
                  <a:pt x="126" y="502"/>
                </a:lnTo>
                <a:lnTo>
                  <a:pt x="138" y="493"/>
                </a:lnTo>
                <a:lnTo>
                  <a:pt x="118" y="485"/>
                </a:lnTo>
                <a:lnTo>
                  <a:pt x="102" y="502"/>
                </a:lnTo>
                <a:lnTo>
                  <a:pt x="89" y="493"/>
                </a:lnTo>
                <a:lnTo>
                  <a:pt x="81" y="502"/>
                </a:lnTo>
                <a:lnTo>
                  <a:pt x="89" y="502"/>
                </a:lnTo>
                <a:lnTo>
                  <a:pt x="65" y="493"/>
                </a:lnTo>
                <a:lnTo>
                  <a:pt x="65" y="514"/>
                </a:lnTo>
                <a:lnTo>
                  <a:pt x="57" y="493"/>
                </a:lnTo>
                <a:lnTo>
                  <a:pt x="45" y="502"/>
                </a:lnTo>
                <a:lnTo>
                  <a:pt x="45" y="485"/>
                </a:lnTo>
                <a:lnTo>
                  <a:pt x="29" y="493"/>
                </a:lnTo>
                <a:lnTo>
                  <a:pt x="8" y="485"/>
                </a:lnTo>
                <a:lnTo>
                  <a:pt x="0" y="99"/>
                </a:lnTo>
                <a:lnTo>
                  <a:pt x="0" y="0"/>
                </a:lnTo>
                <a:lnTo>
                  <a:pt x="118" y="0"/>
                </a:lnTo>
                <a:lnTo>
                  <a:pt x="118" y="8"/>
                </a:lnTo>
                <a:lnTo>
                  <a:pt x="464" y="0"/>
                </a:lnTo>
                <a:lnTo>
                  <a:pt x="444" y="119"/>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179" name="Freeform 34">
            <a:extLst>
              <a:ext uri="{FF2B5EF4-FFF2-40B4-BE49-F238E27FC236}">
                <a16:creationId xmlns:a16="http://schemas.microsoft.com/office/drawing/2014/main" id="{DF54B41E-C4B6-4B2F-B49F-73406B3815E1}"/>
              </a:ext>
            </a:extLst>
          </p:cNvPr>
          <p:cNvSpPr>
            <a:spLocks/>
          </p:cNvSpPr>
          <p:nvPr/>
        </p:nvSpPr>
        <p:spPr bwMode="auto">
          <a:xfrm>
            <a:off x="10941568" y="5723929"/>
            <a:ext cx="319005" cy="393597"/>
          </a:xfrm>
          <a:custGeom>
            <a:avLst/>
            <a:gdLst>
              <a:gd name="T0" fmla="*/ 2147483646 w 201"/>
              <a:gd name="T1" fmla="*/ 2147483646 h 248"/>
              <a:gd name="T2" fmla="*/ 2147483646 w 201"/>
              <a:gd name="T3" fmla="*/ 2147483646 h 248"/>
              <a:gd name="T4" fmla="*/ 2147483646 w 201"/>
              <a:gd name="T5" fmla="*/ 2147483646 h 248"/>
              <a:gd name="T6" fmla="*/ 2147483646 w 201"/>
              <a:gd name="T7" fmla="*/ 2147483646 h 248"/>
              <a:gd name="T8" fmla="*/ 2147483646 w 201"/>
              <a:gd name="T9" fmla="*/ 2147483646 h 248"/>
              <a:gd name="T10" fmla="*/ 2147483646 w 201"/>
              <a:gd name="T11" fmla="*/ 2147483646 h 248"/>
              <a:gd name="T12" fmla="*/ 2147483646 w 201"/>
              <a:gd name="T13" fmla="*/ 2147483646 h 248"/>
              <a:gd name="T14" fmla="*/ 2147483646 w 201"/>
              <a:gd name="T15" fmla="*/ 2147483646 h 248"/>
              <a:gd name="T16" fmla="*/ 2147483646 w 201"/>
              <a:gd name="T17" fmla="*/ 2147483646 h 248"/>
              <a:gd name="T18" fmla="*/ 2147483646 w 201"/>
              <a:gd name="T19" fmla="*/ 0 h 248"/>
              <a:gd name="T20" fmla="*/ 2147483646 w 201"/>
              <a:gd name="T21" fmla="*/ 2147483646 h 248"/>
              <a:gd name="T22" fmla="*/ 2147483646 w 201"/>
              <a:gd name="T23" fmla="*/ 2147483646 h 248"/>
              <a:gd name="T24" fmla="*/ 0 w 201"/>
              <a:gd name="T25" fmla="*/ 2147483646 h 248"/>
              <a:gd name="T26" fmla="*/ 2147483646 w 201"/>
              <a:gd name="T27" fmla="*/ 2147483646 h 248"/>
              <a:gd name="T28" fmla="*/ 2147483646 w 201"/>
              <a:gd name="T29" fmla="*/ 2147483646 h 2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1"/>
              <a:gd name="T46" fmla="*/ 0 h 248"/>
              <a:gd name="T47" fmla="*/ 201 w 201"/>
              <a:gd name="T48" fmla="*/ 248 h 2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1" h="248">
                <a:moveTo>
                  <a:pt x="37" y="201"/>
                </a:moveTo>
                <a:lnTo>
                  <a:pt x="73" y="156"/>
                </a:lnTo>
                <a:lnTo>
                  <a:pt x="82" y="136"/>
                </a:lnTo>
                <a:lnTo>
                  <a:pt x="118" y="99"/>
                </a:lnTo>
                <a:lnTo>
                  <a:pt x="73" y="74"/>
                </a:lnTo>
                <a:lnTo>
                  <a:pt x="110" y="90"/>
                </a:lnTo>
                <a:lnTo>
                  <a:pt x="134" y="82"/>
                </a:lnTo>
                <a:lnTo>
                  <a:pt x="147" y="45"/>
                </a:lnTo>
                <a:lnTo>
                  <a:pt x="126" y="37"/>
                </a:lnTo>
                <a:lnTo>
                  <a:pt x="200" y="0"/>
                </a:lnTo>
                <a:lnTo>
                  <a:pt x="126" y="99"/>
                </a:lnTo>
                <a:lnTo>
                  <a:pt x="134" y="119"/>
                </a:lnTo>
                <a:lnTo>
                  <a:pt x="0" y="247"/>
                </a:lnTo>
                <a:lnTo>
                  <a:pt x="16" y="201"/>
                </a:lnTo>
                <a:lnTo>
                  <a:pt x="37" y="201"/>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180" name="Freeform 35">
            <a:extLst>
              <a:ext uri="{FF2B5EF4-FFF2-40B4-BE49-F238E27FC236}">
                <a16:creationId xmlns:a16="http://schemas.microsoft.com/office/drawing/2014/main" id="{AC76338D-3762-441A-8DF9-3E5948008737}"/>
              </a:ext>
            </a:extLst>
          </p:cNvPr>
          <p:cNvSpPr>
            <a:spLocks/>
          </p:cNvSpPr>
          <p:nvPr/>
        </p:nvSpPr>
        <p:spPr bwMode="auto">
          <a:xfrm>
            <a:off x="10076605" y="5300177"/>
            <a:ext cx="576112" cy="672925"/>
          </a:xfrm>
          <a:custGeom>
            <a:avLst/>
            <a:gdLst>
              <a:gd name="T0" fmla="*/ 2147483646 w 363"/>
              <a:gd name="T1" fmla="*/ 2147483646 h 424"/>
              <a:gd name="T2" fmla="*/ 2147483646 w 363"/>
              <a:gd name="T3" fmla="*/ 2147483646 h 424"/>
              <a:gd name="T4" fmla="*/ 2147483646 w 363"/>
              <a:gd name="T5" fmla="*/ 2147483646 h 424"/>
              <a:gd name="T6" fmla="*/ 2147483646 w 363"/>
              <a:gd name="T7" fmla="*/ 2147483646 h 424"/>
              <a:gd name="T8" fmla="*/ 2147483646 w 363"/>
              <a:gd name="T9" fmla="*/ 2147483646 h 424"/>
              <a:gd name="T10" fmla="*/ 2147483646 w 363"/>
              <a:gd name="T11" fmla="*/ 2147483646 h 424"/>
              <a:gd name="T12" fmla="*/ 2147483646 w 363"/>
              <a:gd name="T13" fmla="*/ 2147483646 h 424"/>
              <a:gd name="T14" fmla="*/ 2147483646 w 363"/>
              <a:gd name="T15" fmla="*/ 2147483646 h 424"/>
              <a:gd name="T16" fmla="*/ 2147483646 w 363"/>
              <a:gd name="T17" fmla="*/ 2147483646 h 424"/>
              <a:gd name="T18" fmla="*/ 2147483646 w 363"/>
              <a:gd name="T19" fmla="*/ 2147483646 h 424"/>
              <a:gd name="T20" fmla="*/ 2147483646 w 363"/>
              <a:gd name="T21" fmla="*/ 2147483646 h 424"/>
              <a:gd name="T22" fmla="*/ 2147483646 w 363"/>
              <a:gd name="T23" fmla="*/ 2147483646 h 424"/>
              <a:gd name="T24" fmla="*/ 2147483646 w 363"/>
              <a:gd name="T25" fmla="*/ 2147483646 h 424"/>
              <a:gd name="T26" fmla="*/ 2147483646 w 363"/>
              <a:gd name="T27" fmla="*/ 2147483646 h 424"/>
              <a:gd name="T28" fmla="*/ 2147483646 w 363"/>
              <a:gd name="T29" fmla="*/ 2147483646 h 424"/>
              <a:gd name="T30" fmla="*/ 2147483646 w 363"/>
              <a:gd name="T31" fmla="*/ 2147483646 h 424"/>
              <a:gd name="T32" fmla="*/ 2147483646 w 363"/>
              <a:gd name="T33" fmla="*/ 2147483646 h 424"/>
              <a:gd name="T34" fmla="*/ 0 w 363"/>
              <a:gd name="T35" fmla="*/ 0 h 424"/>
              <a:gd name="T36" fmla="*/ 2147483646 w 363"/>
              <a:gd name="T37" fmla="*/ 0 h 424"/>
              <a:gd name="T38" fmla="*/ 2147483646 w 363"/>
              <a:gd name="T39" fmla="*/ 2147483646 h 424"/>
              <a:gd name="T40" fmla="*/ 2147483646 w 363"/>
              <a:gd name="T41" fmla="*/ 2147483646 h 4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3"/>
              <a:gd name="T64" fmla="*/ 0 h 424"/>
              <a:gd name="T65" fmla="*/ 363 w 363"/>
              <a:gd name="T66" fmla="*/ 424 h 4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3" h="424">
                <a:moveTo>
                  <a:pt x="345" y="394"/>
                </a:moveTo>
                <a:lnTo>
                  <a:pt x="337" y="415"/>
                </a:lnTo>
                <a:lnTo>
                  <a:pt x="227" y="423"/>
                </a:lnTo>
                <a:lnTo>
                  <a:pt x="199" y="403"/>
                </a:lnTo>
                <a:lnTo>
                  <a:pt x="175" y="349"/>
                </a:lnTo>
                <a:lnTo>
                  <a:pt x="183" y="296"/>
                </a:lnTo>
                <a:lnTo>
                  <a:pt x="211" y="275"/>
                </a:lnTo>
                <a:lnTo>
                  <a:pt x="183" y="258"/>
                </a:lnTo>
                <a:lnTo>
                  <a:pt x="183" y="213"/>
                </a:lnTo>
                <a:lnTo>
                  <a:pt x="154" y="185"/>
                </a:lnTo>
                <a:lnTo>
                  <a:pt x="154" y="164"/>
                </a:lnTo>
                <a:lnTo>
                  <a:pt x="126" y="119"/>
                </a:lnTo>
                <a:lnTo>
                  <a:pt x="109" y="119"/>
                </a:lnTo>
                <a:lnTo>
                  <a:pt x="101" y="74"/>
                </a:lnTo>
                <a:lnTo>
                  <a:pt x="65" y="74"/>
                </a:lnTo>
                <a:lnTo>
                  <a:pt x="73" y="57"/>
                </a:lnTo>
                <a:lnTo>
                  <a:pt x="45" y="28"/>
                </a:lnTo>
                <a:lnTo>
                  <a:pt x="0" y="0"/>
                </a:lnTo>
                <a:lnTo>
                  <a:pt x="354" y="0"/>
                </a:lnTo>
                <a:lnTo>
                  <a:pt x="362" y="386"/>
                </a:lnTo>
                <a:lnTo>
                  <a:pt x="345" y="394"/>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181" name="Freeform 51">
            <a:extLst>
              <a:ext uri="{FF2B5EF4-FFF2-40B4-BE49-F238E27FC236}">
                <a16:creationId xmlns:a16="http://schemas.microsoft.com/office/drawing/2014/main" id="{9F52A5E1-9256-43D6-8D21-1152FFF031DA}"/>
              </a:ext>
            </a:extLst>
          </p:cNvPr>
          <p:cNvSpPr>
            <a:spLocks/>
          </p:cNvSpPr>
          <p:nvPr/>
        </p:nvSpPr>
        <p:spPr bwMode="auto">
          <a:xfrm>
            <a:off x="9978206" y="3530578"/>
            <a:ext cx="590396" cy="582461"/>
          </a:xfrm>
          <a:custGeom>
            <a:avLst/>
            <a:gdLst>
              <a:gd name="T0" fmla="*/ 0 w 372"/>
              <a:gd name="T1" fmla="*/ 2147483646 h 367"/>
              <a:gd name="T2" fmla="*/ 0 w 372"/>
              <a:gd name="T3" fmla="*/ 0 h 367"/>
              <a:gd name="T4" fmla="*/ 2147483646 w 372"/>
              <a:gd name="T5" fmla="*/ 0 h 367"/>
              <a:gd name="T6" fmla="*/ 2147483646 w 372"/>
              <a:gd name="T7" fmla="*/ 2147483646 h 367"/>
              <a:gd name="T8" fmla="*/ 2147483646 w 372"/>
              <a:gd name="T9" fmla="*/ 2147483646 h 367"/>
              <a:gd name="T10" fmla="*/ 2147483646 w 372"/>
              <a:gd name="T11" fmla="*/ 2147483646 h 367"/>
              <a:gd name="T12" fmla="*/ 2147483646 w 372"/>
              <a:gd name="T13" fmla="*/ 2147483646 h 367"/>
              <a:gd name="T14" fmla="*/ 2147483646 w 372"/>
              <a:gd name="T15" fmla="*/ 2147483646 h 367"/>
              <a:gd name="T16" fmla="*/ 2147483646 w 372"/>
              <a:gd name="T17" fmla="*/ 2147483646 h 367"/>
              <a:gd name="T18" fmla="*/ 2147483646 w 372"/>
              <a:gd name="T19" fmla="*/ 2147483646 h 367"/>
              <a:gd name="T20" fmla="*/ 2147483646 w 372"/>
              <a:gd name="T21" fmla="*/ 2147483646 h 367"/>
              <a:gd name="T22" fmla="*/ 2147483646 w 372"/>
              <a:gd name="T23" fmla="*/ 2147483646 h 367"/>
              <a:gd name="T24" fmla="*/ 2147483646 w 372"/>
              <a:gd name="T25" fmla="*/ 2147483646 h 367"/>
              <a:gd name="T26" fmla="*/ 2147483646 w 372"/>
              <a:gd name="T27" fmla="*/ 2147483646 h 367"/>
              <a:gd name="T28" fmla="*/ 2147483646 w 372"/>
              <a:gd name="T29" fmla="*/ 2147483646 h 367"/>
              <a:gd name="T30" fmla="*/ 2147483646 w 372"/>
              <a:gd name="T31" fmla="*/ 2147483646 h 367"/>
              <a:gd name="T32" fmla="*/ 2147483646 w 372"/>
              <a:gd name="T33" fmla="*/ 2147483646 h 367"/>
              <a:gd name="T34" fmla="*/ 2147483646 w 372"/>
              <a:gd name="T35" fmla="*/ 2147483646 h 367"/>
              <a:gd name="T36" fmla="*/ 0 w 372"/>
              <a:gd name="T37" fmla="*/ 2147483646 h 367"/>
              <a:gd name="T38" fmla="*/ 0 w 372"/>
              <a:gd name="T39" fmla="*/ 2147483646 h 3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72"/>
              <a:gd name="T61" fmla="*/ 0 h 367"/>
              <a:gd name="T62" fmla="*/ 372 w 372"/>
              <a:gd name="T63" fmla="*/ 367 h 3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72" h="367">
                <a:moveTo>
                  <a:pt x="0" y="180"/>
                </a:moveTo>
                <a:lnTo>
                  <a:pt x="0" y="0"/>
                </a:lnTo>
                <a:lnTo>
                  <a:pt x="253" y="0"/>
                </a:lnTo>
                <a:lnTo>
                  <a:pt x="253" y="17"/>
                </a:lnTo>
                <a:lnTo>
                  <a:pt x="216" y="53"/>
                </a:lnTo>
                <a:lnTo>
                  <a:pt x="216" y="90"/>
                </a:lnTo>
                <a:lnTo>
                  <a:pt x="253" y="119"/>
                </a:lnTo>
                <a:lnTo>
                  <a:pt x="261" y="143"/>
                </a:lnTo>
                <a:lnTo>
                  <a:pt x="318" y="173"/>
                </a:lnTo>
                <a:lnTo>
                  <a:pt x="318" y="180"/>
                </a:lnTo>
                <a:lnTo>
                  <a:pt x="326" y="201"/>
                </a:lnTo>
                <a:lnTo>
                  <a:pt x="343" y="209"/>
                </a:lnTo>
                <a:lnTo>
                  <a:pt x="355" y="247"/>
                </a:lnTo>
                <a:lnTo>
                  <a:pt x="371" y="263"/>
                </a:lnTo>
                <a:lnTo>
                  <a:pt x="245" y="263"/>
                </a:lnTo>
                <a:lnTo>
                  <a:pt x="245" y="308"/>
                </a:lnTo>
                <a:lnTo>
                  <a:pt x="180" y="308"/>
                </a:lnTo>
                <a:lnTo>
                  <a:pt x="180" y="366"/>
                </a:lnTo>
                <a:lnTo>
                  <a:pt x="0" y="366"/>
                </a:lnTo>
                <a:lnTo>
                  <a:pt x="0" y="180"/>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182" name="Freeform 52">
            <a:extLst>
              <a:ext uri="{FF2B5EF4-FFF2-40B4-BE49-F238E27FC236}">
                <a16:creationId xmlns:a16="http://schemas.microsoft.com/office/drawing/2014/main" id="{5EB96A46-2DC4-471B-AD48-38D03FDDAC28}"/>
              </a:ext>
            </a:extLst>
          </p:cNvPr>
          <p:cNvSpPr>
            <a:spLocks/>
          </p:cNvSpPr>
          <p:nvPr/>
        </p:nvSpPr>
        <p:spPr bwMode="auto">
          <a:xfrm>
            <a:off x="10825710" y="3889259"/>
            <a:ext cx="576112" cy="295198"/>
          </a:xfrm>
          <a:custGeom>
            <a:avLst/>
            <a:gdLst>
              <a:gd name="T0" fmla="*/ 0 w 363"/>
              <a:gd name="T1" fmla="*/ 2147483646 h 186"/>
              <a:gd name="T2" fmla="*/ 0 w 363"/>
              <a:gd name="T3" fmla="*/ 2147483646 h 186"/>
              <a:gd name="T4" fmla="*/ 2147483646 w 363"/>
              <a:gd name="T5" fmla="*/ 2147483646 h 186"/>
              <a:gd name="T6" fmla="*/ 2147483646 w 363"/>
              <a:gd name="T7" fmla="*/ 0 h 186"/>
              <a:gd name="T8" fmla="*/ 2147483646 w 363"/>
              <a:gd name="T9" fmla="*/ 0 h 186"/>
              <a:gd name="T10" fmla="*/ 2147483646 w 363"/>
              <a:gd name="T11" fmla="*/ 2147483646 h 186"/>
              <a:gd name="T12" fmla="*/ 2147483646 w 363"/>
              <a:gd name="T13" fmla="*/ 2147483646 h 186"/>
              <a:gd name="T14" fmla="*/ 0 w 363"/>
              <a:gd name="T15" fmla="*/ 2147483646 h 186"/>
              <a:gd name="T16" fmla="*/ 0 60000 65536"/>
              <a:gd name="T17" fmla="*/ 0 60000 65536"/>
              <a:gd name="T18" fmla="*/ 0 60000 65536"/>
              <a:gd name="T19" fmla="*/ 0 60000 65536"/>
              <a:gd name="T20" fmla="*/ 0 60000 65536"/>
              <a:gd name="T21" fmla="*/ 0 60000 65536"/>
              <a:gd name="T22" fmla="*/ 0 60000 65536"/>
              <a:gd name="T23" fmla="*/ 0 60000 65536"/>
              <a:gd name="T24" fmla="*/ 0 w 363"/>
              <a:gd name="T25" fmla="*/ 0 h 186"/>
              <a:gd name="T26" fmla="*/ 363 w 363"/>
              <a:gd name="T27" fmla="*/ 186 h 1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3" h="186">
                <a:moveTo>
                  <a:pt x="0" y="95"/>
                </a:moveTo>
                <a:lnTo>
                  <a:pt x="0" y="37"/>
                </a:lnTo>
                <a:lnTo>
                  <a:pt x="236" y="37"/>
                </a:lnTo>
                <a:lnTo>
                  <a:pt x="236" y="0"/>
                </a:lnTo>
                <a:lnTo>
                  <a:pt x="289" y="0"/>
                </a:lnTo>
                <a:lnTo>
                  <a:pt x="362" y="177"/>
                </a:lnTo>
                <a:lnTo>
                  <a:pt x="37" y="185"/>
                </a:lnTo>
                <a:lnTo>
                  <a:pt x="0" y="95"/>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183" name="Freeform 53">
            <a:extLst>
              <a:ext uri="{FF2B5EF4-FFF2-40B4-BE49-F238E27FC236}">
                <a16:creationId xmlns:a16="http://schemas.microsoft.com/office/drawing/2014/main" id="{F0E11975-93FF-4DB6-B4A8-500BE208E253}"/>
              </a:ext>
            </a:extLst>
          </p:cNvPr>
          <p:cNvSpPr>
            <a:spLocks/>
          </p:cNvSpPr>
          <p:nvPr/>
        </p:nvSpPr>
        <p:spPr bwMode="auto">
          <a:xfrm>
            <a:off x="10321017" y="3530577"/>
            <a:ext cx="506280" cy="511042"/>
          </a:xfrm>
          <a:custGeom>
            <a:avLst/>
            <a:gdLst>
              <a:gd name="T0" fmla="*/ 2147483646 w 319"/>
              <a:gd name="T1" fmla="*/ 2147483646 h 322"/>
              <a:gd name="T2" fmla="*/ 2147483646 w 319"/>
              <a:gd name="T3" fmla="*/ 2147483646 h 322"/>
              <a:gd name="T4" fmla="*/ 2147483646 w 319"/>
              <a:gd name="T5" fmla="*/ 2147483646 h 322"/>
              <a:gd name="T6" fmla="*/ 2147483646 w 319"/>
              <a:gd name="T7" fmla="*/ 2147483646 h 322"/>
              <a:gd name="T8" fmla="*/ 2147483646 w 319"/>
              <a:gd name="T9" fmla="*/ 2147483646 h 322"/>
              <a:gd name="T10" fmla="*/ 2147483646 w 319"/>
              <a:gd name="T11" fmla="*/ 2147483646 h 322"/>
              <a:gd name="T12" fmla="*/ 2147483646 w 319"/>
              <a:gd name="T13" fmla="*/ 2147483646 h 322"/>
              <a:gd name="T14" fmla="*/ 2147483646 w 319"/>
              <a:gd name="T15" fmla="*/ 2147483646 h 322"/>
              <a:gd name="T16" fmla="*/ 2147483646 w 319"/>
              <a:gd name="T17" fmla="*/ 2147483646 h 322"/>
              <a:gd name="T18" fmla="*/ 2147483646 w 319"/>
              <a:gd name="T19" fmla="*/ 2147483646 h 322"/>
              <a:gd name="T20" fmla="*/ 0 w 319"/>
              <a:gd name="T21" fmla="*/ 2147483646 h 322"/>
              <a:gd name="T22" fmla="*/ 0 w 319"/>
              <a:gd name="T23" fmla="*/ 2147483646 h 322"/>
              <a:gd name="T24" fmla="*/ 2147483646 w 319"/>
              <a:gd name="T25" fmla="*/ 2147483646 h 322"/>
              <a:gd name="T26" fmla="*/ 2147483646 w 319"/>
              <a:gd name="T27" fmla="*/ 0 h 322"/>
              <a:gd name="T28" fmla="*/ 2147483646 w 319"/>
              <a:gd name="T29" fmla="*/ 0 h 322"/>
              <a:gd name="T30" fmla="*/ 2147483646 w 319"/>
              <a:gd name="T31" fmla="*/ 0 h 322"/>
              <a:gd name="T32" fmla="*/ 2147483646 w 319"/>
              <a:gd name="T33" fmla="*/ 2147483646 h 322"/>
              <a:gd name="T34" fmla="*/ 2147483646 w 319"/>
              <a:gd name="T35" fmla="*/ 2147483646 h 322"/>
              <a:gd name="T36" fmla="*/ 2147483646 w 319"/>
              <a:gd name="T37" fmla="*/ 2147483646 h 322"/>
              <a:gd name="T38" fmla="*/ 2147483646 w 319"/>
              <a:gd name="T39" fmla="*/ 2147483646 h 322"/>
              <a:gd name="T40" fmla="*/ 2147483646 w 319"/>
              <a:gd name="T41" fmla="*/ 2147483646 h 3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9"/>
              <a:gd name="T64" fmla="*/ 0 h 322"/>
              <a:gd name="T65" fmla="*/ 319 w 319"/>
              <a:gd name="T66" fmla="*/ 322 h 3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9" h="322">
                <a:moveTo>
                  <a:pt x="245" y="263"/>
                </a:moveTo>
                <a:lnTo>
                  <a:pt x="200" y="292"/>
                </a:lnTo>
                <a:lnTo>
                  <a:pt x="155" y="263"/>
                </a:lnTo>
                <a:lnTo>
                  <a:pt x="139" y="247"/>
                </a:lnTo>
                <a:lnTo>
                  <a:pt x="127" y="209"/>
                </a:lnTo>
                <a:lnTo>
                  <a:pt x="110" y="201"/>
                </a:lnTo>
                <a:lnTo>
                  <a:pt x="102" y="180"/>
                </a:lnTo>
                <a:lnTo>
                  <a:pt x="102" y="173"/>
                </a:lnTo>
                <a:lnTo>
                  <a:pt x="45" y="143"/>
                </a:lnTo>
                <a:lnTo>
                  <a:pt x="37" y="119"/>
                </a:lnTo>
                <a:lnTo>
                  <a:pt x="0" y="90"/>
                </a:lnTo>
                <a:lnTo>
                  <a:pt x="0" y="53"/>
                </a:lnTo>
                <a:lnTo>
                  <a:pt x="37" y="17"/>
                </a:lnTo>
                <a:lnTo>
                  <a:pt x="37" y="0"/>
                </a:lnTo>
                <a:lnTo>
                  <a:pt x="200" y="0"/>
                </a:lnTo>
                <a:lnTo>
                  <a:pt x="265" y="0"/>
                </a:lnTo>
                <a:lnTo>
                  <a:pt x="265" y="53"/>
                </a:lnTo>
                <a:lnTo>
                  <a:pt x="318" y="53"/>
                </a:lnTo>
                <a:lnTo>
                  <a:pt x="318" y="263"/>
                </a:lnTo>
                <a:lnTo>
                  <a:pt x="318" y="321"/>
                </a:lnTo>
                <a:lnTo>
                  <a:pt x="245" y="263"/>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184" name="Freeform 54" descr="Wide upward diagonal">
            <a:extLst>
              <a:ext uri="{FF2B5EF4-FFF2-40B4-BE49-F238E27FC236}">
                <a16:creationId xmlns:a16="http://schemas.microsoft.com/office/drawing/2014/main" id="{5184372B-96D0-4366-93A1-E7690971DF97}"/>
              </a:ext>
            </a:extLst>
          </p:cNvPr>
          <p:cNvSpPr>
            <a:spLocks/>
          </p:cNvSpPr>
          <p:nvPr/>
        </p:nvSpPr>
        <p:spPr bwMode="auto">
          <a:xfrm>
            <a:off x="10825714" y="3614692"/>
            <a:ext cx="460255" cy="334875"/>
          </a:xfrm>
          <a:custGeom>
            <a:avLst/>
            <a:gdLst>
              <a:gd name="T0" fmla="*/ 2147483646 w 290"/>
              <a:gd name="T1" fmla="*/ 2147483646 h 211"/>
              <a:gd name="T2" fmla="*/ 2147483646 w 290"/>
              <a:gd name="T3" fmla="*/ 2147483646 h 211"/>
              <a:gd name="T4" fmla="*/ 2147483646 w 290"/>
              <a:gd name="T5" fmla="*/ 2147483646 h 211"/>
              <a:gd name="T6" fmla="*/ 0 w 290"/>
              <a:gd name="T7" fmla="*/ 2147483646 h 211"/>
              <a:gd name="T8" fmla="*/ 0 w 290"/>
              <a:gd name="T9" fmla="*/ 0 h 211"/>
              <a:gd name="T10" fmla="*/ 2147483646 w 290"/>
              <a:gd name="T11" fmla="*/ 0 h 211"/>
              <a:gd name="T12" fmla="*/ 2147483646 w 290"/>
              <a:gd name="T13" fmla="*/ 2147483646 h 211"/>
              <a:gd name="T14" fmla="*/ 0 60000 65536"/>
              <a:gd name="T15" fmla="*/ 0 60000 65536"/>
              <a:gd name="T16" fmla="*/ 0 60000 65536"/>
              <a:gd name="T17" fmla="*/ 0 60000 65536"/>
              <a:gd name="T18" fmla="*/ 0 60000 65536"/>
              <a:gd name="T19" fmla="*/ 0 60000 65536"/>
              <a:gd name="T20" fmla="*/ 0 60000 65536"/>
              <a:gd name="T21" fmla="*/ 0 w 290"/>
              <a:gd name="T22" fmla="*/ 0 h 211"/>
              <a:gd name="T23" fmla="*/ 290 w 290"/>
              <a:gd name="T24" fmla="*/ 211 h 2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0" h="211">
                <a:moveTo>
                  <a:pt x="289" y="173"/>
                </a:moveTo>
                <a:lnTo>
                  <a:pt x="236" y="173"/>
                </a:lnTo>
                <a:lnTo>
                  <a:pt x="236" y="210"/>
                </a:lnTo>
                <a:lnTo>
                  <a:pt x="0" y="210"/>
                </a:lnTo>
                <a:lnTo>
                  <a:pt x="0" y="0"/>
                </a:lnTo>
                <a:lnTo>
                  <a:pt x="220" y="0"/>
                </a:lnTo>
                <a:lnTo>
                  <a:pt x="289" y="173"/>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185" name="Freeform 55">
            <a:extLst>
              <a:ext uri="{FF2B5EF4-FFF2-40B4-BE49-F238E27FC236}">
                <a16:creationId xmlns:a16="http://schemas.microsoft.com/office/drawing/2014/main" id="{AEBEF104-5CBE-403B-AD92-E889557D5374}"/>
              </a:ext>
            </a:extLst>
          </p:cNvPr>
          <p:cNvSpPr>
            <a:spLocks/>
          </p:cNvSpPr>
          <p:nvPr/>
        </p:nvSpPr>
        <p:spPr bwMode="auto">
          <a:xfrm>
            <a:off x="10624152" y="4170172"/>
            <a:ext cx="823698" cy="641183"/>
          </a:xfrm>
          <a:custGeom>
            <a:avLst/>
            <a:gdLst>
              <a:gd name="T0" fmla="*/ 2147483646 w 519"/>
              <a:gd name="T1" fmla="*/ 2147483646 h 404"/>
              <a:gd name="T2" fmla="*/ 2147483646 w 519"/>
              <a:gd name="T3" fmla="*/ 2147483646 h 404"/>
              <a:gd name="T4" fmla="*/ 2147483646 w 519"/>
              <a:gd name="T5" fmla="*/ 2147483646 h 404"/>
              <a:gd name="T6" fmla="*/ 0 w 519"/>
              <a:gd name="T7" fmla="*/ 2147483646 h 404"/>
              <a:gd name="T8" fmla="*/ 0 w 519"/>
              <a:gd name="T9" fmla="*/ 2147483646 h 404"/>
              <a:gd name="T10" fmla="*/ 2147483646 w 519"/>
              <a:gd name="T11" fmla="*/ 2147483646 h 404"/>
              <a:gd name="T12" fmla="*/ 2147483646 w 519"/>
              <a:gd name="T13" fmla="*/ 2147483646 h 404"/>
              <a:gd name="T14" fmla="*/ 2147483646 w 519"/>
              <a:gd name="T15" fmla="*/ 2147483646 h 404"/>
              <a:gd name="T16" fmla="*/ 2147483646 w 519"/>
              <a:gd name="T17" fmla="*/ 2147483646 h 404"/>
              <a:gd name="T18" fmla="*/ 2147483646 w 519"/>
              <a:gd name="T19" fmla="*/ 2147483646 h 404"/>
              <a:gd name="T20" fmla="*/ 2147483646 w 519"/>
              <a:gd name="T21" fmla="*/ 2147483646 h 404"/>
              <a:gd name="T22" fmla="*/ 2147483646 w 519"/>
              <a:gd name="T23" fmla="*/ 0 h 404"/>
              <a:gd name="T24" fmla="*/ 2147483646 w 519"/>
              <a:gd name="T25" fmla="*/ 2147483646 h 4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19"/>
              <a:gd name="T40" fmla="*/ 0 h 404"/>
              <a:gd name="T41" fmla="*/ 519 w 519"/>
              <a:gd name="T42" fmla="*/ 404 h 40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19" h="404">
                <a:moveTo>
                  <a:pt x="518" y="107"/>
                </a:moveTo>
                <a:lnTo>
                  <a:pt x="518" y="247"/>
                </a:lnTo>
                <a:lnTo>
                  <a:pt x="489" y="403"/>
                </a:lnTo>
                <a:lnTo>
                  <a:pt x="0" y="391"/>
                </a:lnTo>
                <a:lnTo>
                  <a:pt x="0" y="144"/>
                </a:lnTo>
                <a:lnTo>
                  <a:pt x="38" y="172"/>
                </a:lnTo>
                <a:lnTo>
                  <a:pt x="98" y="172"/>
                </a:lnTo>
                <a:lnTo>
                  <a:pt x="127" y="135"/>
                </a:lnTo>
                <a:lnTo>
                  <a:pt x="119" y="107"/>
                </a:lnTo>
                <a:lnTo>
                  <a:pt x="164" y="54"/>
                </a:lnTo>
                <a:lnTo>
                  <a:pt x="164" y="8"/>
                </a:lnTo>
                <a:lnTo>
                  <a:pt x="489" y="0"/>
                </a:lnTo>
                <a:lnTo>
                  <a:pt x="518" y="107"/>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186" name="Freeform 56" descr="Wide upward diagonal">
            <a:extLst>
              <a:ext uri="{FF2B5EF4-FFF2-40B4-BE49-F238E27FC236}">
                <a16:creationId xmlns:a16="http://schemas.microsoft.com/office/drawing/2014/main" id="{28F59A36-3AB4-475C-9936-452BE37A1FFC}"/>
              </a:ext>
            </a:extLst>
          </p:cNvPr>
          <p:cNvSpPr>
            <a:spLocks/>
          </p:cNvSpPr>
          <p:nvPr/>
        </p:nvSpPr>
        <p:spPr bwMode="auto">
          <a:xfrm>
            <a:off x="7569012" y="592878"/>
            <a:ext cx="453907" cy="582460"/>
          </a:xfrm>
          <a:custGeom>
            <a:avLst/>
            <a:gdLst>
              <a:gd name="T0" fmla="*/ 0 w 286"/>
              <a:gd name="T1" fmla="*/ 2147483646 h 367"/>
              <a:gd name="T2" fmla="*/ 0 w 286"/>
              <a:gd name="T3" fmla="*/ 2147483646 h 367"/>
              <a:gd name="T4" fmla="*/ 0 w 286"/>
              <a:gd name="T5" fmla="*/ 2147483646 h 367"/>
              <a:gd name="T6" fmla="*/ 2147483646 w 286"/>
              <a:gd name="T7" fmla="*/ 2147483646 h 367"/>
              <a:gd name="T8" fmla="*/ 2147483646 w 286"/>
              <a:gd name="T9" fmla="*/ 2147483646 h 367"/>
              <a:gd name="T10" fmla="*/ 2147483646 w 286"/>
              <a:gd name="T11" fmla="*/ 2147483646 h 367"/>
              <a:gd name="T12" fmla="*/ 2147483646 w 286"/>
              <a:gd name="T13" fmla="*/ 0 h 367"/>
              <a:gd name="T14" fmla="*/ 2147483646 w 286"/>
              <a:gd name="T15" fmla="*/ 2147483646 h 367"/>
              <a:gd name="T16" fmla="*/ 2147483646 w 286"/>
              <a:gd name="T17" fmla="*/ 2147483646 h 367"/>
              <a:gd name="T18" fmla="*/ 2147483646 w 286"/>
              <a:gd name="T19" fmla="*/ 2147483646 h 367"/>
              <a:gd name="T20" fmla="*/ 2147483646 w 286"/>
              <a:gd name="T21" fmla="*/ 2147483646 h 367"/>
              <a:gd name="T22" fmla="*/ 2147483646 w 286"/>
              <a:gd name="T23" fmla="*/ 2147483646 h 367"/>
              <a:gd name="T24" fmla="*/ 2147483646 w 286"/>
              <a:gd name="T25" fmla="*/ 2147483646 h 367"/>
              <a:gd name="T26" fmla="*/ 2147483646 w 286"/>
              <a:gd name="T27" fmla="*/ 2147483646 h 367"/>
              <a:gd name="T28" fmla="*/ 2147483646 w 286"/>
              <a:gd name="T29" fmla="*/ 2147483646 h 367"/>
              <a:gd name="T30" fmla="*/ 2147483646 w 286"/>
              <a:gd name="T31" fmla="*/ 2147483646 h 367"/>
              <a:gd name="T32" fmla="*/ 2147483646 w 286"/>
              <a:gd name="T33" fmla="*/ 2147483646 h 367"/>
              <a:gd name="T34" fmla="*/ 2147483646 w 286"/>
              <a:gd name="T35" fmla="*/ 2147483646 h 367"/>
              <a:gd name="T36" fmla="*/ 0 w 286"/>
              <a:gd name="T37" fmla="*/ 2147483646 h 36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6"/>
              <a:gd name="T58" fmla="*/ 0 h 367"/>
              <a:gd name="T59" fmla="*/ 286 w 286"/>
              <a:gd name="T60" fmla="*/ 367 h 36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6" h="367">
                <a:moveTo>
                  <a:pt x="0" y="349"/>
                </a:moveTo>
                <a:lnTo>
                  <a:pt x="0" y="238"/>
                </a:lnTo>
                <a:lnTo>
                  <a:pt x="0" y="148"/>
                </a:lnTo>
                <a:lnTo>
                  <a:pt x="20" y="127"/>
                </a:lnTo>
                <a:lnTo>
                  <a:pt x="20" y="90"/>
                </a:lnTo>
                <a:lnTo>
                  <a:pt x="57" y="90"/>
                </a:lnTo>
                <a:lnTo>
                  <a:pt x="37" y="0"/>
                </a:lnTo>
                <a:lnTo>
                  <a:pt x="273" y="8"/>
                </a:lnTo>
                <a:lnTo>
                  <a:pt x="285" y="53"/>
                </a:lnTo>
                <a:lnTo>
                  <a:pt x="199" y="90"/>
                </a:lnTo>
                <a:lnTo>
                  <a:pt x="211" y="148"/>
                </a:lnTo>
                <a:lnTo>
                  <a:pt x="183" y="173"/>
                </a:lnTo>
                <a:lnTo>
                  <a:pt x="167" y="185"/>
                </a:lnTo>
                <a:lnTo>
                  <a:pt x="167" y="202"/>
                </a:lnTo>
                <a:lnTo>
                  <a:pt x="175" y="210"/>
                </a:lnTo>
                <a:lnTo>
                  <a:pt x="147" y="218"/>
                </a:lnTo>
                <a:lnTo>
                  <a:pt x="93" y="255"/>
                </a:lnTo>
                <a:lnTo>
                  <a:pt x="49" y="366"/>
                </a:lnTo>
                <a:lnTo>
                  <a:pt x="0" y="349"/>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187" name="Freeform 57">
            <a:extLst>
              <a:ext uri="{FF2B5EF4-FFF2-40B4-BE49-F238E27FC236}">
                <a16:creationId xmlns:a16="http://schemas.microsoft.com/office/drawing/2014/main" id="{C6DD2901-6F35-4E27-B36F-75C4A29BFAA6}"/>
              </a:ext>
            </a:extLst>
          </p:cNvPr>
          <p:cNvSpPr>
            <a:spLocks/>
          </p:cNvSpPr>
          <p:nvPr/>
        </p:nvSpPr>
        <p:spPr bwMode="auto">
          <a:xfrm>
            <a:off x="6954805" y="580181"/>
            <a:ext cx="706254" cy="392010"/>
          </a:xfrm>
          <a:custGeom>
            <a:avLst/>
            <a:gdLst>
              <a:gd name="T0" fmla="*/ 2147483646 w 445"/>
              <a:gd name="T1" fmla="*/ 2147483646 h 247"/>
              <a:gd name="T2" fmla="*/ 2147483646 w 445"/>
              <a:gd name="T3" fmla="*/ 2147483646 h 247"/>
              <a:gd name="T4" fmla="*/ 2147483646 w 445"/>
              <a:gd name="T5" fmla="*/ 2147483646 h 247"/>
              <a:gd name="T6" fmla="*/ 2147483646 w 445"/>
              <a:gd name="T7" fmla="*/ 2147483646 h 247"/>
              <a:gd name="T8" fmla="*/ 2147483646 w 445"/>
              <a:gd name="T9" fmla="*/ 2147483646 h 247"/>
              <a:gd name="T10" fmla="*/ 2147483646 w 445"/>
              <a:gd name="T11" fmla="*/ 2147483646 h 247"/>
              <a:gd name="T12" fmla="*/ 2147483646 w 445"/>
              <a:gd name="T13" fmla="*/ 2147483646 h 247"/>
              <a:gd name="T14" fmla="*/ 2147483646 w 445"/>
              <a:gd name="T15" fmla="*/ 2147483646 h 247"/>
              <a:gd name="T16" fmla="*/ 0 w 445"/>
              <a:gd name="T17" fmla="*/ 2147483646 h 247"/>
              <a:gd name="T18" fmla="*/ 0 w 445"/>
              <a:gd name="T19" fmla="*/ 2147483646 h 247"/>
              <a:gd name="T20" fmla="*/ 2147483646 w 445"/>
              <a:gd name="T21" fmla="*/ 2147483646 h 247"/>
              <a:gd name="T22" fmla="*/ 2147483646 w 445"/>
              <a:gd name="T23" fmla="*/ 2147483646 h 247"/>
              <a:gd name="T24" fmla="*/ 2147483646 w 445"/>
              <a:gd name="T25" fmla="*/ 2147483646 h 247"/>
              <a:gd name="T26" fmla="*/ 2147483646 w 445"/>
              <a:gd name="T27" fmla="*/ 2147483646 h 247"/>
              <a:gd name="T28" fmla="*/ 2147483646 w 445"/>
              <a:gd name="T29" fmla="*/ 2147483646 h 247"/>
              <a:gd name="T30" fmla="*/ 2147483646 w 445"/>
              <a:gd name="T31" fmla="*/ 0 h 247"/>
              <a:gd name="T32" fmla="*/ 2147483646 w 445"/>
              <a:gd name="T33" fmla="*/ 2147483646 h 24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5"/>
              <a:gd name="T52" fmla="*/ 0 h 247"/>
              <a:gd name="T53" fmla="*/ 445 w 445"/>
              <a:gd name="T54" fmla="*/ 247 h 24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5" h="247">
                <a:moveTo>
                  <a:pt x="424" y="8"/>
                </a:moveTo>
                <a:lnTo>
                  <a:pt x="444" y="98"/>
                </a:lnTo>
                <a:lnTo>
                  <a:pt x="407" y="98"/>
                </a:lnTo>
                <a:lnTo>
                  <a:pt x="407" y="135"/>
                </a:lnTo>
                <a:lnTo>
                  <a:pt x="387" y="156"/>
                </a:lnTo>
                <a:lnTo>
                  <a:pt x="387" y="246"/>
                </a:lnTo>
                <a:lnTo>
                  <a:pt x="281" y="246"/>
                </a:lnTo>
                <a:lnTo>
                  <a:pt x="281" y="226"/>
                </a:lnTo>
                <a:lnTo>
                  <a:pt x="0" y="226"/>
                </a:lnTo>
                <a:lnTo>
                  <a:pt x="0" y="210"/>
                </a:lnTo>
                <a:lnTo>
                  <a:pt x="45" y="181"/>
                </a:lnTo>
                <a:lnTo>
                  <a:pt x="90" y="156"/>
                </a:lnTo>
                <a:lnTo>
                  <a:pt x="188" y="127"/>
                </a:lnTo>
                <a:lnTo>
                  <a:pt x="208" y="73"/>
                </a:lnTo>
                <a:lnTo>
                  <a:pt x="224" y="53"/>
                </a:lnTo>
                <a:lnTo>
                  <a:pt x="261" y="0"/>
                </a:lnTo>
                <a:lnTo>
                  <a:pt x="424" y="8"/>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188" name="Freeform 58" descr="Wide upward diagonal">
            <a:extLst>
              <a:ext uri="{FF2B5EF4-FFF2-40B4-BE49-F238E27FC236}">
                <a16:creationId xmlns:a16="http://schemas.microsoft.com/office/drawing/2014/main" id="{24C47E9A-D7F2-4C57-A23A-86EBDE1AD472}"/>
              </a:ext>
            </a:extLst>
          </p:cNvPr>
          <p:cNvSpPr>
            <a:spLocks/>
          </p:cNvSpPr>
          <p:nvPr/>
        </p:nvSpPr>
        <p:spPr bwMode="auto">
          <a:xfrm>
            <a:off x="7802312" y="605576"/>
            <a:ext cx="633248" cy="379313"/>
          </a:xfrm>
          <a:custGeom>
            <a:avLst/>
            <a:gdLst>
              <a:gd name="T0" fmla="*/ 2147483646 w 399"/>
              <a:gd name="T1" fmla="*/ 2147483646 h 239"/>
              <a:gd name="T2" fmla="*/ 2147483646 w 399"/>
              <a:gd name="T3" fmla="*/ 2147483646 h 239"/>
              <a:gd name="T4" fmla="*/ 2147483646 w 399"/>
              <a:gd name="T5" fmla="*/ 2147483646 h 239"/>
              <a:gd name="T6" fmla="*/ 2147483646 w 399"/>
              <a:gd name="T7" fmla="*/ 2147483646 h 239"/>
              <a:gd name="T8" fmla="*/ 2147483646 w 399"/>
              <a:gd name="T9" fmla="*/ 2147483646 h 239"/>
              <a:gd name="T10" fmla="*/ 2147483646 w 399"/>
              <a:gd name="T11" fmla="*/ 2147483646 h 239"/>
              <a:gd name="T12" fmla="*/ 2147483646 w 399"/>
              <a:gd name="T13" fmla="*/ 2147483646 h 239"/>
              <a:gd name="T14" fmla="*/ 2147483646 w 399"/>
              <a:gd name="T15" fmla="*/ 2147483646 h 239"/>
              <a:gd name="T16" fmla="*/ 2147483646 w 399"/>
              <a:gd name="T17" fmla="*/ 2147483646 h 239"/>
              <a:gd name="T18" fmla="*/ 2147483646 w 399"/>
              <a:gd name="T19" fmla="*/ 2147483646 h 239"/>
              <a:gd name="T20" fmla="*/ 0 w 399"/>
              <a:gd name="T21" fmla="*/ 2147483646 h 239"/>
              <a:gd name="T22" fmla="*/ 2147483646 w 399"/>
              <a:gd name="T23" fmla="*/ 2147483646 h 239"/>
              <a:gd name="T24" fmla="*/ 2147483646 w 399"/>
              <a:gd name="T25" fmla="*/ 2147483646 h 239"/>
              <a:gd name="T26" fmla="*/ 2147483646 w 399"/>
              <a:gd name="T27" fmla="*/ 2147483646 h 239"/>
              <a:gd name="T28" fmla="*/ 2147483646 w 399"/>
              <a:gd name="T29" fmla="*/ 2147483646 h 239"/>
              <a:gd name="T30" fmla="*/ 2147483646 w 399"/>
              <a:gd name="T31" fmla="*/ 2147483646 h 239"/>
              <a:gd name="T32" fmla="*/ 2147483646 w 399"/>
              <a:gd name="T33" fmla="*/ 2147483646 h 239"/>
              <a:gd name="T34" fmla="*/ 2147483646 w 399"/>
              <a:gd name="T35" fmla="*/ 2147483646 h 239"/>
              <a:gd name="T36" fmla="*/ 2147483646 w 399"/>
              <a:gd name="T37" fmla="*/ 0 h 239"/>
              <a:gd name="T38" fmla="*/ 2147483646 w 399"/>
              <a:gd name="T39" fmla="*/ 2147483646 h 2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9"/>
              <a:gd name="T61" fmla="*/ 0 h 239"/>
              <a:gd name="T62" fmla="*/ 399 w 399"/>
              <a:gd name="T63" fmla="*/ 239 h 2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9" h="239">
                <a:moveTo>
                  <a:pt x="317" y="8"/>
                </a:moveTo>
                <a:lnTo>
                  <a:pt x="346" y="20"/>
                </a:lnTo>
                <a:lnTo>
                  <a:pt x="362" y="140"/>
                </a:lnTo>
                <a:lnTo>
                  <a:pt x="398" y="165"/>
                </a:lnTo>
                <a:lnTo>
                  <a:pt x="370" y="194"/>
                </a:lnTo>
                <a:lnTo>
                  <a:pt x="370" y="210"/>
                </a:lnTo>
                <a:lnTo>
                  <a:pt x="354" y="238"/>
                </a:lnTo>
                <a:lnTo>
                  <a:pt x="280" y="238"/>
                </a:lnTo>
                <a:lnTo>
                  <a:pt x="219" y="238"/>
                </a:lnTo>
                <a:lnTo>
                  <a:pt x="219" y="210"/>
                </a:lnTo>
                <a:lnTo>
                  <a:pt x="0" y="210"/>
                </a:lnTo>
                <a:lnTo>
                  <a:pt x="28" y="202"/>
                </a:lnTo>
                <a:lnTo>
                  <a:pt x="20" y="194"/>
                </a:lnTo>
                <a:lnTo>
                  <a:pt x="20" y="177"/>
                </a:lnTo>
                <a:lnTo>
                  <a:pt x="36" y="165"/>
                </a:lnTo>
                <a:lnTo>
                  <a:pt x="64" y="140"/>
                </a:lnTo>
                <a:lnTo>
                  <a:pt x="52" y="82"/>
                </a:lnTo>
                <a:lnTo>
                  <a:pt x="138" y="45"/>
                </a:lnTo>
                <a:lnTo>
                  <a:pt x="126" y="0"/>
                </a:lnTo>
                <a:lnTo>
                  <a:pt x="317" y="8"/>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189" name="Freeform 59" descr="Wide upward diagonal">
            <a:extLst>
              <a:ext uri="{FF2B5EF4-FFF2-40B4-BE49-F238E27FC236}">
                <a16:creationId xmlns:a16="http://schemas.microsoft.com/office/drawing/2014/main" id="{C0DF7003-AE84-44B6-ABE3-BC832F83F67C}"/>
              </a:ext>
            </a:extLst>
          </p:cNvPr>
          <p:cNvSpPr>
            <a:spLocks/>
          </p:cNvSpPr>
          <p:nvPr/>
        </p:nvSpPr>
        <p:spPr bwMode="auto">
          <a:xfrm>
            <a:off x="7646776" y="938863"/>
            <a:ext cx="647531" cy="628486"/>
          </a:xfrm>
          <a:custGeom>
            <a:avLst/>
            <a:gdLst>
              <a:gd name="T0" fmla="*/ 2147483646 w 408"/>
              <a:gd name="T1" fmla="*/ 2147483646 h 396"/>
              <a:gd name="T2" fmla="*/ 2147483646 w 408"/>
              <a:gd name="T3" fmla="*/ 2147483646 h 396"/>
              <a:gd name="T4" fmla="*/ 2147483646 w 408"/>
              <a:gd name="T5" fmla="*/ 2147483646 h 396"/>
              <a:gd name="T6" fmla="*/ 2147483646 w 408"/>
              <a:gd name="T7" fmla="*/ 2147483646 h 396"/>
              <a:gd name="T8" fmla="*/ 2147483646 w 408"/>
              <a:gd name="T9" fmla="*/ 2147483646 h 396"/>
              <a:gd name="T10" fmla="*/ 2147483646 w 408"/>
              <a:gd name="T11" fmla="*/ 2147483646 h 396"/>
              <a:gd name="T12" fmla="*/ 2147483646 w 408"/>
              <a:gd name="T13" fmla="*/ 2147483646 h 396"/>
              <a:gd name="T14" fmla="*/ 0 w 408"/>
              <a:gd name="T15" fmla="*/ 2147483646 h 396"/>
              <a:gd name="T16" fmla="*/ 2147483646 w 408"/>
              <a:gd name="T17" fmla="*/ 2147483646 h 396"/>
              <a:gd name="T18" fmla="*/ 2147483646 w 408"/>
              <a:gd name="T19" fmla="*/ 0 h 396"/>
              <a:gd name="T20" fmla="*/ 2147483646 w 408"/>
              <a:gd name="T21" fmla="*/ 0 h 396"/>
              <a:gd name="T22" fmla="*/ 2147483646 w 408"/>
              <a:gd name="T23" fmla="*/ 2147483646 h 396"/>
              <a:gd name="T24" fmla="*/ 2147483646 w 408"/>
              <a:gd name="T25" fmla="*/ 2147483646 h 396"/>
              <a:gd name="T26" fmla="*/ 2147483646 w 408"/>
              <a:gd name="T27" fmla="*/ 2147483646 h 396"/>
              <a:gd name="T28" fmla="*/ 2147483646 w 408"/>
              <a:gd name="T29" fmla="*/ 2147483646 h 396"/>
              <a:gd name="T30" fmla="*/ 2147483646 w 408"/>
              <a:gd name="T31" fmla="*/ 2147483646 h 396"/>
              <a:gd name="T32" fmla="*/ 2147483646 w 408"/>
              <a:gd name="T33" fmla="*/ 2147483646 h 396"/>
              <a:gd name="T34" fmla="*/ 2147483646 w 408"/>
              <a:gd name="T35" fmla="*/ 2147483646 h 396"/>
              <a:gd name="T36" fmla="*/ 2147483646 w 408"/>
              <a:gd name="T37" fmla="*/ 2147483646 h 396"/>
              <a:gd name="T38" fmla="*/ 2147483646 w 408"/>
              <a:gd name="T39" fmla="*/ 2147483646 h 3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8"/>
              <a:gd name="T61" fmla="*/ 0 h 396"/>
              <a:gd name="T62" fmla="*/ 408 w 408"/>
              <a:gd name="T63" fmla="*/ 396 h 39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8" h="396">
                <a:moveTo>
                  <a:pt x="260" y="349"/>
                </a:moveTo>
                <a:lnTo>
                  <a:pt x="260" y="341"/>
                </a:lnTo>
                <a:lnTo>
                  <a:pt x="244" y="341"/>
                </a:lnTo>
                <a:lnTo>
                  <a:pt x="236" y="296"/>
                </a:lnTo>
                <a:lnTo>
                  <a:pt x="199" y="251"/>
                </a:lnTo>
                <a:lnTo>
                  <a:pt x="126" y="202"/>
                </a:lnTo>
                <a:lnTo>
                  <a:pt x="98" y="202"/>
                </a:lnTo>
                <a:lnTo>
                  <a:pt x="0" y="148"/>
                </a:lnTo>
                <a:lnTo>
                  <a:pt x="44" y="37"/>
                </a:lnTo>
                <a:lnTo>
                  <a:pt x="98" y="0"/>
                </a:lnTo>
                <a:lnTo>
                  <a:pt x="317" y="0"/>
                </a:lnTo>
                <a:lnTo>
                  <a:pt x="317" y="28"/>
                </a:lnTo>
                <a:lnTo>
                  <a:pt x="378" y="28"/>
                </a:lnTo>
                <a:lnTo>
                  <a:pt x="370" y="259"/>
                </a:lnTo>
                <a:lnTo>
                  <a:pt x="386" y="259"/>
                </a:lnTo>
                <a:lnTo>
                  <a:pt x="386" y="296"/>
                </a:lnTo>
                <a:lnTo>
                  <a:pt x="407" y="296"/>
                </a:lnTo>
                <a:lnTo>
                  <a:pt x="378" y="395"/>
                </a:lnTo>
                <a:lnTo>
                  <a:pt x="342" y="395"/>
                </a:lnTo>
                <a:lnTo>
                  <a:pt x="260" y="349"/>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190" name="Freeform 60" descr="Wide upward diagonal">
            <a:extLst>
              <a:ext uri="{FF2B5EF4-FFF2-40B4-BE49-F238E27FC236}">
                <a16:creationId xmlns:a16="http://schemas.microsoft.com/office/drawing/2014/main" id="{77940204-205B-4D9A-807A-AFEEDCF4CC72}"/>
              </a:ext>
            </a:extLst>
          </p:cNvPr>
          <p:cNvSpPr>
            <a:spLocks/>
          </p:cNvSpPr>
          <p:nvPr/>
        </p:nvSpPr>
        <p:spPr bwMode="auto">
          <a:xfrm>
            <a:off x="6935761" y="938864"/>
            <a:ext cx="634835" cy="341223"/>
          </a:xfrm>
          <a:custGeom>
            <a:avLst/>
            <a:gdLst>
              <a:gd name="T0" fmla="*/ 2147483646 w 400"/>
              <a:gd name="T1" fmla="*/ 2147483646 h 215"/>
              <a:gd name="T2" fmla="*/ 2147483646 w 400"/>
              <a:gd name="T3" fmla="*/ 2147483646 h 215"/>
              <a:gd name="T4" fmla="*/ 2147483646 w 400"/>
              <a:gd name="T5" fmla="*/ 2147483646 h 215"/>
              <a:gd name="T6" fmla="*/ 2147483646 w 400"/>
              <a:gd name="T7" fmla="*/ 2147483646 h 215"/>
              <a:gd name="T8" fmla="*/ 2147483646 w 400"/>
              <a:gd name="T9" fmla="*/ 2147483646 h 215"/>
              <a:gd name="T10" fmla="*/ 2147483646 w 400"/>
              <a:gd name="T11" fmla="*/ 2147483646 h 215"/>
              <a:gd name="T12" fmla="*/ 2147483646 w 400"/>
              <a:gd name="T13" fmla="*/ 2147483646 h 215"/>
              <a:gd name="T14" fmla="*/ 2147483646 w 400"/>
              <a:gd name="T15" fmla="*/ 2147483646 h 215"/>
              <a:gd name="T16" fmla="*/ 2147483646 w 400"/>
              <a:gd name="T17" fmla="*/ 2147483646 h 215"/>
              <a:gd name="T18" fmla="*/ 2147483646 w 400"/>
              <a:gd name="T19" fmla="*/ 2147483646 h 215"/>
              <a:gd name="T20" fmla="*/ 2147483646 w 400"/>
              <a:gd name="T21" fmla="*/ 2147483646 h 215"/>
              <a:gd name="T22" fmla="*/ 2147483646 w 400"/>
              <a:gd name="T23" fmla="*/ 2147483646 h 215"/>
              <a:gd name="T24" fmla="*/ 2147483646 w 400"/>
              <a:gd name="T25" fmla="*/ 2147483646 h 215"/>
              <a:gd name="T26" fmla="*/ 2147483646 w 400"/>
              <a:gd name="T27" fmla="*/ 2147483646 h 215"/>
              <a:gd name="T28" fmla="*/ 2147483646 w 400"/>
              <a:gd name="T29" fmla="*/ 2147483646 h 215"/>
              <a:gd name="T30" fmla="*/ 2147483646 w 400"/>
              <a:gd name="T31" fmla="*/ 2147483646 h 215"/>
              <a:gd name="T32" fmla="*/ 2147483646 w 400"/>
              <a:gd name="T33" fmla="*/ 2147483646 h 215"/>
              <a:gd name="T34" fmla="*/ 2147483646 w 400"/>
              <a:gd name="T35" fmla="*/ 2147483646 h 215"/>
              <a:gd name="T36" fmla="*/ 2147483646 w 400"/>
              <a:gd name="T37" fmla="*/ 2147483646 h 215"/>
              <a:gd name="T38" fmla="*/ 2147483646 w 400"/>
              <a:gd name="T39" fmla="*/ 2147483646 h 215"/>
              <a:gd name="T40" fmla="*/ 2147483646 w 400"/>
              <a:gd name="T41" fmla="*/ 2147483646 h 215"/>
              <a:gd name="T42" fmla="*/ 0 w 400"/>
              <a:gd name="T43" fmla="*/ 2147483646 h 215"/>
              <a:gd name="T44" fmla="*/ 2147483646 w 400"/>
              <a:gd name="T45" fmla="*/ 0 h 215"/>
              <a:gd name="T46" fmla="*/ 2147483646 w 400"/>
              <a:gd name="T47" fmla="*/ 0 h 215"/>
              <a:gd name="T48" fmla="*/ 2147483646 w 400"/>
              <a:gd name="T49" fmla="*/ 2147483646 h 215"/>
              <a:gd name="T50" fmla="*/ 2147483646 w 400"/>
              <a:gd name="T51" fmla="*/ 2147483646 h 215"/>
              <a:gd name="T52" fmla="*/ 2147483646 w 400"/>
              <a:gd name="T53" fmla="*/ 2147483646 h 215"/>
              <a:gd name="T54" fmla="*/ 2147483646 w 400"/>
              <a:gd name="T55" fmla="*/ 2147483646 h 21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00"/>
              <a:gd name="T85" fmla="*/ 0 h 215"/>
              <a:gd name="T86" fmla="*/ 400 w 400"/>
              <a:gd name="T87" fmla="*/ 215 h 21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00" h="215">
                <a:moveTo>
                  <a:pt x="330" y="148"/>
                </a:moveTo>
                <a:lnTo>
                  <a:pt x="330" y="131"/>
                </a:lnTo>
                <a:lnTo>
                  <a:pt x="318" y="131"/>
                </a:lnTo>
                <a:lnTo>
                  <a:pt x="318" y="111"/>
                </a:lnTo>
                <a:lnTo>
                  <a:pt x="301" y="131"/>
                </a:lnTo>
                <a:lnTo>
                  <a:pt x="273" y="131"/>
                </a:lnTo>
                <a:lnTo>
                  <a:pt x="265" y="148"/>
                </a:lnTo>
                <a:lnTo>
                  <a:pt x="236" y="148"/>
                </a:lnTo>
                <a:lnTo>
                  <a:pt x="212" y="185"/>
                </a:lnTo>
                <a:lnTo>
                  <a:pt x="200" y="164"/>
                </a:lnTo>
                <a:lnTo>
                  <a:pt x="200" y="185"/>
                </a:lnTo>
                <a:lnTo>
                  <a:pt x="212" y="193"/>
                </a:lnTo>
                <a:lnTo>
                  <a:pt x="212" y="185"/>
                </a:lnTo>
                <a:lnTo>
                  <a:pt x="228" y="214"/>
                </a:lnTo>
                <a:lnTo>
                  <a:pt x="167" y="202"/>
                </a:lnTo>
                <a:lnTo>
                  <a:pt x="154" y="185"/>
                </a:lnTo>
                <a:lnTo>
                  <a:pt x="130" y="202"/>
                </a:lnTo>
                <a:lnTo>
                  <a:pt x="110" y="185"/>
                </a:lnTo>
                <a:lnTo>
                  <a:pt x="81" y="164"/>
                </a:lnTo>
                <a:lnTo>
                  <a:pt x="37" y="111"/>
                </a:lnTo>
                <a:lnTo>
                  <a:pt x="28" y="58"/>
                </a:lnTo>
                <a:lnTo>
                  <a:pt x="0" y="28"/>
                </a:lnTo>
                <a:lnTo>
                  <a:pt x="12" y="0"/>
                </a:lnTo>
                <a:lnTo>
                  <a:pt x="293" y="0"/>
                </a:lnTo>
                <a:lnTo>
                  <a:pt x="293" y="20"/>
                </a:lnTo>
                <a:lnTo>
                  <a:pt x="399" y="20"/>
                </a:lnTo>
                <a:lnTo>
                  <a:pt x="399" y="131"/>
                </a:lnTo>
                <a:lnTo>
                  <a:pt x="330" y="148"/>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191" name="Freeform 61" descr="Wide upward diagonal">
            <a:extLst>
              <a:ext uri="{FF2B5EF4-FFF2-40B4-BE49-F238E27FC236}">
                <a16:creationId xmlns:a16="http://schemas.microsoft.com/office/drawing/2014/main" id="{15116D29-511C-4FD8-809F-A2AE48D7919B}"/>
              </a:ext>
            </a:extLst>
          </p:cNvPr>
          <p:cNvSpPr>
            <a:spLocks/>
          </p:cNvSpPr>
          <p:nvPr/>
        </p:nvSpPr>
        <p:spPr bwMode="auto">
          <a:xfrm>
            <a:off x="8783130" y="2714815"/>
            <a:ext cx="718951" cy="295198"/>
          </a:xfrm>
          <a:custGeom>
            <a:avLst/>
            <a:gdLst>
              <a:gd name="T0" fmla="*/ 2147483646 w 453"/>
              <a:gd name="T1" fmla="*/ 2147483646 h 186"/>
              <a:gd name="T2" fmla="*/ 2147483646 w 453"/>
              <a:gd name="T3" fmla="*/ 2147483646 h 186"/>
              <a:gd name="T4" fmla="*/ 2147483646 w 453"/>
              <a:gd name="T5" fmla="*/ 2147483646 h 186"/>
              <a:gd name="T6" fmla="*/ 2147483646 w 453"/>
              <a:gd name="T7" fmla="*/ 0 h 186"/>
              <a:gd name="T8" fmla="*/ 2147483646 w 453"/>
              <a:gd name="T9" fmla="*/ 0 h 186"/>
              <a:gd name="T10" fmla="*/ 2147483646 w 453"/>
              <a:gd name="T11" fmla="*/ 2147483646 h 186"/>
              <a:gd name="T12" fmla="*/ 2147483646 w 453"/>
              <a:gd name="T13" fmla="*/ 2147483646 h 186"/>
              <a:gd name="T14" fmla="*/ 2147483646 w 453"/>
              <a:gd name="T15" fmla="*/ 2147483646 h 186"/>
              <a:gd name="T16" fmla="*/ 2147483646 w 453"/>
              <a:gd name="T17" fmla="*/ 2147483646 h 186"/>
              <a:gd name="T18" fmla="*/ 2147483646 w 453"/>
              <a:gd name="T19" fmla="*/ 2147483646 h 186"/>
              <a:gd name="T20" fmla="*/ 0 w 453"/>
              <a:gd name="T21" fmla="*/ 2147483646 h 186"/>
              <a:gd name="T22" fmla="*/ 2147483646 w 453"/>
              <a:gd name="T23" fmla="*/ 2147483646 h 1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3"/>
              <a:gd name="T37" fmla="*/ 0 h 186"/>
              <a:gd name="T38" fmla="*/ 453 w 453"/>
              <a:gd name="T39" fmla="*/ 186 h 18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3" h="186">
                <a:moveTo>
                  <a:pt x="24" y="164"/>
                </a:moveTo>
                <a:lnTo>
                  <a:pt x="74" y="29"/>
                </a:lnTo>
                <a:lnTo>
                  <a:pt x="334" y="29"/>
                </a:lnTo>
                <a:lnTo>
                  <a:pt x="334" y="0"/>
                </a:lnTo>
                <a:lnTo>
                  <a:pt x="452" y="0"/>
                </a:lnTo>
                <a:lnTo>
                  <a:pt x="452" y="103"/>
                </a:lnTo>
                <a:lnTo>
                  <a:pt x="452" y="135"/>
                </a:lnTo>
                <a:lnTo>
                  <a:pt x="424" y="135"/>
                </a:lnTo>
                <a:lnTo>
                  <a:pt x="424" y="185"/>
                </a:lnTo>
                <a:lnTo>
                  <a:pt x="90" y="185"/>
                </a:lnTo>
                <a:lnTo>
                  <a:pt x="0" y="185"/>
                </a:lnTo>
                <a:lnTo>
                  <a:pt x="24" y="164"/>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192" name="Freeform 63">
            <a:extLst>
              <a:ext uri="{FF2B5EF4-FFF2-40B4-BE49-F238E27FC236}">
                <a16:creationId xmlns:a16="http://schemas.microsoft.com/office/drawing/2014/main" id="{C2C21108-69E4-4129-B69E-E41B01349C61}"/>
              </a:ext>
            </a:extLst>
          </p:cNvPr>
          <p:cNvSpPr>
            <a:spLocks/>
          </p:cNvSpPr>
          <p:nvPr/>
        </p:nvSpPr>
        <p:spPr bwMode="auto">
          <a:xfrm>
            <a:off x="10541624" y="2408507"/>
            <a:ext cx="517390" cy="947490"/>
          </a:xfrm>
          <a:custGeom>
            <a:avLst/>
            <a:gdLst>
              <a:gd name="T0" fmla="*/ 2147483646 w 326"/>
              <a:gd name="T1" fmla="*/ 2147483646 h 597"/>
              <a:gd name="T2" fmla="*/ 2147483646 w 326"/>
              <a:gd name="T3" fmla="*/ 2147483646 h 597"/>
              <a:gd name="T4" fmla="*/ 2147483646 w 326"/>
              <a:gd name="T5" fmla="*/ 2147483646 h 597"/>
              <a:gd name="T6" fmla="*/ 2147483646 w 326"/>
              <a:gd name="T7" fmla="*/ 2147483646 h 597"/>
              <a:gd name="T8" fmla="*/ 2147483646 w 326"/>
              <a:gd name="T9" fmla="*/ 2147483646 h 597"/>
              <a:gd name="T10" fmla="*/ 2147483646 w 326"/>
              <a:gd name="T11" fmla="*/ 2147483646 h 597"/>
              <a:gd name="T12" fmla="*/ 2147483646 w 326"/>
              <a:gd name="T13" fmla="*/ 2147483646 h 597"/>
              <a:gd name="T14" fmla="*/ 2147483646 w 326"/>
              <a:gd name="T15" fmla="*/ 2147483646 h 597"/>
              <a:gd name="T16" fmla="*/ 2147483646 w 326"/>
              <a:gd name="T17" fmla="*/ 2147483646 h 597"/>
              <a:gd name="T18" fmla="*/ 2147483646 w 326"/>
              <a:gd name="T19" fmla="*/ 2147483646 h 597"/>
              <a:gd name="T20" fmla="*/ 2147483646 w 326"/>
              <a:gd name="T21" fmla="*/ 2147483646 h 597"/>
              <a:gd name="T22" fmla="*/ 2147483646 w 326"/>
              <a:gd name="T23" fmla="*/ 2147483646 h 597"/>
              <a:gd name="T24" fmla="*/ 2147483646 w 326"/>
              <a:gd name="T25" fmla="*/ 2147483646 h 597"/>
              <a:gd name="T26" fmla="*/ 2147483646 w 326"/>
              <a:gd name="T27" fmla="*/ 2147483646 h 597"/>
              <a:gd name="T28" fmla="*/ 2147483646 w 326"/>
              <a:gd name="T29" fmla="*/ 2147483646 h 597"/>
              <a:gd name="T30" fmla="*/ 2147483646 w 326"/>
              <a:gd name="T31" fmla="*/ 2147483646 h 597"/>
              <a:gd name="T32" fmla="*/ 2147483646 w 326"/>
              <a:gd name="T33" fmla="*/ 2147483646 h 597"/>
              <a:gd name="T34" fmla="*/ 0 w 326"/>
              <a:gd name="T35" fmla="*/ 2147483646 h 597"/>
              <a:gd name="T36" fmla="*/ 2147483646 w 326"/>
              <a:gd name="T37" fmla="*/ 2147483646 h 597"/>
              <a:gd name="T38" fmla="*/ 2147483646 w 326"/>
              <a:gd name="T39" fmla="*/ 0 h 597"/>
              <a:gd name="T40" fmla="*/ 2147483646 w 326"/>
              <a:gd name="T41" fmla="*/ 0 h 597"/>
              <a:gd name="T42" fmla="*/ 2147483646 w 326"/>
              <a:gd name="T43" fmla="*/ 2147483646 h 59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6"/>
              <a:gd name="T67" fmla="*/ 0 h 597"/>
              <a:gd name="T68" fmla="*/ 326 w 326"/>
              <a:gd name="T69" fmla="*/ 597 h 59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6" h="597">
                <a:moveTo>
                  <a:pt x="244" y="127"/>
                </a:moveTo>
                <a:lnTo>
                  <a:pt x="268" y="209"/>
                </a:lnTo>
                <a:lnTo>
                  <a:pt x="236" y="238"/>
                </a:lnTo>
                <a:lnTo>
                  <a:pt x="224" y="328"/>
                </a:lnTo>
                <a:lnTo>
                  <a:pt x="252" y="439"/>
                </a:lnTo>
                <a:lnTo>
                  <a:pt x="325" y="567"/>
                </a:lnTo>
                <a:lnTo>
                  <a:pt x="289" y="579"/>
                </a:lnTo>
                <a:lnTo>
                  <a:pt x="289" y="596"/>
                </a:lnTo>
                <a:lnTo>
                  <a:pt x="69" y="596"/>
                </a:lnTo>
                <a:lnTo>
                  <a:pt x="69" y="275"/>
                </a:lnTo>
                <a:lnTo>
                  <a:pt x="44" y="222"/>
                </a:lnTo>
                <a:lnTo>
                  <a:pt x="52" y="200"/>
                </a:lnTo>
                <a:lnTo>
                  <a:pt x="61" y="193"/>
                </a:lnTo>
                <a:lnTo>
                  <a:pt x="52" y="176"/>
                </a:lnTo>
                <a:lnTo>
                  <a:pt x="24" y="156"/>
                </a:lnTo>
                <a:lnTo>
                  <a:pt x="24" y="139"/>
                </a:lnTo>
                <a:lnTo>
                  <a:pt x="16" y="119"/>
                </a:lnTo>
                <a:lnTo>
                  <a:pt x="0" y="110"/>
                </a:lnTo>
                <a:lnTo>
                  <a:pt x="8" y="110"/>
                </a:lnTo>
                <a:lnTo>
                  <a:pt x="8" y="0"/>
                </a:lnTo>
                <a:lnTo>
                  <a:pt x="142" y="0"/>
                </a:lnTo>
                <a:lnTo>
                  <a:pt x="244" y="127"/>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193" name="Freeform 64">
            <a:extLst>
              <a:ext uri="{FF2B5EF4-FFF2-40B4-BE49-F238E27FC236}">
                <a16:creationId xmlns:a16="http://schemas.microsoft.com/office/drawing/2014/main" id="{E509A368-9223-4452-8336-890AF38BBE5F}"/>
              </a:ext>
            </a:extLst>
          </p:cNvPr>
          <p:cNvSpPr>
            <a:spLocks/>
          </p:cNvSpPr>
          <p:nvPr/>
        </p:nvSpPr>
        <p:spPr bwMode="auto">
          <a:xfrm>
            <a:off x="9887744" y="2427551"/>
            <a:ext cx="764976" cy="418991"/>
          </a:xfrm>
          <a:custGeom>
            <a:avLst/>
            <a:gdLst>
              <a:gd name="T0" fmla="*/ 2147483646 w 482"/>
              <a:gd name="T1" fmla="*/ 2147483646 h 264"/>
              <a:gd name="T2" fmla="*/ 2147483646 w 482"/>
              <a:gd name="T3" fmla="*/ 2147483646 h 264"/>
              <a:gd name="T4" fmla="*/ 2147483646 w 482"/>
              <a:gd name="T5" fmla="*/ 2147483646 h 264"/>
              <a:gd name="T6" fmla="*/ 2147483646 w 482"/>
              <a:gd name="T7" fmla="*/ 2147483646 h 264"/>
              <a:gd name="T8" fmla="*/ 2147483646 w 482"/>
              <a:gd name="T9" fmla="*/ 2147483646 h 264"/>
              <a:gd name="T10" fmla="*/ 2147483646 w 482"/>
              <a:gd name="T11" fmla="*/ 2147483646 h 264"/>
              <a:gd name="T12" fmla="*/ 2147483646 w 482"/>
              <a:gd name="T13" fmla="*/ 2147483646 h 264"/>
              <a:gd name="T14" fmla="*/ 2147483646 w 482"/>
              <a:gd name="T15" fmla="*/ 2147483646 h 264"/>
              <a:gd name="T16" fmla="*/ 0 w 482"/>
              <a:gd name="T17" fmla="*/ 2147483646 h 264"/>
              <a:gd name="T18" fmla="*/ 2147483646 w 482"/>
              <a:gd name="T19" fmla="*/ 0 h 264"/>
              <a:gd name="T20" fmla="*/ 2147483646 w 482"/>
              <a:gd name="T21" fmla="*/ 0 h 264"/>
              <a:gd name="T22" fmla="*/ 2147483646 w 482"/>
              <a:gd name="T23" fmla="*/ 2147483646 h 264"/>
              <a:gd name="T24" fmla="*/ 2147483646 w 482"/>
              <a:gd name="T25" fmla="*/ 2147483646 h 264"/>
              <a:gd name="T26" fmla="*/ 2147483646 w 482"/>
              <a:gd name="T27" fmla="*/ 2147483646 h 264"/>
              <a:gd name="T28" fmla="*/ 2147483646 w 482"/>
              <a:gd name="T29" fmla="*/ 2147483646 h 264"/>
              <a:gd name="T30" fmla="*/ 2147483646 w 482"/>
              <a:gd name="T31" fmla="*/ 2147483646 h 264"/>
              <a:gd name="T32" fmla="*/ 2147483646 w 482"/>
              <a:gd name="T33" fmla="*/ 2147483646 h 264"/>
              <a:gd name="T34" fmla="*/ 2147483646 w 482"/>
              <a:gd name="T35" fmla="*/ 2147483646 h 2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2"/>
              <a:gd name="T55" fmla="*/ 0 h 264"/>
              <a:gd name="T56" fmla="*/ 482 w 482"/>
              <a:gd name="T57" fmla="*/ 264 h 26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2" h="264">
                <a:moveTo>
                  <a:pt x="428" y="107"/>
                </a:moveTo>
                <a:lnTo>
                  <a:pt x="436" y="127"/>
                </a:lnTo>
                <a:lnTo>
                  <a:pt x="436" y="144"/>
                </a:lnTo>
                <a:lnTo>
                  <a:pt x="464" y="164"/>
                </a:lnTo>
                <a:lnTo>
                  <a:pt x="473" y="181"/>
                </a:lnTo>
                <a:lnTo>
                  <a:pt x="464" y="188"/>
                </a:lnTo>
                <a:lnTo>
                  <a:pt x="456" y="210"/>
                </a:lnTo>
                <a:lnTo>
                  <a:pt x="481" y="263"/>
                </a:lnTo>
                <a:lnTo>
                  <a:pt x="0" y="263"/>
                </a:lnTo>
                <a:lnTo>
                  <a:pt x="13" y="0"/>
                </a:lnTo>
                <a:lnTo>
                  <a:pt x="147" y="0"/>
                </a:lnTo>
                <a:lnTo>
                  <a:pt x="139" y="24"/>
                </a:lnTo>
                <a:lnTo>
                  <a:pt x="119" y="32"/>
                </a:lnTo>
                <a:lnTo>
                  <a:pt x="119" y="90"/>
                </a:lnTo>
                <a:lnTo>
                  <a:pt x="200" y="90"/>
                </a:lnTo>
                <a:lnTo>
                  <a:pt x="200" y="98"/>
                </a:lnTo>
                <a:lnTo>
                  <a:pt x="412" y="98"/>
                </a:lnTo>
                <a:lnTo>
                  <a:pt x="428" y="107"/>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194" name="Freeform 65">
            <a:extLst>
              <a:ext uri="{FF2B5EF4-FFF2-40B4-BE49-F238E27FC236}">
                <a16:creationId xmlns:a16="http://schemas.microsoft.com/office/drawing/2014/main" id="{380734D3-E804-420D-8F7D-C727A9C62142}"/>
              </a:ext>
            </a:extLst>
          </p:cNvPr>
          <p:cNvSpPr>
            <a:spLocks/>
          </p:cNvSpPr>
          <p:nvPr/>
        </p:nvSpPr>
        <p:spPr bwMode="auto">
          <a:xfrm>
            <a:off x="9887744" y="2844954"/>
            <a:ext cx="764976" cy="687209"/>
          </a:xfrm>
          <a:custGeom>
            <a:avLst/>
            <a:gdLst>
              <a:gd name="T0" fmla="*/ 2147483646 w 482"/>
              <a:gd name="T1" fmla="*/ 2147483646 h 433"/>
              <a:gd name="T2" fmla="*/ 2147483646 w 482"/>
              <a:gd name="T3" fmla="*/ 2147483646 h 433"/>
              <a:gd name="T4" fmla="*/ 2147483646 w 482"/>
              <a:gd name="T5" fmla="*/ 2147483646 h 433"/>
              <a:gd name="T6" fmla="*/ 2147483646 w 482"/>
              <a:gd name="T7" fmla="*/ 2147483646 h 433"/>
              <a:gd name="T8" fmla="*/ 2147483646 w 482"/>
              <a:gd name="T9" fmla="*/ 2147483646 h 433"/>
              <a:gd name="T10" fmla="*/ 2147483646 w 482"/>
              <a:gd name="T11" fmla="*/ 2147483646 h 433"/>
              <a:gd name="T12" fmla="*/ 2147483646 w 482"/>
              <a:gd name="T13" fmla="*/ 2147483646 h 433"/>
              <a:gd name="T14" fmla="*/ 2147483646 w 482"/>
              <a:gd name="T15" fmla="*/ 2147483646 h 433"/>
              <a:gd name="T16" fmla="*/ 2147483646 w 482"/>
              <a:gd name="T17" fmla="*/ 2147483646 h 433"/>
              <a:gd name="T18" fmla="*/ 2147483646 w 482"/>
              <a:gd name="T19" fmla="*/ 2147483646 h 433"/>
              <a:gd name="T20" fmla="*/ 2147483646 w 482"/>
              <a:gd name="T21" fmla="*/ 2147483646 h 433"/>
              <a:gd name="T22" fmla="*/ 2147483646 w 482"/>
              <a:gd name="T23" fmla="*/ 2147483646 h 433"/>
              <a:gd name="T24" fmla="*/ 2147483646 w 482"/>
              <a:gd name="T25" fmla="*/ 2147483646 h 433"/>
              <a:gd name="T26" fmla="*/ 2147483646 w 482"/>
              <a:gd name="T27" fmla="*/ 2147483646 h 433"/>
              <a:gd name="T28" fmla="*/ 2147483646 w 482"/>
              <a:gd name="T29" fmla="*/ 2147483646 h 433"/>
              <a:gd name="T30" fmla="*/ 2147483646 w 482"/>
              <a:gd name="T31" fmla="*/ 2147483646 h 433"/>
              <a:gd name="T32" fmla="*/ 2147483646 w 482"/>
              <a:gd name="T33" fmla="*/ 2147483646 h 433"/>
              <a:gd name="T34" fmla="*/ 2147483646 w 482"/>
              <a:gd name="T35" fmla="*/ 2147483646 h 433"/>
              <a:gd name="T36" fmla="*/ 0 w 482"/>
              <a:gd name="T37" fmla="*/ 2147483646 h 433"/>
              <a:gd name="T38" fmla="*/ 0 w 482"/>
              <a:gd name="T39" fmla="*/ 0 h 433"/>
              <a:gd name="T40" fmla="*/ 2147483646 w 482"/>
              <a:gd name="T41" fmla="*/ 0 h 433"/>
              <a:gd name="T42" fmla="*/ 2147483646 w 482"/>
              <a:gd name="T43" fmla="*/ 2147483646 h 4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2"/>
              <a:gd name="T67" fmla="*/ 0 h 433"/>
              <a:gd name="T68" fmla="*/ 482 w 482"/>
              <a:gd name="T69" fmla="*/ 433 h 4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2" h="433">
                <a:moveTo>
                  <a:pt x="481" y="321"/>
                </a:moveTo>
                <a:lnTo>
                  <a:pt x="473" y="432"/>
                </a:lnTo>
                <a:lnTo>
                  <a:pt x="310" y="432"/>
                </a:lnTo>
                <a:lnTo>
                  <a:pt x="310" y="395"/>
                </a:lnTo>
                <a:lnTo>
                  <a:pt x="273" y="321"/>
                </a:lnTo>
                <a:lnTo>
                  <a:pt x="220" y="292"/>
                </a:lnTo>
                <a:lnTo>
                  <a:pt x="212" y="255"/>
                </a:lnTo>
                <a:lnTo>
                  <a:pt x="192" y="247"/>
                </a:lnTo>
                <a:lnTo>
                  <a:pt x="192" y="238"/>
                </a:lnTo>
                <a:lnTo>
                  <a:pt x="119" y="185"/>
                </a:lnTo>
                <a:lnTo>
                  <a:pt x="139" y="173"/>
                </a:lnTo>
                <a:lnTo>
                  <a:pt x="176" y="201"/>
                </a:lnTo>
                <a:lnTo>
                  <a:pt x="192" y="156"/>
                </a:lnTo>
                <a:lnTo>
                  <a:pt x="119" y="156"/>
                </a:lnTo>
                <a:lnTo>
                  <a:pt x="119" y="119"/>
                </a:lnTo>
                <a:lnTo>
                  <a:pt x="82" y="119"/>
                </a:lnTo>
                <a:lnTo>
                  <a:pt x="82" y="82"/>
                </a:lnTo>
                <a:lnTo>
                  <a:pt x="66" y="53"/>
                </a:lnTo>
                <a:lnTo>
                  <a:pt x="0" y="53"/>
                </a:lnTo>
                <a:lnTo>
                  <a:pt x="0" y="0"/>
                </a:lnTo>
                <a:lnTo>
                  <a:pt x="481" y="0"/>
                </a:lnTo>
                <a:lnTo>
                  <a:pt x="481" y="321"/>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195" name="Freeform 66">
            <a:extLst>
              <a:ext uri="{FF2B5EF4-FFF2-40B4-BE49-F238E27FC236}">
                <a16:creationId xmlns:a16="http://schemas.microsoft.com/office/drawing/2014/main" id="{78055F8C-24BD-4F50-8B90-175DE06897FD}"/>
              </a:ext>
            </a:extLst>
          </p:cNvPr>
          <p:cNvSpPr>
            <a:spLocks/>
          </p:cNvSpPr>
          <p:nvPr/>
        </p:nvSpPr>
        <p:spPr bwMode="auto">
          <a:xfrm>
            <a:off x="10076609" y="2335501"/>
            <a:ext cx="466603" cy="249172"/>
          </a:xfrm>
          <a:custGeom>
            <a:avLst/>
            <a:gdLst>
              <a:gd name="T0" fmla="*/ 2147483646 w 294"/>
              <a:gd name="T1" fmla="*/ 2147483646 h 157"/>
              <a:gd name="T2" fmla="*/ 2147483646 w 294"/>
              <a:gd name="T3" fmla="*/ 0 h 157"/>
              <a:gd name="T4" fmla="*/ 2147483646 w 294"/>
              <a:gd name="T5" fmla="*/ 2147483646 h 157"/>
              <a:gd name="T6" fmla="*/ 2147483646 w 294"/>
              <a:gd name="T7" fmla="*/ 2147483646 h 157"/>
              <a:gd name="T8" fmla="*/ 2147483646 w 294"/>
              <a:gd name="T9" fmla="*/ 2147483646 h 157"/>
              <a:gd name="T10" fmla="*/ 2147483646 w 294"/>
              <a:gd name="T11" fmla="*/ 2147483646 h 157"/>
              <a:gd name="T12" fmla="*/ 2147483646 w 294"/>
              <a:gd name="T13" fmla="*/ 2147483646 h 157"/>
              <a:gd name="T14" fmla="*/ 2147483646 w 294"/>
              <a:gd name="T15" fmla="*/ 2147483646 h 157"/>
              <a:gd name="T16" fmla="*/ 2147483646 w 294"/>
              <a:gd name="T17" fmla="*/ 2147483646 h 157"/>
              <a:gd name="T18" fmla="*/ 2147483646 w 294"/>
              <a:gd name="T19" fmla="*/ 2147483646 h 157"/>
              <a:gd name="T20" fmla="*/ 2147483646 w 294"/>
              <a:gd name="T21" fmla="*/ 2147483646 h 157"/>
              <a:gd name="T22" fmla="*/ 0 w 294"/>
              <a:gd name="T23" fmla="*/ 2147483646 h 157"/>
              <a:gd name="T24" fmla="*/ 0 w 294"/>
              <a:gd name="T25" fmla="*/ 2147483646 h 157"/>
              <a:gd name="T26" fmla="*/ 2147483646 w 294"/>
              <a:gd name="T27" fmla="*/ 2147483646 h 157"/>
              <a:gd name="T28" fmla="*/ 2147483646 w 294"/>
              <a:gd name="T29" fmla="*/ 2147483646 h 157"/>
              <a:gd name="T30" fmla="*/ 2147483646 w 294"/>
              <a:gd name="T31" fmla="*/ 2147483646 h 1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157"/>
              <a:gd name="T50" fmla="*/ 294 w 294"/>
              <a:gd name="T51" fmla="*/ 157 h 15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157">
                <a:moveTo>
                  <a:pt x="28" y="29"/>
                </a:moveTo>
                <a:lnTo>
                  <a:pt x="57" y="0"/>
                </a:lnTo>
                <a:lnTo>
                  <a:pt x="65" y="21"/>
                </a:lnTo>
                <a:lnTo>
                  <a:pt x="138" y="21"/>
                </a:lnTo>
                <a:lnTo>
                  <a:pt x="175" y="58"/>
                </a:lnTo>
                <a:lnTo>
                  <a:pt x="199" y="46"/>
                </a:lnTo>
                <a:lnTo>
                  <a:pt x="199" y="29"/>
                </a:lnTo>
                <a:lnTo>
                  <a:pt x="236" y="37"/>
                </a:lnTo>
                <a:lnTo>
                  <a:pt x="293" y="156"/>
                </a:lnTo>
                <a:lnTo>
                  <a:pt x="81" y="156"/>
                </a:lnTo>
                <a:lnTo>
                  <a:pt x="81" y="148"/>
                </a:lnTo>
                <a:lnTo>
                  <a:pt x="0" y="148"/>
                </a:lnTo>
                <a:lnTo>
                  <a:pt x="0" y="90"/>
                </a:lnTo>
                <a:lnTo>
                  <a:pt x="20" y="82"/>
                </a:lnTo>
                <a:lnTo>
                  <a:pt x="28" y="58"/>
                </a:lnTo>
                <a:lnTo>
                  <a:pt x="28" y="29"/>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196" name="Freeform 67">
            <a:extLst>
              <a:ext uri="{FF2B5EF4-FFF2-40B4-BE49-F238E27FC236}">
                <a16:creationId xmlns:a16="http://schemas.microsoft.com/office/drawing/2014/main" id="{7D271644-5D00-426D-BF3C-973B7D6A6A97}"/>
              </a:ext>
            </a:extLst>
          </p:cNvPr>
          <p:cNvSpPr>
            <a:spLocks/>
          </p:cNvSpPr>
          <p:nvPr/>
        </p:nvSpPr>
        <p:spPr bwMode="auto">
          <a:xfrm>
            <a:off x="9197363" y="4111448"/>
            <a:ext cx="782433" cy="261870"/>
          </a:xfrm>
          <a:custGeom>
            <a:avLst/>
            <a:gdLst>
              <a:gd name="T0" fmla="*/ 2147483646 w 493"/>
              <a:gd name="T1" fmla="*/ 2147483646 h 165"/>
              <a:gd name="T2" fmla="*/ 2147483646 w 493"/>
              <a:gd name="T3" fmla="*/ 2147483646 h 165"/>
              <a:gd name="T4" fmla="*/ 2147483646 w 493"/>
              <a:gd name="T5" fmla="*/ 2147483646 h 165"/>
              <a:gd name="T6" fmla="*/ 2147483646 w 493"/>
              <a:gd name="T7" fmla="*/ 2147483646 h 165"/>
              <a:gd name="T8" fmla="*/ 2147483646 w 493"/>
              <a:gd name="T9" fmla="*/ 2147483646 h 165"/>
              <a:gd name="T10" fmla="*/ 2147483646 w 493"/>
              <a:gd name="T11" fmla="*/ 2147483646 h 165"/>
              <a:gd name="T12" fmla="*/ 2147483646 w 493"/>
              <a:gd name="T13" fmla="*/ 2147483646 h 165"/>
              <a:gd name="T14" fmla="*/ 2147483646 w 493"/>
              <a:gd name="T15" fmla="*/ 2147483646 h 165"/>
              <a:gd name="T16" fmla="*/ 2147483646 w 493"/>
              <a:gd name="T17" fmla="*/ 2147483646 h 165"/>
              <a:gd name="T18" fmla="*/ 2147483646 w 493"/>
              <a:gd name="T19" fmla="*/ 2147483646 h 165"/>
              <a:gd name="T20" fmla="*/ 2147483646 w 493"/>
              <a:gd name="T21" fmla="*/ 2147483646 h 165"/>
              <a:gd name="T22" fmla="*/ 2147483646 w 493"/>
              <a:gd name="T23" fmla="*/ 2147483646 h 165"/>
              <a:gd name="T24" fmla="*/ 2147483646 w 493"/>
              <a:gd name="T25" fmla="*/ 2147483646 h 165"/>
              <a:gd name="T26" fmla="*/ 2147483646 w 493"/>
              <a:gd name="T27" fmla="*/ 2147483646 h 165"/>
              <a:gd name="T28" fmla="*/ 2147483646 w 493"/>
              <a:gd name="T29" fmla="*/ 2147483646 h 165"/>
              <a:gd name="T30" fmla="*/ 2147483646 w 493"/>
              <a:gd name="T31" fmla="*/ 2147483646 h 165"/>
              <a:gd name="T32" fmla="*/ 2147483646 w 493"/>
              <a:gd name="T33" fmla="*/ 2147483646 h 165"/>
              <a:gd name="T34" fmla="*/ 2147483646 w 493"/>
              <a:gd name="T35" fmla="*/ 2147483646 h 165"/>
              <a:gd name="T36" fmla="*/ 2147483646 w 493"/>
              <a:gd name="T37" fmla="*/ 2147483646 h 165"/>
              <a:gd name="T38" fmla="*/ 2147483646 w 493"/>
              <a:gd name="T39" fmla="*/ 2147483646 h 165"/>
              <a:gd name="T40" fmla="*/ 2147483646 w 493"/>
              <a:gd name="T41" fmla="*/ 2147483646 h 165"/>
              <a:gd name="T42" fmla="*/ 2147483646 w 493"/>
              <a:gd name="T43" fmla="*/ 2147483646 h 165"/>
              <a:gd name="T44" fmla="*/ 0 w 493"/>
              <a:gd name="T45" fmla="*/ 2147483646 h 165"/>
              <a:gd name="T46" fmla="*/ 2147483646 w 493"/>
              <a:gd name="T47" fmla="*/ 2147483646 h 165"/>
              <a:gd name="T48" fmla="*/ 2147483646 w 493"/>
              <a:gd name="T49" fmla="*/ 0 h 165"/>
              <a:gd name="T50" fmla="*/ 2147483646 w 493"/>
              <a:gd name="T51" fmla="*/ 0 h 165"/>
              <a:gd name="T52" fmla="*/ 2147483646 w 493"/>
              <a:gd name="T53" fmla="*/ 0 h 165"/>
              <a:gd name="T54" fmla="*/ 2147483646 w 493"/>
              <a:gd name="T55" fmla="*/ 2147483646 h 165"/>
              <a:gd name="T56" fmla="*/ 2147483646 w 493"/>
              <a:gd name="T57" fmla="*/ 2147483646 h 165"/>
              <a:gd name="T58" fmla="*/ 2147483646 w 493"/>
              <a:gd name="T59" fmla="*/ 2147483646 h 1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93"/>
              <a:gd name="T91" fmla="*/ 0 h 165"/>
              <a:gd name="T92" fmla="*/ 493 w 493"/>
              <a:gd name="T93" fmla="*/ 165 h 16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93" h="165">
                <a:moveTo>
                  <a:pt x="191" y="99"/>
                </a:moveTo>
                <a:lnTo>
                  <a:pt x="175" y="82"/>
                </a:lnTo>
                <a:lnTo>
                  <a:pt x="228" y="53"/>
                </a:lnTo>
                <a:lnTo>
                  <a:pt x="228" y="37"/>
                </a:lnTo>
                <a:lnTo>
                  <a:pt x="191" y="53"/>
                </a:lnTo>
                <a:lnTo>
                  <a:pt x="155" y="37"/>
                </a:lnTo>
                <a:lnTo>
                  <a:pt x="155" y="61"/>
                </a:lnTo>
                <a:lnTo>
                  <a:pt x="118" y="53"/>
                </a:lnTo>
                <a:lnTo>
                  <a:pt x="130" y="45"/>
                </a:lnTo>
                <a:lnTo>
                  <a:pt x="118" y="37"/>
                </a:lnTo>
                <a:lnTo>
                  <a:pt x="101" y="45"/>
                </a:lnTo>
                <a:lnTo>
                  <a:pt x="81" y="16"/>
                </a:lnTo>
                <a:lnTo>
                  <a:pt x="81" y="45"/>
                </a:lnTo>
                <a:lnTo>
                  <a:pt x="118" y="61"/>
                </a:lnTo>
                <a:lnTo>
                  <a:pt x="139" y="144"/>
                </a:lnTo>
                <a:lnTo>
                  <a:pt x="130" y="156"/>
                </a:lnTo>
                <a:lnTo>
                  <a:pt x="130" y="127"/>
                </a:lnTo>
                <a:lnTo>
                  <a:pt x="110" y="144"/>
                </a:lnTo>
                <a:lnTo>
                  <a:pt x="101" y="127"/>
                </a:lnTo>
                <a:lnTo>
                  <a:pt x="81" y="135"/>
                </a:lnTo>
                <a:lnTo>
                  <a:pt x="81" y="127"/>
                </a:lnTo>
                <a:lnTo>
                  <a:pt x="45" y="119"/>
                </a:lnTo>
                <a:lnTo>
                  <a:pt x="0" y="53"/>
                </a:lnTo>
                <a:lnTo>
                  <a:pt x="73" y="53"/>
                </a:lnTo>
                <a:lnTo>
                  <a:pt x="73" y="0"/>
                </a:lnTo>
                <a:lnTo>
                  <a:pt x="191" y="0"/>
                </a:lnTo>
                <a:lnTo>
                  <a:pt x="492" y="0"/>
                </a:lnTo>
                <a:lnTo>
                  <a:pt x="492" y="164"/>
                </a:lnTo>
                <a:lnTo>
                  <a:pt x="191" y="164"/>
                </a:lnTo>
                <a:lnTo>
                  <a:pt x="191" y="99"/>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197" name="Freeform 68">
            <a:extLst>
              <a:ext uri="{FF2B5EF4-FFF2-40B4-BE49-F238E27FC236}">
                <a16:creationId xmlns:a16="http://schemas.microsoft.com/office/drawing/2014/main" id="{954F93F9-B98D-4829-A55B-423588A4665A}"/>
              </a:ext>
            </a:extLst>
          </p:cNvPr>
          <p:cNvSpPr>
            <a:spLocks/>
          </p:cNvSpPr>
          <p:nvPr/>
        </p:nvSpPr>
        <p:spPr bwMode="auto">
          <a:xfrm>
            <a:off x="9500495" y="3816252"/>
            <a:ext cx="479300" cy="296786"/>
          </a:xfrm>
          <a:custGeom>
            <a:avLst/>
            <a:gdLst>
              <a:gd name="T0" fmla="*/ 0 w 302"/>
              <a:gd name="T1" fmla="*/ 2147483646 h 187"/>
              <a:gd name="T2" fmla="*/ 0 w 302"/>
              <a:gd name="T3" fmla="*/ 2147483646 h 187"/>
              <a:gd name="T4" fmla="*/ 0 w 302"/>
              <a:gd name="T5" fmla="*/ 0 h 187"/>
              <a:gd name="T6" fmla="*/ 2147483646 w 302"/>
              <a:gd name="T7" fmla="*/ 0 h 187"/>
              <a:gd name="T8" fmla="*/ 2147483646 w 302"/>
              <a:gd name="T9" fmla="*/ 2147483646 h 187"/>
              <a:gd name="T10" fmla="*/ 0 w 302"/>
              <a:gd name="T11" fmla="*/ 2147483646 h 187"/>
              <a:gd name="T12" fmla="*/ 0 60000 65536"/>
              <a:gd name="T13" fmla="*/ 0 60000 65536"/>
              <a:gd name="T14" fmla="*/ 0 60000 65536"/>
              <a:gd name="T15" fmla="*/ 0 60000 65536"/>
              <a:gd name="T16" fmla="*/ 0 60000 65536"/>
              <a:gd name="T17" fmla="*/ 0 60000 65536"/>
              <a:gd name="T18" fmla="*/ 0 w 302"/>
              <a:gd name="T19" fmla="*/ 0 h 187"/>
              <a:gd name="T20" fmla="*/ 302 w 302"/>
              <a:gd name="T21" fmla="*/ 187 h 187"/>
            </a:gdLst>
            <a:ahLst/>
            <a:cxnLst>
              <a:cxn ang="T12">
                <a:pos x="T0" y="T1"/>
              </a:cxn>
              <a:cxn ang="T13">
                <a:pos x="T2" y="T3"/>
              </a:cxn>
              <a:cxn ang="T14">
                <a:pos x="T4" y="T5"/>
              </a:cxn>
              <a:cxn ang="T15">
                <a:pos x="T6" y="T7"/>
              </a:cxn>
              <a:cxn ang="T16">
                <a:pos x="T8" y="T9"/>
              </a:cxn>
              <a:cxn ang="T17">
                <a:pos x="T10" y="T11"/>
              </a:cxn>
            </a:cxnLst>
            <a:rect l="T18" t="T19" r="T20" b="T21"/>
            <a:pathLst>
              <a:path w="302" h="187">
                <a:moveTo>
                  <a:pt x="0" y="186"/>
                </a:moveTo>
                <a:lnTo>
                  <a:pt x="0" y="83"/>
                </a:lnTo>
                <a:lnTo>
                  <a:pt x="0" y="0"/>
                </a:lnTo>
                <a:lnTo>
                  <a:pt x="301" y="0"/>
                </a:lnTo>
                <a:lnTo>
                  <a:pt x="301" y="186"/>
                </a:lnTo>
                <a:lnTo>
                  <a:pt x="0" y="186"/>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198" name="Freeform 69">
            <a:extLst>
              <a:ext uri="{FF2B5EF4-FFF2-40B4-BE49-F238E27FC236}">
                <a16:creationId xmlns:a16="http://schemas.microsoft.com/office/drawing/2014/main" id="{E86ABE15-2A88-4611-856E-4FB74CD9AED9}"/>
              </a:ext>
            </a:extLst>
          </p:cNvPr>
          <p:cNvSpPr>
            <a:spLocks/>
          </p:cNvSpPr>
          <p:nvPr/>
        </p:nvSpPr>
        <p:spPr bwMode="auto">
          <a:xfrm>
            <a:off x="9475101" y="4371732"/>
            <a:ext cx="504694" cy="439623"/>
          </a:xfrm>
          <a:custGeom>
            <a:avLst/>
            <a:gdLst>
              <a:gd name="T0" fmla="*/ 2147483646 w 318"/>
              <a:gd name="T1" fmla="*/ 2147483646 h 277"/>
              <a:gd name="T2" fmla="*/ 2147483646 w 318"/>
              <a:gd name="T3" fmla="*/ 2147483646 h 277"/>
              <a:gd name="T4" fmla="*/ 2147483646 w 318"/>
              <a:gd name="T5" fmla="*/ 2147483646 h 277"/>
              <a:gd name="T6" fmla="*/ 2147483646 w 318"/>
              <a:gd name="T7" fmla="*/ 2147483646 h 277"/>
              <a:gd name="T8" fmla="*/ 2147483646 w 318"/>
              <a:gd name="T9" fmla="*/ 2147483646 h 277"/>
              <a:gd name="T10" fmla="*/ 2147483646 w 318"/>
              <a:gd name="T11" fmla="*/ 2147483646 h 277"/>
              <a:gd name="T12" fmla="*/ 2147483646 w 318"/>
              <a:gd name="T13" fmla="*/ 2147483646 h 277"/>
              <a:gd name="T14" fmla="*/ 2147483646 w 318"/>
              <a:gd name="T15" fmla="*/ 2147483646 h 277"/>
              <a:gd name="T16" fmla="*/ 2147483646 w 318"/>
              <a:gd name="T17" fmla="*/ 2147483646 h 277"/>
              <a:gd name="T18" fmla="*/ 2147483646 w 318"/>
              <a:gd name="T19" fmla="*/ 2147483646 h 277"/>
              <a:gd name="T20" fmla="*/ 2147483646 w 318"/>
              <a:gd name="T21" fmla="*/ 2147483646 h 277"/>
              <a:gd name="T22" fmla="*/ 2147483646 w 318"/>
              <a:gd name="T23" fmla="*/ 2147483646 h 277"/>
              <a:gd name="T24" fmla="*/ 2147483646 w 318"/>
              <a:gd name="T25" fmla="*/ 2147483646 h 277"/>
              <a:gd name="T26" fmla="*/ 2147483646 w 318"/>
              <a:gd name="T27" fmla="*/ 2147483646 h 277"/>
              <a:gd name="T28" fmla="*/ 2147483646 w 318"/>
              <a:gd name="T29" fmla="*/ 2147483646 h 277"/>
              <a:gd name="T30" fmla="*/ 2147483646 w 318"/>
              <a:gd name="T31" fmla="*/ 2147483646 h 277"/>
              <a:gd name="T32" fmla="*/ 2147483646 w 318"/>
              <a:gd name="T33" fmla="*/ 2147483646 h 277"/>
              <a:gd name="T34" fmla="*/ 0 w 318"/>
              <a:gd name="T35" fmla="*/ 2147483646 h 277"/>
              <a:gd name="T36" fmla="*/ 2147483646 w 318"/>
              <a:gd name="T37" fmla="*/ 0 h 277"/>
              <a:gd name="T38" fmla="*/ 2147483646 w 318"/>
              <a:gd name="T39" fmla="*/ 0 h 277"/>
              <a:gd name="T40" fmla="*/ 2147483646 w 318"/>
              <a:gd name="T41" fmla="*/ 2147483646 h 277"/>
              <a:gd name="T42" fmla="*/ 2147483646 w 318"/>
              <a:gd name="T43" fmla="*/ 2147483646 h 277"/>
              <a:gd name="T44" fmla="*/ 2147483646 w 318"/>
              <a:gd name="T45" fmla="*/ 2147483646 h 277"/>
              <a:gd name="T46" fmla="*/ 2147483646 w 318"/>
              <a:gd name="T47" fmla="*/ 2147483646 h 277"/>
              <a:gd name="T48" fmla="*/ 2147483646 w 318"/>
              <a:gd name="T49" fmla="*/ 2147483646 h 277"/>
              <a:gd name="T50" fmla="*/ 2147483646 w 318"/>
              <a:gd name="T51" fmla="*/ 2147483646 h 27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8"/>
              <a:gd name="T79" fmla="*/ 0 h 277"/>
              <a:gd name="T80" fmla="*/ 318 w 318"/>
              <a:gd name="T81" fmla="*/ 277 h 27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8" h="277">
                <a:moveTo>
                  <a:pt x="142" y="202"/>
                </a:moveTo>
                <a:lnTo>
                  <a:pt x="118" y="202"/>
                </a:lnTo>
                <a:lnTo>
                  <a:pt x="106" y="194"/>
                </a:lnTo>
                <a:lnTo>
                  <a:pt x="98" y="202"/>
                </a:lnTo>
                <a:lnTo>
                  <a:pt x="90" y="181"/>
                </a:lnTo>
                <a:lnTo>
                  <a:pt x="45" y="165"/>
                </a:lnTo>
                <a:lnTo>
                  <a:pt x="53" y="173"/>
                </a:lnTo>
                <a:lnTo>
                  <a:pt x="45" y="144"/>
                </a:lnTo>
                <a:lnTo>
                  <a:pt x="61" y="165"/>
                </a:lnTo>
                <a:lnTo>
                  <a:pt x="98" y="136"/>
                </a:lnTo>
                <a:lnTo>
                  <a:pt x="126" y="74"/>
                </a:lnTo>
                <a:lnTo>
                  <a:pt x="179" y="45"/>
                </a:lnTo>
                <a:lnTo>
                  <a:pt x="118" y="62"/>
                </a:lnTo>
                <a:lnTo>
                  <a:pt x="90" y="136"/>
                </a:lnTo>
                <a:lnTo>
                  <a:pt x="37" y="144"/>
                </a:lnTo>
                <a:lnTo>
                  <a:pt x="16" y="128"/>
                </a:lnTo>
                <a:lnTo>
                  <a:pt x="24" y="111"/>
                </a:lnTo>
                <a:lnTo>
                  <a:pt x="0" y="45"/>
                </a:lnTo>
                <a:lnTo>
                  <a:pt x="16" y="0"/>
                </a:lnTo>
                <a:lnTo>
                  <a:pt x="317" y="0"/>
                </a:lnTo>
                <a:lnTo>
                  <a:pt x="317" y="157"/>
                </a:lnTo>
                <a:lnTo>
                  <a:pt x="317" y="210"/>
                </a:lnTo>
                <a:lnTo>
                  <a:pt x="260" y="210"/>
                </a:lnTo>
                <a:lnTo>
                  <a:pt x="260" y="276"/>
                </a:lnTo>
                <a:lnTo>
                  <a:pt x="142" y="264"/>
                </a:lnTo>
                <a:lnTo>
                  <a:pt x="142" y="202"/>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199" name="Freeform 70" descr="Wide upward diagonal">
            <a:extLst>
              <a:ext uri="{FF2B5EF4-FFF2-40B4-BE49-F238E27FC236}">
                <a16:creationId xmlns:a16="http://schemas.microsoft.com/office/drawing/2014/main" id="{7A3951D2-5971-42C3-8633-B13FD40B9872}"/>
              </a:ext>
            </a:extLst>
          </p:cNvPr>
          <p:cNvSpPr>
            <a:spLocks/>
          </p:cNvSpPr>
          <p:nvPr/>
        </p:nvSpPr>
        <p:spPr bwMode="auto">
          <a:xfrm>
            <a:off x="9029130" y="3778161"/>
            <a:ext cx="472952" cy="418991"/>
          </a:xfrm>
          <a:custGeom>
            <a:avLst/>
            <a:gdLst>
              <a:gd name="T0" fmla="*/ 0 w 298"/>
              <a:gd name="T1" fmla="*/ 2147483646 h 264"/>
              <a:gd name="T2" fmla="*/ 2147483646 w 298"/>
              <a:gd name="T3" fmla="*/ 2147483646 h 264"/>
              <a:gd name="T4" fmla="*/ 2147483646 w 298"/>
              <a:gd name="T5" fmla="*/ 2147483646 h 264"/>
              <a:gd name="T6" fmla="*/ 2147483646 w 298"/>
              <a:gd name="T7" fmla="*/ 2147483646 h 264"/>
              <a:gd name="T8" fmla="*/ 2147483646 w 298"/>
              <a:gd name="T9" fmla="*/ 0 h 264"/>
              <a:gd name="T10" fmla="*/ 2147483646 w 298"/>
              <a:gd name="T11" fmla="*/ 0 h 264"/>
              <a:gd name="T12" fmla="*/ 2147483646 w 298"/>
              <a:gd name="T13" fmla="*/ 2147483646 h 264"/>
              <a:gd name="T14" fmla="*/ 2147483646 w 298"/>
              <a:gd name="T15" fmla="*/ 2147483646 h 264"/>
              <a:gd name="T16" fmla="*/ 2147483646 w 298"/>
              <a:gd name="T17" fmla="*/ 2147483646 h 264"/>
              <a:gd name="T18" fmla="*/ 2147483646 w 298"/>
              <a:gd name="T19" fmla="*/ 2147483646 h 264"/>
              <a:gd name="T20" fmla="*/ 2147483646 w 298"/>
              <a:gd name="T21" fmla="*/ 2147483646 h 264"/>
              <a:gd name="T22" fmla="*/ 2147483646 w 298"/>
              <a:gd name="T23" fmla="*/ 2147483646 h 264"/>
              <a:gd name="T24" fmla="*/ 0 w 298"/>
              <a:gd name="T25" fmla="*/ 2147483646 h 2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8"/>
              <a:gd name="T40" fmla="*/ 0 h 264"/>
              <a:gd name="T41" fmla="*/ 298 w 298"/>
              <a:gd name="T42" fmla="*/ 264 h 2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8" h="264">
                <a:moveTo>
                  <a:pt x="0" y="70"/>
                </a:moveTo>
                <a:lnTo>
                  <a:pt x="8" y="45"/>
                </a:lnTo>
                <a:lnTo>
                  <a:pt x="16" y="62"/>
                </a:lnTo>
                <a:lnTo>
                  <a:pt x="25" y="45"/>
                </a:lnTo>
                <a:lnTo>
                  <a:pt x="8" y="0"/>
                </a:lnTo>
                <a:lnTo>
                  <a:pt x="179" y="0"/>
                </a:lnTo>
                <a:lnTo>
                  <a:pt x="179" y="107"/>
                </a:lnTo>
                <a:lnTo>
                  <a:pt x="297" y="107"/>
                </a:lnTo>
                <a:lnTo>
                  <a:pt x="297" y="210"/>
                </a:lnTo>
                <a:lnTo>
                  <a:pt x="179" y="210"/>
                </a:lnTo>
                <a:lnTo>
                  <a:pt x="179" y="263"/>
                </a:lnTo>
                <a:lnTo>
                  <a:pt x="106" y="263"/>
                </a:lnTo>
                <a:lnTo>
                  <a:pt x="0" y="70"/>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200" name="Freeform 71" descr="Wide upward diagonal">
            <a:extLst>
              <a:ext uri="{FF2B5EF4-FFF2-40B4-BE49-F238E27FC236}">
                <a16:creationId xmlns:a16="http://schemas.microsoft.com/office/drawing/2014/main" id="{103810B5-1D76-4687-B65A-700F4450359F}"/>
              </a:ext>
            </a:extLst>
          </p:cNvPr>
          <p:cNvSpPr>
            <a:spLocks/>
          </p:cNvSpPr>
          <p:nvPr/>
        </p:nvSpPr>
        <p:spPr bwMode="auto">
          <a:xfrm>
            <a:off x="9500495" y="3530576"/>
            <a:ext cx="479300" cy="287263"/>
          </a:xfrm>
          <a:custGeom>
            <a:avLst/>
            <a:gdLst>
              <a:gd name="T0" fmla="*/ 0 w 302"/>
              <a:gd name="T1" fmla="*/ 2147483646 h 181"/>
              <a:gd name="T2" fmla="*/ 0 w 302"/>
              <a:gd name="T3" fmla="*/ 0 h 181"/>
              <a:gd name="T4" fmla="*/ 2147483646 w 302"/>
              <a:gd name="T5" fmla="*/ 0 h 181"/>
              <a:gd name="T6" fmla="*/ 2147483646 w 302"/>
              <a:gd name="T7" fmla="*/ 2147483646 h 181"/>
              <a:gd name="T8" fmla="*/ 0 w 302"/>
              <a:gd name="T9" fmla="*/ 2147483646 h 181"/>
              <a:gd name="T10" fmla="*/ 0 60000 65536"/>
              <a:gd name="T11" fmla="*/ 0 60000 65536"/>
              <a:gd name="T12" fmla="*/ 0 60000 65536"/>
              <a:gd name="T13" fmla="*/ 0 60000 65536"/>
              <a:gd name="T14" fmla="*/ 0 60000 65536"/>
              <a:gd name="T15" fmla="*/ 0 w 302"/>
              <a:gd name="T16" fmla="*/ 0 h 181"/>
              <a:gd name="T17" fmla="*/ 302 w 302"/>
              <a:gd name="T18" fmla="*/ 181 h 181"/>
            </a:gdLst>
            <a:ahLst/>
            <a:cxnLst>
              <a:cxn ang="T10">
                <a:pos x="T0" y="T1"/>
              </a:cxn>
              <a:cxn ang="T11">
                <a:pos x="T2" y="T3"/>
              </a:cxn>
              <a:cxn ang="T12">
                <a:pos x="T4" y="T5"/>
              </a:cxn>
              <a:cxn ang="T13">
                <a:pos x="T6" y="T7"/>
              </a:cxn>
              <a:cxn ang="T14">
                <a:pos x="T8" y="T9"/>
              </a:cxn>
            </a:cxnLst>
            <a:rect l="T15" t="T16" r="T17" b="T18"/>
            <a:pathLst>
              <a:path w="302" h="181">
                <a:moveTo>
                  <a:pt x="0" y="180"/>
                </a:moveTo>
                <a:lnTo>
                  <a:pt x="0" y="0"/>
                </a:lnTo>
                <a:lnTo>
                  <a:pt x="301" y="0"/>
                </a:lnTo>
                <a:lnTo>
                  <a:pt x="301" y="180"/>
                </a:lnTo>
                <a:lnTo>
                  <a:pt x="0" y="180"/>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201" name="Freeform 72" descr="Wide upward diagonal">
            <a:extLst>
              <a:ext uri="{FF2B5EF4-FFF2-40B4-BE49-F238E27FC236}">
                <a16:creationId xmlns:a16="http://schemas.microsoft.com/office/drawing/2014/main" id="{07D479F8-72B4-4245-9F0F-3EF19AFDE09E}"/>
              </a:ext>
            </a:extLst>
          </p:cNvPr>
          <p:cNvSpPr>
            <a:spLocks/>
          </p:cNvSpPr>
          <p:nvPr/>
        </p:nvSpPr>
        <p:spPr bwMode="auto">
          <a:xfrm>
            <a:off x="9456056" y="2844954"/>
            <a:ext cx="925272" cy="687209"/>
          </a:xfrm>
          <a:custGeom>
            <a:avLst/>
            <a:gdLst>
              <a:gd name="T0" fmla="*/ 2147483646 w 583"/>
              <a:gd name="T1" fmla="*/ 2147483646 h 433"/>
              <a:gd name="T2" fmla="*/ 2147483646 w 583"/>
              <a:gd name="T3" fmla="*/ 2147483646 h 433"/>
              <a:gd name="T4" fmla="*/ 0 w 583"/>
              <a:gd name="T5" fmla="*/ 2147483646 h 433"/>
              <a:gd name="T6" fmla="*/ 0 w 583"/>
              <a:gd name="T7" fmla="*/ 2147483646 h 433"/>
              <a:gd name="T8" fmla="*/ 2147483646 w 583"/>
              <a:gd name="T9" fmla="*/ 2147483646 h 433"/>
              <a:gd name="T10" fmla="*/ 2147483646 w 583"/>
              <a:gd name="T11" fmla="*/ 2147483646 h 433"/>
              <a:gd name="T12" fmla="*/ 2147483646 w 583"/>
              <a:gd name="T13" fmla="*/ 2147483646 h 433"/>
              <a:gd name="T14" fmla="*/ 2147483646 w 583"/>
              <a:gd name="T15" fmla="*/ 0 h 433"/>
              <a:gd name="T16" fmla="*/ 2147483646 w 583"/>
              <a:gd name="T17" fmla="*/ 0 h 433"/>
              <a:gd name="T18" fmla="*/ 2147483646 w 583"/>
              <a:gd name="T19" fmla="*/ 2147483646 h 433"/>
              <a:gd name="T20" fmla="*/ 2147483646 w 583"/>
              <a:gd name="T21" fmla="*/ 2147483646 h 433"/>
              <a:gd name="T22" fmla="*/ 2147483646 w 583"/>
              <a:gd name="T23" fmla="*/ 2147483646 h 433"/>
              <a:gd name="T24" fmla="*/ 2147483646 w 583"/>
              <a:gd name="T25" fmla="*/ 2147483646 h 433"/>
              <a:gd name="T26" fmla="*/ 2147483646 w 583"/>
              <a:gd name="T27" fmla="*/ 2147483646 h 433"/>
              <a:gd name="T28" fmla="*/ 2147483646 w 583"/>
              <a:gd name="T29" fmla="*/ 2147483646 h 433"/>
              <a:gd name="T30" fmla="*/ 2147483646 w 583"/>
              <a:gd name="T31" fmla="*/ 2147483646 h 433"/>
              <a:gd name="T32" fmla="*/ 2147483646 w 583"/>
              <a:gd name="T33" fmla="*/ 2147483646 h 433"/>
              <a:gd name="T34" fmla="*/ 2147483646 w 583"/>
              <a:gd name="T35" fmla="*/ 2147483646 h 433"/>
              <a:gd name="T36" fmla="*/ 2147483646 w 583"/>
              <a:gd name="T37" fmla="*/ 2147483646 h 433"/>
              <a:gd name="T38" fmla="*/ 2147483646 w 583"/>
              <a:gd name="T39" fmla="*/ 2147483646 h 433"/>
              <a:gd name="T40" fmla="*/ 2147483646 w 583"/>
              <a:gd name="T41" fmla="*/ 2147483646 h 433"/>
              <a:gd name="T42" fmla="*/ 2147483646 w 583"/>
              <a:gd name="T43" fmla="*/ 2147483646 h 433"/>
              <a:gd name="T44" fmla="*/ 2147483646 w 583"/>
              <a:gd name="T45" fmla="*/ 2147483646 h 433"/>
              <a:gd name="T46" fmla="*/ 2147483646 w 583"/>
              <a:gd name="T47" fmla="*/ 2147483646 h 433"/>
              <a:gd name="T48" fmla="*/ 2147483646 w 583"/>
              <a:gd name="T49" fmla="*/ 2147483646 h 433"/>
              <a:gd name="T50" fmla="*/ 2147483646 w 583"/>
              <a:gd name="T51" fmla="*/ 2147483646 h 433"/>
              <a:gd name="T52" fmla="*/ 2147483646 w 583"/>
              <a:gd name="T53" fmla="*/ 2147483646 h 433"/>
              <a:gd name="T54" fmla="*/ 2147483646 w 583"/>
              <a:gd name="T55" fmla="*/ 2147483646 h 43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3"/>
              <a:gd name="T85" fmla="*/ 0 h 433"/>
              <a:gd name="T86" fmla="*/ 583 w 583"/>
              <a:gd name="T87" fmla="*/ 433 h 43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3" h="433">
                <a:moveTo>
                  <a:pt x="28" y="432"/>
                </a:moveTo>
                <a:lnTo>
                  <a:pt x="28" y="103"/>
                </a:lnTo>
                <a:lnTo>
                  <a:pt x="0" y="103"/>
                </a:lnTo>
                <a:lnTo>
                  <a:pt x="0" y="53"/>
                </a:lnTo>
                <a:lnTo>
                  <a:pt x="28" y="53"/>
                </a:lnTo>
                <a:lnTo>
                  <a:pt x="28" y="21"/>
                </a:lnTo>
                <a:lnTo>
                  <a:pt x="93" y="29"/>
                </a:lnTo>
                <a:lnTo>
                  <a:pt x="93" y="0"/>
                </a:lnTo>
                <a:lnTo>
                  <a:pt x="272" y="0"/>
                </a:lnTo>
                <a:lnTo>
                  <a:pt x="272" y="53"/>
                </a:lnTo>
                <a:lnTo>
                  <a:pt x="338" y="53"/>
                </a:lnTo>
                <a:lnTo>
                  <a:pt x="354" y="82"/>
                </a:lnTo>
                <a:lnTo>
                  <a:pt x="354" y="119"/>
                </a:lnTo>
                <a:lnTo>
                  <a:pt x="391" y="119"/>
                </a:lnTo>
                <a:lnTo>
                  <a:pt x="391" y="156"/>
                </a:lnTo>
                <a:lnTo>
                  <a:pt x="464" y="156"/>
                </a:lnTo>
                <a:lnTo>
                  <a:pt x="448" y="201"/>
                </a:lnTo>
                <a:lnTo>
                  <a:pt x="411" y="173"/>
                </a:lnTo>
                <a:lnTo>
                  <a:pt x="391" y="185"/>
                </a:lnTo>
                <a:lnTo>
                  <a:pt x="464" y="238"/>
                </a:lnTo>
                <a:lnTo>
                  <a:pt x="464" y="247"/>
                </a:lnTo>
                <a:lnTo>
                  <a:pt x="484" y="255"/>
                </a:lnTo>
                <a:lnTo>
                  <a:pt x="492" y="292"/>
                </a:lnTo>
                <a:lnTo>
                  <a:pt x="545" y="321"/>
                </a:lnTo>
                <a:lnTo>
                  <a:pt x="582" y="395"/>
                </a:lnTo>
                <a:lnTo>
                  <a:pt x="582" y="432"/>
                </a:lnTo>
                <a:lnTo>
                  <a:pt x="329" y="432"/>
                </a:lnTo>
                <a:lnTo>
                  <a:pt x="28" y="432"/>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202" name="Freeform 73" descr="Wide upward diagonal">
            <a:extLst>
              <a:ext uri="{FF2B5EF4-FFF2-40B4-BE49-F238E27FC236}">
                <a16:creationId xmlns:a16="http://schemas.microsoft.com/office/drawing/2014/main" id="{BF18DED0-1278-4144-96F7-C806B1051F70}"/>
              </a:ext>
            </a:extLst>
          </p:cNvPr>
          <p:cNvSpPr>
            <a:spLocks/>
          </p:cNvSpPr>
          <p:nvPr/>
        </p:nvSpPr>
        <p:spPr bwMode="auto">
          <a:xfrm>
            <a:off x="8925970" y="3008427"/>
            <a:ext cx="576113" cy="523739"/>
          </a:xfrm>
          <a:custGeom>
            <a:avLst/>
            <a:gdLst>
              <a:gd name="T0" fmla="*/ 2147483646 w 363"/>
              <a:gd name="T1" fmla="*/ 2147483646 h 330"/>
              <a:gd name="T2" fmla="*/ 2147483646 w 363"/>
              <a:gd name="T3" fmla="*/ 2147483646 h 330"/>
              <a:gd name="T4" fmla="*/ 2147483646 w 363"/>
              <a:gd name="T5" fmla="*/ 2147483646 h 330"/>
              <a:gd name="T6" fmla="*/ 2147483646 w 363"/>
              <a:gd name="T7" fmla="*/ 2147483646 h 330"/>
              <a:gd name="T8" fmla="*/ 2147483646 w 363"/>
              <a:gd name="T9" fmla="*/ 2147483646 h 330"/>
              <a:gd name="T10" fmla="*/ 2147483646 w 363"/>
              <a:gd name="T11" fmla="*/ 2147483646 h 330"/>
              <a:gd name="T12" fmla="*/ 2147483646 w 363"/>
              <a:gd name="T13" fmla="*/ 2147483646 h 330"/>
              <a:gd name="T14" fmla="*/ 2147483646 w 363"/>
              <a:gd name="T15" fmla="*/ 2147483646 h 330"/>
              <a:gd name="T16" fmla="*/ 2147483646 w 363"/>
              <a:gd name="T17" fmla="*/ 2147483646 h 330"/>
              <a:gd name="T18" fmla="*/ 2147483646 w 363"/>
              <a:gd name="T19" fmla="*/ 2147483646 h 330"/>
              <a:gd name="T20" fmla="*/ 2147483646 w 363"/>
              <a:gd name="T21" fmla="*/ 2147483646 h 330"/>
              <a:gd name="T22" fmla="*/ 2147483646 w 363"/>
              <a:gd name="T23" fmla="*/ 2147483646 h 330"/>
              <a:gd name="T24" fmla="*/ 2147483646 w 363"/>
              <a:gd name="T25" fmla="*/ 2147483646 h 330"/>
              <a:gd name="T26" fmla="*/ 2147483646 w 363"/>
              <a:gd name="T27" fmla="*/ 2147483646 h 330"/>
              <a:gd name="T28" fmla="*/ 2147483646 w 363"/>
              <a:gd name="T29" fmla="*/ 2147483646 h 330"/>
              <a:gd name="T30" fmla="*/ 2147483646 w 363"/>
              <a:gd name="T31" fmla="*/ 2147483646 h 330"/>
              <a:gd name="T32" fmla="*/ 2147483646 w 363"/>
              <a:gd name="T33" fmla="*/ 2147483646 h 330"/>
              <a:gd name="T34" fmla="*/ 2147483646 w 363"/>
              <a:gd name="T35" fmla="*/ 2147483646 h 330"/>
              <a:gd name="T36" fmla="*/ 2147483646 w 363"/>
              <a:gd name="T37" fmla="*/ 2147483646 h 330"/>
              <a:gd name="T38" fmla="*/ 2147483646 w 363"/>
              <a:gd name="T39" fmla="*/ 2147483646 h 330"/>
              <a:gd name="T40" fmla="*/ 2147483646 w 363"/>
              <a:gd name="T41" fmla="*/ 2147483646 h 330"/>
              <a:gd name="T42" fmla="*/ 2147483646 w 363"/>
              <a:gd name="T43" fmla="*/ 2147483646 h 330"/>
              <a:gd name="T44" fmla="*/ 2147483646 w 363"/>
              <a:gd name="T45" fmla="*/ 2147483646 h 330"/>
              <a:gd name="T46" fmla="*/ 2147483646 w 363"/>
              <a:gd name="T47" fmla="*/ 2147483646 h 330"/>
              <a:gd name="T48" fmla="*/ 2147483646 w 363"/>
              <a:gd name="T49" fmla="*/ 2147483646 h 330"/>
              <a:gd name="T50" fmla="*/ 2147483646 w 363"/>
              <a:gd name="T51" fmla="*/ 2147483646 h 330"/>
              <a:gd name="T52" fmla="*/ 2147483646 w 363"/>
              <a:gd name="T53" fmla="*/ 2147483646 h 330"/>
              <a:gd name="T54" fmla="*/ 0 w 363"/>
              <a:gd name="T55" fmla="*/ 0 h 330"/>
              <a:gd name="T56" fmla="*/ 2147483646 w 363"/>
              <a:gd name="T57" fmla="*/ 0 h 330"/>
              <a:gd name="T58" fmla="*/ 2147483646 w 363"/>
              <a:gd name="T59" fmla="*/ 0 h 330"/>
              <a:gd name="T60" fmla="*/ 2147483646 w 363"/>
              <a:gd name="T61" fmla="*/ 2147483646 h 330"/>
              <a:gd name="T62" fmla="*/ 2147483646 w 363"/>
              <a:gd name="T63" fmla="*/ 2147483646 h 330"/>
              <a:gd name="T64" fmla="*/ 2147483646 w 363"/>
              <a:gd name="T65" fmla="*/ 2147483646 h 33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3"/>
              <a:gd name="T100" fmla="*/ 0 h 330"/>
              <a:gd name="T101" fmla="*/ 363 w 363"/>
              <a:gd name="T102" fmla="*/ 330 h 33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3" h="330">
                <a:moveTo>
                  <a:pt x="110" y="300"/>
                </a:moveTo>
                <a:lnTo>
                  <a:pt x="90" y="300"/>
                </a:lnTo>
                <a:lnTo>
                  <a:pt x="110" y="283"/>
                </a:lnTo>
                <a:lnTo>
                  <a:pt x="126" y="292"/>
                </a:lnTo>
                <a:lnTo>
                  <a:pt x="110" y="271"/>
                </a:lnTo>
                <a:lnTo>
                  <a:pt x="110" y="263"/>
                </a:lnTo>
                <a:lnTo>
                  <a:pt x="154" y="234"/>
                </a:lnTo>
                <a:lnTo>
                  <a:pt x="154" y="218"/>
                </a:lnTo>
                <a:lnTo>
                  <a:pt x="163" y="218"/>
                </a:lnTo>
                <a:lnTo>
                  <a:pt x="163" y="201"/>
                </a:lnTo>
                <a:lnTo>
                  <a:pt x="154" y="164"/>
                </a:lnTo>
                <a:lnTo>
                  <a:pt x="146" y="164"/>
                </a:lnTo>
                <a:lnTo>
                  <a:pt x="163" y="144"/>
                </a:lnTo>
                <a:lnTo>
                  <a:pt x="146" y="144"/>
                </a:lnTo>
                <a:lnTo>
                  <a:pt x="134" y="164"/>
                </a:lnTo>
                <a:lnTo>
                  <a:pt x="126" y="135"/>
                </a:lnTo>
                <a:lnTo>
                  <a:pt x="110" y="164"/>
                </a:lnTo>
                <a:lnTo>
                  <a:pt x="118" y="218"/>
                </a:lnTo>
                <a:lnTo>
                  <a:pt x="81" y="209"/>
                </a:lnTo>
                <a:lnTo>
                  <a:pt x="73" y="201"/>
                </a:lnTo>
                <a:lnTo>
                  <a:pt x="81" y="144"/>
                </a:lnTo>
                <a:lnTo>
                  <a:pt x="65" y="144"/>
                </a:lnTo>
                <a:lnTo>
                  <a:pt x="73" y="144"/>
                </a:lnTo>
                <a:lnTo>
                  <a:pt x="73" y="127"/>
                </a:lnTo>
                <a:lnTo>
                  <a:pt x="28" y="127"/>
                </a:lnTo>
                <a:lnTo>
                  <a:pt x="53" y="127"/>
                </a:lnTo>
                <a:lnTo>
                  <a:pt x="8" y="98"/>
                </a:lnTo>
                <a:lnTo>
                  <a:pt x="0" y="0"/>
                </a:lnTo>
                <a:lnTo>
                  <a:pt x="334" y="0"/>
                </a:lnTo>
                <a:lnTo>
                  <a:pt x="362" y="0"/>
                </a:lnTo>
                <a:lnTo>
                  <a:pt x="362" y="329"/>
                </a:lnTo>
                <a:lnTo>
                  <a:pt x="73" y="329"/>
                </a:lnTo>
                <a:lnTo>
                  <a:pt x="110" y="300"/>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203" name="Freeform 74" descr="Wide upward diagonal">
            <a:extLst>
              <a:ext uri="{FF2B5EF4-FFF2-40B4-BE49-F238E27FC236}">
                <a16:creationId xmlns:a16="http://schemas.microsoft.com/office/drawing/2014/main" id="{76308313-84E2-4D59-BD1B-6F300ECC2E94}"/>
              </a:ext>
            </a:extLst>
          </p:cNvPr>
          <p:cNvSpPr>
            <a:spLocks/>
          </p:cNvSpPr>
          <p:nvPr/>
        </p:nvSpPr>
        <p:spPr bwMode="auto">
          <a:xfrm>
            <a:off x="8913272" y="3530575"/>
            <a:ext cx="588810" cy="418991"/>
          </a:xfrm>
          <a:custGeom>
            <a:avLst/>
            <a:gdLst>
              <a:gd name="T0" fmla="*/ 0 w 371"/>
              <a:gd name="T1" fmla="*/ 2147483646 h 264"/>
              <a:gd name="T2" fmla="*/ 2147483646 w 371"/>
              <a:gd name="T3" fmla="*/ 2147483646 h 264"/>
              <a:gd name="T4" fmla="*/ 2147483646 w 371"/>
              <a:gd name="T5" fmla="*/ 2147483646 h 264"/>
              <a:gd name="T6" fmla="*/ 2147483646 w 371"/>
              <a:gd name="T7" fmla="*/ 2147483646 h 264"/>
              <a:gd name="T8" fmla="*/ 2147483646 w 371"/>
              <a:gd name="T9" fmla="*/ 2147483646 h 264"/>
              <a:gd name="T10" fmla="*/ 2147483646 w 371"/>
              <a:gd name="T11" fmla="*/ 2147483646 h 264"/>
              <a:gd name="T12" fmla="*/ 2147483646 w 371"/>
              <a:gd name="T13" fmla="*/ 2147483646 h 264"/>
              <a:gd name="T14" fmla="*/ 2147483646 w 371"/>
              <a:gd name="T15" fmla="*/ 2147483646 h 264"/>
              <a:gd name="T16" fmla="*/ 2147483646 w 371"/>
              <a:gd name="T17" fmla="*/ 2147483646 h 264"/>
              <a:gd name="T18" fmla="*/ 2147483646 w 371"/>
              <a:gd name="T19" fmla="*/ 2147483646 h 264"/>
              <a:gd name="T20" fmla="*/ 2147483646 w 371"/>
              <a:gd name="T21" fmla="*/ 2147483646 h 264"/>
              <a:gd name="T22" fmla="*/ 2147483646 w 371"/>
              <a:gd name="T23" fmla="*/ 2147483646 h 264"/>
              <a:gd name="T24" fmla="*/ 2147483646 w 371"/>
              <a:gd name="T25" fmla="*/ 2147483646 h 264"/>
              <a:gd name="T26" fmla="*/ 2147483646 w 371"/>
              <a:gd name="T27" fmla="*/ 2147483646 h 264"/>
              <a:gd name="T28" fmla="*/ 2147483646 w 371"/>
              <a:gd name="T29" fmla="*/ 2147483646 h 264"/>
              <a:gd name="T30" fmla="*/ 2147483646 w 371"/>
              <a:gd name="T31" fmla="*/ 2147483646 h 264"/>
              <a:gd name="T32" fmla="*/ 2147483646 w 371"/>
              <a:gd name="T33" fmla="*/ 2147483646 h 264"/>
              <a:gd name="T34" fmla="*/ 2147483646 w 371"/>
              <a:gd name="T35" fmla="*/ 2147483646 h 264"/>
              <a:gd name="T36" fmla="*/ 2147483646 w 371"/>
              <a:gd name="T37" fmla="*/ 2147483646 h 264"/>
              <a:gd name="T38" fmla="*/ 2147483646 w 371"/>
              <a:gd name="T39" fmla="*/ 2147483646 h 264"/>
              <a:gd name="T40" fmla="*/ 2147483646 w 371"/>
              <a:gd name="T41" fmla="*/ 2147483646 h 264"/>
              <a:gd name="T42" fmla="*/ 2147483646 w 371"/>
              <a:gd name="T43" fmla="*/ 2147483646 h 264"/>
              <a:gd name="T44" fmla="*/ 2147483646 w 371"/>
              <a:gd name="T45" fmla="*/ 0 h 264"/>
              <a:gd name="T46" fmla="*/ 2147483646 w 371"/>
              <a:gd name="T47" fmla="*/ 0 h 264"/>
              <a:gd name="T48" fmla="*/ 2147483646 w 371"/>
              <a:gd name="T49" fmla="*/ 2147483646 h 264"/>
              <a:gd name="T50" fmla="*/ 2147483646 w 371"/>
              <a:gd name="T51" fmla="*/ 2147483646 h 264"/>
              <a:gd name="T52" fmla="*/ 2147483646 w 371"/>
              <a:gd name="T53" fmla="*/ 2147483646 h 264"/>
              <a:gd name="T54" fmla="*/ 2147483646 w 371"/>
              <a:gd name="T55" fmla="*/ 2147483646 h 264"/>
              <a:gd name="T56" fmla="*/ 2147483646 w 371"/>
              <a:gd name="T57" fmla="*/ 2147483646 h 264"/>
              <a:gd name="T58" fmla="*/ 0 w 371"/>
              <a:gd name="T59" fmla="*/ 2147483646 h 2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71"/>
              <a:gd name="T91" fmla="*/ 0 h 264"/>
              <a:gd name="T92" fmla="*/ 371 w 371"/>
              <a:gd name="T93" fmla="*/ 264 h 2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71" h="264">
                <a:moveTo>
                  <a:pt x="0" y="99"/>
                </a:moveTo>
                <a:lnTo>
                  <a:pt x="24" y="99"/>
                </a:lnTo>
                <a:lnTo>
                  <a:pt x="24" y="82"/>
                </a:lnTo>
                <a:lnTo>
                  <a:pt x="16" y="90"/>
                </a:lnTo>
                <a:lnTo>
                  <a:pt x="8" y="73"/>
                </a:lnTo>
                <a:lnTo>
                  <a:pt x="24" y="73"/>
                </a:lnTo>
                <a:lnTo>
                  <a:pt x="89" y="82"/>
                </a:lnTo>
                <a:lnTo>
                  <a:pt x="98" y="107"/>
                </a:lnTo>
                <a:lnTo>
                  <a:pt x="118" y="107"/>
                </a:lnTo>
                <a:lnTo>
                  <a:pt x="98" y="82"/>
                </a:lnTo>
                <a:lnTo>
                  <a:pt x="154" y="73"/>
                </a:lnTo>
                <a:lnTo>
                  <a:pt x="73" y="82"/>
                </a:lnTo>
                <a:lnTo>
                  <a:pt x="24" y="61"/>
                </a:lnTo>
                <a:lnTo>
                  <a:pt x="44" y="53"/>
                </a:lnTo>
                <a:lnTo>
                  <a:pt x="53" y="73"/>
                </a:lnTo>
                <a:lnTo>
                  <a:pt x="73" y="53"/>
                </a:lnTo>
                <a:lnTo>
                  <a:pt x="81" y="37"/>
                </a:lnTo>
                <a:lnTo>
                  <a:pt x="53" y="53"/>
                </a:lnTo>
                <a:lnTo>
                  <a:pt x="61" y="45"/>
                </a:lnTo>
                <a:lnTo>
                  <a:pt x="44" y="37"/>
                </a:lnTo>
                <a:lnTo>
                  <a:pt x="81" y="24"/>
                </a:lnTo>
                <a:lnTo>
                  <a:pt x="73" y="17"/>
                </a:lnTo>
                <a:lnTo>
                  <a:pt x="81" y="0"/>
                </a:lnTo>
                <a:lnTo>
                  <a:pt x="370" y="0"/>
                </a:lnTo>
                <a:lnTo>
                  <a:pt x="370" y="180"/>
                </a:lnTo>
                <a:lnTo>
                  <a:pt x="370" y="263"/>
                </a:lnTo>
                <a:lnTo>
                  <a:pt x="252" y="263"/>
                </a:lnTo>
                <a:lnTo>
                  <a:pt x="252" y="156"/>
                </a:lnTo>
                <a:lnTo>
                  <a:pt x="81" y="156"/>
                </a:lnTo>
                <a:lnTo>
                  <a:pt x="0" y="99"/>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204" name="Freeform 75" descr="Wide upward diagonal">
            <a:extLst>
              <a:ext uri="{FF2B5EF4-FFF2-40B4-BE49-F238E27FC236}">
                <a16:creationId xmlns:a16="http://schemas.microsoft.com/office/drawing/2014/main" id="{F3F80761-B2B7-41E3-A8D5-00C3FDFFD991}"/>
              </a:ext>
            </a:extLst>
          </p:cNvPr>
          <p:cNvSpPr>
            <a:spLocks/>
          </p:cNvSpPr>
          <p:nvPr/>
        </p:nvSpPr>
        <p:spPr bwMode="auto">
          <a:xfrm>
            <a:off x="10638434" y="3308386"/>
            <a:ext cx="538022" cy="307895"/>
          </a:xfrm>
          <a:custGeom>
            <a:avLst/>
            <a:gdLst>
              <a:gd name="T0" fmla="*/ 2147483646 w 339"/>
              <a:gd name="T1" fmla="*/ 2147483646 h 194"/>
              <a:gd name="T2" fmla="*/ 2147483646 w 339"/>
              <a:gd name="T3" fmla="*/ 2147483646 h 194"/>
              <a:gd name="T4" fmla="*/ 2147483646 w 339"/>
              <a:gd name="T5" fmla="*/ 2147483646 h 194"/>
              <a:gd name="T6" fmla="*/ 2147483646 w 339"/>
              <a:gd name="T7" fmla="*/ 2147483646 h 194"/>
              <a:gd name="T8" fmla="*/ 0 w 339"/>
              <a:gd name="T9" fmla="*/ 2147483646 h 194"/>
              <a:gd name="T10" fmla="*/ 2147483646 w 339"/>
              <a:gd name="T11" fmla="*/ 2147483646 h 194"/>
              <a:gd name="T12" fmla="*/ 2147483646 w 339"/>
              <a:gd name="T13" fmla="*/ 2147483646 h 194"/>
              <a:gd name="T14" fmla="*/ 2147483646 w 339"/>
              <a:gd name="T15" fmla="*/ 2147483646 h 194"/>
              <a:gd name="T16" fmla="*/ 2147483646 w 339"/>
              <a:gd name="T17" fmla="*/ 0 h 194"/>
              <a:gd name="T18" fmla="*/ 2147483646 w 339"/>
              <a:gd name="T19" fmla="*/ 2147483646 h 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9"/>
              <a:gd name="T31" fmla="*/ 0 h 194"/>
              <a:gd name="T32" fmla="*/ 339 w 339"/>
              <a:gd name="T33" fmla="*/ 194 h 1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9" h="194">
                <a:moveTo>
                  <a:pt x="338" y="193"/>
                </a:moveTo>
                <a:lnTo>
                  <a:pt x="118" y="193"/>
                </a:lnTo>
                <a:lnTo>
                  <a:pt x="65" y="193"/>
                </a:lnTo>
                <a:lnTo>
                  <a:pt x="65" y="140"/>
                </a:lnTo>
                <a:lnTo>
                  <a:pt x="0" y="140"/>
                </a:lnTo>
                <a:lnTo>
                  <a:pt x="8" y="29"/>
                </a:lnTo>
                <a:lnTo>
                  <a:pt x="228" y="29"/>
                </a:lnTo>
                <a:lnTo>
                  <a:pt x="228" y="12"/>
                </a:lnTo>
                <a:lnTo>
                  <a:pt x="264" y="0"/>
                </a:lnTo>
                <a:lnTo>
                  <a:pt x="338" y="193"/>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205" name="Freeform 76" descr="Wide upward diagonal">
            <a:extLst>
              <a:ext uri="{FF2B5EF4-FFF2-40B4-BE49-F238E27FC236}">
                <a16:creationId xmlns:a16="http://schemas.microsoft.com/office/drawing/2014/main" id="{AB1F5C24-2ABC-439D-BEE6-D6599F7B7C13}"/>
              </a:ext>
            </a:extLst>
          </p:cNvPr>
          <p:cNvSpPr>
            <a:spLocks/>
          </p:cNvSpPr>
          <p:nvPr/>
        </p:nvSpPr>
        <p:spPr bwMode="auto">
          <a:xfrm>
            <a:off x="8738692" y="3008426"/>
            <a:ext cx="272979" cy="465016"/>
          </a:xfrm>
          <a:custGeom>
            <a:avLst/>
            <a:gdLst>
              <a:gd name="T0" fmla="*/ 2147483646 w 172"/>
              <a:gd name="T1" fmla="*/ 2147483646 h 293"/>
              <a:gd name="T2" fmla="*/ 2147483646 w 172"/>
              <a:gd name="T3" fmla="*/ 2147483646 h 293"/>
              <a:gd name="T4" fmla="*/ 2147483646 w 172"/>
              <a:gd name="T5" fmla="*/ 2147483646 h 293"/>
              <a:gd name="T6" fmla="*/ 2147483646 w 172"/>
              <a:gd name="T7" fmla="*/ 2147483646 h 293"/>
              <a:gd name="T8" fmla="*/ 2147483646 w 172"/>
              <a:gd name="T9" fmla="*/ 2147483646 h 293"/>
              <a:gd name="T10" fmla="*/ 2147483646 w 172"/>
              <a:gd name="T11" fmla="*/ 2147483646 h 293"/>
              <a:gd name="T12" fmla="*/ 2147483646 w 172"/>
              <a:gd name="T13" fmla="*/ 2147483646 h 293"/>
              <a:gd name="T14" fmla="*/ 2147483646 w 172"/>
              <a:gd name="T15" fmla="*/ 2147483646 h 293"/>
              <a:gd name="T16" fmla="*/ 2147483646 w 172"/>
              <a:gd name="T17" fmla="*/ 2147483646 h 293"/>
              <a:gd name="T18" fmla="*/ 2147483646 w 172"/>
              <a:gd name="T19" fmla="*/ 2147483646 h 293"/>
              <a:gd name="T20" fmla="*/ 2147483646 w 172"/>
              <a:gd name="T21" fmla="*/ 2147483646 h 293"/>
              <a:gd name="T22" fmla="*/ 2147483646 w 172"/>
              <a:gd name="T23" fmla="*/ 2147483646 h 293"/>
              <a:gd name="T24" fmla="*/ 2147483646 w 172"/>
              <a:gd name="T25" fmla="*/ 2147483646 h 293"/>
              <a:gd name="T26" fmla="*/ 2147483646 w 172"/>
              <a:gd name="T27" fmla="*/ 2147483646 h 293"/>
              <a:gd name="T28" fmla="*/ 2147483646 w 172"/>
              <a:gd name="T29" fmla="*/ 2147483646 h 293"/>
              <a:gd name="T30" fmla="*/ 2147483646 w 172"/>
              <a:gd name="T31" fmla="*/ 2147483646 h 293"/>
              <a:gd name="T32" fmla="*/ 2147483646 w 172"/>
              <a:gd name="T33" fmla="*/ 2147483646 h 293"/>
              <a:gd name="T34" fmla="*/ 2147483646 w 172"/>
              <a:gd name="T35" fmla="*/ 2147483646 h 293"/>
              <a:gd name="T36" fmla="*/ 2147483646 w 172"/>
              <a:gd name="T37" fmla="*/ 2147483646 h 293"/>
              <a:gd name="T38" fmla="*/ 2147483646 w 172"/>
              <a:gd name="T39" fmla="*/ 2147483646 h 293"/>
              <a:gd name="T40" fmla="*/ 2147483646 w 172"/>
              <a:gd name="T41" fmla="*/ 2147483646 h 293"/>
              <a:gd name="T42" fmla="*/ 2147483646 w 172"/>
              <a:gd name="T43" fmla="*/ 2147483646 h 293"/>
              <a:gd name="T44" fmla="*/ 2147483646 w 172"/>
              <a:gd name="T45" fmla="*/ 2147483646 h 293"/>
              <a:gd name="T46" fmla="*/ 2147483646 w 172"/>
              <a:gd name="T47" fmla="*/ 2147483646 h 293"/>
              <a:gd name="T48" fmla="*/ 2147483646 w 172"/>
              <a:gd name="T49" fmla="*/ 2147483646 h 293"/>
              <a:gd name="T50" fmla="*/ 2147483646 w 172"/>
              <a:gd name="T51" fmla="*/ 2147483646 h 293"/>
              <a:gd name="T52" fmla="*/ 2147483646 w 172"/>
              <a:gd name="T53" fmla="*/ 2147483646 h 293"/>
              <a:gd name="T54" fmla="*/ 0 w 172"/>
              <a:gd name="T55" fmla="*/ 2147483646 h 293"/>
              <a:gd name="T56" fmla="*/ 2147483646 w 172"/>
              <a:gd name="T57" fmla="*/ 2147483646 h 293"/>
              <a:gd name="T58" fmla="*/ 2147483646 w 172"/>
              <a:gd name="T59" fmla="*/ 2147483646 h 293"/>
              <a:gd name="T60" fmla="*/ 2147483646 w 172"/>
              <a:gd name="T61" fmla="*/ 0 h 293"/>
              <a:gd name="T62" fmla="*/ 2147483646 w 172"/>
              <a:gd name="T63" fmla="*/ 0 h 293"/>
              <a:gd name="T64" fmla="*/ 2147483646 w 172"/>
              <a:gd name="T65" fmla="*/ 2147483646 h 293"/>
              <a:gd name="T66" fmla="*/ 2147483646 w 172"/>
              <a:gd name="T67" fmla="*/ 2147483646 h 29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2"/>
              <a:gd name="T103" fmla="*/ 0 h 293"/>
              <a:gd name="T104" fmla="*/ 172 w 172"/>
              <a:gd name="T105" fmla="*/ 293 h 29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2" h="293">
                <a:moveTo>
                  <a:pt x="118" y="106"/>
                </a:moveTo>
                <a:lnTo>
                  <a:pt x="118" y="90"/>
                </a:lnTo>
                <a:lnTo>
                  <a:pt x="102" y="82"/>
                </a:lnTo>
                <a:lnTo>
                  <a:pt x="110" y="106"/>
                </a:lnTo>
                <a:lnTo>
                  <a:pt x="90" y="127"/>
                </a:lnTo>
                <a:lnTo>
                  <a:pt x="102" y="127"/>
                </a:lnTo>
                <a:lnTo>
                  <a:pt x="81" y="144"/>
                </a:lnTo>
                <a:lnTo>
                  <a:pt x="126" y="172"/>
                </a:lnTo>
                <a:lnTo>
                  <a:pt x="154" y="180"/>
                </a:lnTo>
                <a:lnTo>
                  <a:pt x="171" y="180"/>
                </a:lnTo>
                <a:lnTo>
                  <a:pt x="146" y="189"/>
                </a:lnTo>
                <a:lnTo>
                  <a:pt x="154" y="180"/>
                </a:lnTo>
                <a:lnTo>
                  <a:pt x="163" y="209"/>
                </a:lnTo>
                <a:lnTo>
                  <a:pt x="146" y="201"/>
                </a:lnTo>
                <a:lnTo>
                  <a:pt x="171" y="218"/>
                </a:lnTo>
                <a:lnTo>
                  <a:pt x="146" y="218"/>
                </a:lnTo>
                <a:lnTo>
                  <a:pt x="154" y="234"/>
                </a:lnTo>
                <a:lnTo>
                  <a:pt x="134" y="255"/>
                </a:lnTo>
                <a:lnTo>
                  <a:pt x="134" y="283"/>
                </a:lnTo>
                <a:lnTo>
                  <a:pt x="110" y="292"/>
                </a:lnTo>
                <a:lnTo>
                  <a:pt x="102" y="263"/>
                </a:lnTo>
                <a:lnTo>
                  <a:pt x="73" y="263"/>
                </a:lnTo>
                <a:lnTo>
                  <a:pt x="65" y="209"/>
                </a:lnTo>
                <a:lnTo>
                  <a:pt x="44" y="209"/>
                </a:lnTo>
                <a:lnTo>
                  <a:pt x="44" y="189"/>
                </a:lnTo>
                <a:lnTo>
                  <a:pt x="44" y="226"/>
                </a:lnTo>
                <a:lnTo>
                  <a:pt x="8" y="209"/>
                </a:lnTo>
                <a:lnTo>
                  <a:pt x="0" y="180"/>
                </a:lnTo>
                <a:lnTo>
                  <a:pt x="28" y="127"/>
                </a:lnTo>
                <a:lnTo>
                  <a:pt x="44" y="61"/>
                </a:lnTo>
                <a:lnTo>
                  <a:pt x="28" y="0"/>
                </a:lnTo>
                <a:lnTo>
                  <a:pt x="118" y="0"/>
                </a:lnTo>
                <a:lnTo>
                  <a:pt x="126" y="98"/>
                </a:lnTo>
                <a:lnTo>
                  <a:pt x="118" y="106"/>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grpSp>
        <p:nvGrpSpPr>
          <p:cNvPr id="206" name="Group 159">
            <a:extLst>
              <a:ext uri="{FF2B5EF4-FFF2-40B4-BE49-F238E27FC236}">
                <a16:creationId xmlns:a16="http://schemas.microsoft.com/office/drawing/2014/main" id="{3F24490F-DA03-4B2A-8855-1D13922D175D}"/>
              </a:ext>
            </a:extLst>
          </p:cNvPr>
          <p:cNvGrpSpPr>
            <a:grpSpLocks/>
          </p:cNvGrpSpPr>
          <p:nvPr/>
        </p:nvGrpSpPr>
        <p:grpSpPr bwMode="auto">
          <a:xfrm>
            <a:off x="4225018" y="280221"/>
            <a:ext cx="3150367" cy="1326804"/>
            <a:chOff x="708" y="438"/>
            <a:chExt cx="1985" cy="836"/>
          </a:xfrm>
          <a:solidFill>
            <a:srgbClr val="66CCFF"/>
          </a:solidFill>
        </p:grpSpPr>
        <p:sp>
          <p:nvSpPr>
            <p:cNvPr id="207" name="Freeform 78" descr="Wide upward diagonal">
              <a:extLst>
                <a:ext uri="{FF2B5EF4-FFF2-40B4-BE49-F238E27FC236}">
                  <a16:creationId xmlns:a16="http://schemas.microsoft.com/office/drawing/2014/main" id="{EECB22F0-8A6D-4808-A746-CD4F1FD243E5}"/>
                </a:ext>
              </a:extLst>
            </p:cNvPr>
            <p:cNvSpPr>
              <a:spLocks/>
            </p:cNvSpPr>
            <p:nvPr/>
          </p:nvSpPr>
          <p:spPr bwMode="auto">
            <a:xfrm>
              <a:off x="2020" y="676"/>
              <a:ext cx="274" cy="257"/>
            </a:xfrm>
            <a:custGeom>
              <a:avLst/>
              <a:gdLst>
                <a:gd name="T0" fmla="*/ 0 w 274"/>
                <a:gd name="T1" fmla="*/ 29 h 257"/>
                <a:gd name="T2" fmla="*/ 131 w 274"/>
                <a:gd name="T3" fmla="*/ 29 h 257"/>
                <a:gd name="T4" fmla="*/ 139 w 274"/>
                <a:gd name="T5" fmla="*/ 0 h 257"/>
                <a:gd name="T6" fmla="*/ 273 w 274"/>
                <a:gd name="T7" fmla="*/ 0 h 257"/>
                <a:gd name="T8" fmla="*/ 236 w 274"/>
                <a:gd name="T9" fmla="*/ 54 h 257"/>
                <a:gd name="T10" fmla="*/ 236 w 274"/>
                <a:gd name="T11" fmla="*/ 100 h 257"/>
                <a:gd name="T12" fmla="*/ 244 w 274"/>
                <a:gd name="T13" fmla="*/ 100 h 257"/>
                <a:gd name="T14" fmla="*/ 220 w 274"/>
                <a:gd name="T15" fmla="*/ 112 h 257"/>
                <a:gd name="T16" fmla="*/ 228 w 274"/>
                <a:gd name="T17" fmla="*/ 137 h 257"/>
                <a:gd name="T18" fmla="*/ 212 w 274"/>
                <a:gd name="T19" fmla="*/ 149 h 257"/>
                <a:gd name="T20" fmla="*/ 220 w 274"/>
                <a:gd name="T21" fmla="*/ 182 h 257"/>
                <a:gd name="T22" fmla="*/ 199 w 274"/>
                <a:gd name="T23" fmla="*/ 210 h 257"/>
                <a:gd name="T24" fmla="*/ 163 w 274"/>
                <a:gd name="T25" fmla="*/ 256 h 257"/>
                <a:gd name="T26" fmla="*/ 0 w 274"/>
                <a:gd name="T27" fmla="*/ 248 h 257"/>
                <a:gd name="T28" fmla="*/ 0 w 274"/>
                <a:gd name="T29" fmla="*/ 29 h 2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4"/>
                <a:gd name="T46" fmla="*/ 0 h 257"/>
                <a:gd name="T47" fmla="*/ 274 w 274"/>
                <a:gd name="T48" fmla="*/ 257 h 2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4" h="257">
                  <a:moveTo>
                    <a:pt x="0" y="29"/>
                  </a:moveTo>
                  <a:lnTo>
                    <a:pt x="131" y="29"/>
                  </a:lnTo>
                  <a:lnTo>
                    <a:pt x="139" y="0"/>
                  </a:lnTo>
                  <a:lnTo>
                    <a:pt x="273" y="0"/>
                  </a:lnTo>
                  <a:lnTo>
                    <a:pt x="236" y="54"/>
                  </a:lnTo>
                  <a:lnTo>
                    <a:pt x="236" y="100"/>
                  </a:lnTo>
                  <a:lnTo>
                    <a:pt x="244" y="100"/>
                  </a:lnTo>
                  <a:lnTo>
                    <a:pt x="220" y="112"/>
                  </a:lnTo>
                  <a:lnTo>
                    <a:pt x="228" y="137"/>
                  </a:lnTo>
                  <a:lnTo>
                    <a:pt x="212" y="149"/>
                  </a:lnTo>
                  <a:lnTo>
                    <a:pt x="220" y="182"/>
                  </a:lnTo>
                  <a:lnTo>
                    <a:pt x="199" y="210"/>
                  </a:lnTo>
                  <a:lnTo>
                    <a:pt x="163" y="256"/>
                  </a:lnTo>
                  <a:lnTo>
                    <a:pt x="0" y="248"/>
                  </a:lnTo>
                  <a:lnTo>
                    <a:pt x="0" y="29"/>
                  </a:lnTo>
                </a:path>
              </a:pathLst>
            </a:custGeom>
            <a:grpFill/>
            <a:ln w="12700" cap="rnd" cmpd="sng">
              <a:solidFill>
                <a:sysClr val="windowText" lastClr="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126">
                <a:defRPr/>
              </a:pPr>
              <a:endParaRPr lang="en-US" sz="1799" kern="0" dirty="0">
                <a:solidFill>
                  <a:prstClr val="black"/>
                </a:solidFill>
                <a:latin typeface="Calibri" panose="020F0502020204030204"/>
              </a:endParaRPr>
            </a:p>
          </p:txBody>
        </p:sp>
        <p:sp>
          <p:nvSpPr>
            <p:cNvPr id="208" name="Freeform 79" descr="Wide upward diagonal">
              <a:extLst>
                <a:ext uri="{FF2B5EF4-FFF2-40B4-BE49-F238E27FC236}">
                  <a16:creationId xmlns:a16="http://schemas.microsoft.com/office/drawing/2014/main" id="{042DEB2B-FE75-4A82-B8AC-5DCC5C7090D7}"/>
                </a:ext>
              </a:extLst>
            </p:cNvPr>
            <p:cNvSpPr>
              <a:spLocks/>
            </p:cNvSpPr>
            <p:nvPr/>
          </p:nvSpPr>
          <p:spPr bwMode="auto">
            <a:xfrm>
              <a:off x="2122" y="1043"/>
              <a:ext cx="534" cy="231"/>
            </a:xfrm>
            <a:custGeom>
              <a:avLst/>
              <a:gdLst>
                <a:gd name="T0" fmla="*/ 533 w 534"/>
                <a:gd name="T1" fmla="*/ 53 h 231"/>
                <a:gd name="T2" fmla="*/ 533 w 534"/>
                <a:gd name="T3" fmla="*/ 74 h 231"/>
                <a:gd name="T4" fmla="*/ 480 w 534"/>
                <a:gd name="T5" fmla="*/ 66 h 231"/>
                <a:gd name="T6" fmla="*/ 509 w 534"/>
                <a:gd name="T7" fmla="*/ 53 h 231"/>
                <a:gd name="T8" fmla="*/ 472 w 534"/>
                <a:gd name="T9" fmla="*/ 53 h 231"/>
                <a:gd name="T10" fmla="*/ 427 w 534"/>
                <a:gd name="T11" fmla="*/ 53 h 231"/>
                <a:gd name="T12" fmla="*/ 199 w 534"/>
                <a:gd name="T13" fmla="*/ 173 h 231"/>
                <a:gd name="T14" fmla="*/ 191 w 534"/>
                <a:gd name="T15" fmla="*/ 164 h 231"/>
                <a:gd name="T16" fmla="*/ 207 w 534"/>
                <a:gd name="T17" fmla="*/ 148 h 231"/>
                <a:gd name="T18" fmla="*/ 191 w 534"/>
                <a:gd name="T19" fmla="*/ 135 h 231"/>
                <a:gd name="T20" fmla="*/ 134 w 534"/>
                <a:gd name="T21" fmla="*/ 181 h 231"/>
                <a:gd name="T22" fmla="*/ 29 w 534"/>
                <a:gd name="T23" fmla="*/ 193 h 231"/>
                <a:gd name="T24" fmla="*/ 97 w 534"/>
                <a:gd name="T25" fmla="*/ 201 h 231"/>
                <a:gd name="T26" fmla="*/ 81 w 534"/>
                <a:gd name="T27" fmla="*/ 230 h 231"/>
                <a:gd name="T28" fmla="*/ 0 w 534"/>
                <a:gd name="T29" fmla="*/ 201 h 231"/>
                <a:gd name="T30" fmla="*/ 61 w 534"/>
                <a:gd name="T31" fmla="*/ 148 h 231"/>
                <a:gd name="T32" fmla="*/ 110 w 534"/>
                <a:gd name="T33" fmla="*/ 148 h 231"/>
                <a:gd name="T34" fmla="*/ 118 w 534"/>
                <a:gd name="T35" fmla="*/ 127 h 231"/>
                <a:gd name="T36" fmla="*/ 97 w 534"/>
                <a:gd name="T37" fmla="*/ 74 h 231"/>
                <a:gd name="T38" fmla="*/ 118 w 534"/>
                <a:gd name="T39" fmla="*/ 17 h 231"/>
                <a:gd name="T40" fmla="*/ 134 w 534"/>
                <a:gd name="T41" fmla="*/ 0 h 231"/>
                <a:gd name="T42" fmla="*/ 407 w 534"/>
                <a:gd name="T43" fmla="*/ 0 h 231"/>
                <a:gd name="T44" fmla="*/ 427 w 534"/>
                <a:gd name="T45" fmla="*/ 17 h 231"/>
                <a:gd name="T46" fmla="*/ 451 w 534"/>
                <a:gd name="T47" fmla="*/ 0 h 231"/>
                <a:gd name="T48" fmla="*/ 464 w 534"/>
                <a:gd name="T49" fmla="*/ 17 h 231"/>
                <a:gd name="T50" fmla="*/ 525 w 534"/>
                <a:gd name="T51" fmla="*/ 29 h 231"/>
                <a:gd name="T52" fmla="*/ 533 w 534"/>
                <a:gd name="T53" fmla="*/ 53 h 23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34"/>
                <a:gd name="T82" fmla="*/ 0 h 231"/>
                <a:gd name="T83" fmla="*/ 534 w 534"/>
                <a:gd name="T84" fmla="*/ 231 h 23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34" h="231">
                  <a:moveTo>
                    <a:pt x="533" y="53"/>
                  </a:moveTo>
                  <a:lnTo>
                    <a:pt x="533" y="74"/>
                  </a:lnTo>
                  <a:lnTo>
                    <a:pt x="480" y="66"/>
                  </a:lnTo>
                  <a:lnTo>
                    <a:pt x="509" y="53"/>
                  </a:lnTo>
                  <a:lnTo>
                    <a:pt x="472" y="53"/>
                  </a:lnTo>
                  <a:lnTo>
                    <a:pt x="427" y="53"/>
                  </a:lnTo>
                  <a:lnTo>
                    <a:pt x="199" y="173"/>
                  </a:lnTo>
                  <a:lnTo>
                    <a:pt x="191" y="164"/>
                  </a:lnTo>
                  <a:lnTo>
                    <a:pt x="207" y="148"/>
                  </a:lnTo>
                  <a:lnTo>
                    <a:pt x="191" y="135"/>
                  </a:lnTo>
                  <a:lnTo>
                    <a:pt x="134" y="181"/>
                  </a:lnTo>
                  <a:lnTo>
                    <a:pt x="29" y="193"/>
                  </a:lnTo>
                  <a:lnTo>
                    <a:pt x="97" y="201"/>
                  </a:lnTo>
                  <a:lnTo>
                    <a:pt x="81" y="230"/>
                  </a:lnTo>
                  <a:lnTo>
                    <a:pt x="0" y="201"/>
                  </a:lnTo>
                  <a:lnTo>
                    <a:pt x="61" y="148"/>
                  </a:lnTo>
                  <a:lnTo>
                    <a:pt x="110" y="148"/>
                  </a:lnTo>
                  <a:lnTo>
                    <a:pt x="118" y="127"/>
                  </a:lnTo>
                  <a:lnTo>
                    <a:pt x="97" y="74"/>
                  </a:lnTo>
                  <a:lnTo>
                    <a:pt x="118" y="17"/>
                  </a:lnTo>
                  <a:lnTo>
                    <a:pt x="134" y="0"/>
                  </a:lnTo>
                  <a:lnTo>
                    <a:pt x="407" y="0"/>
                  </a:lnTo>
                  <a:lnTo>
                    <a:pt x="427" y="17"/>
                  </a:lnTo>
                  <a:lnTo>
                    <a:pt x="451" y="0"/>
                  </a:lnTo>
                  <a:lnTo>
                    <a:pt x="464" y="17"/>
                  </a:lnTo>
                  <a:lnTo>
                    <a:pt x="525" y="29"/>
                  </a:lnTo>
                  <a:lnTo>
                    <a:pt x="533" y="53"/>
                  </a:lnTo>
                </a:path>
              </a:pathLst>
            </a:custGeom>
            <a:grpFill/>
            <a:ln w="12700" cap="rnd" cmpd="sng">
              <a:solidFill>
                <a:sysClr val="windowText" lastClr="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126">
                <a:defRPr/>
              </a:pPr>
              <a:endParaRPr lang="en-US" sz="1799" kern="0" dirty="0">
                <a:solidFill>
                  <a:prstClr val="black"/>
                </a:solidFill>
                <a:latin typeface="Calibri" panose="020F0502020204030204"/>
              </a:endParaRPr>
            </a:p>
          </p:txBody>
        </p:sp>
        <p:sp>
          <p:nvSpPr>
            <p:cNvPr id="209" name="Freeform 80" descr="Wide upward diagonal">
              <a:extLst>
                <a:ext uri="{FF2B5EF4-FFF2-40B4-BE49-F238E27FC236}">
                  <a16:creationId xmlns:a16="http://schemas.microsoft.com/office/drawing/2014/main" id="{4FBBE88D-E033-447E-9327-EAC34008672E}"/>
                </a:ext>
              </a:extLst>
            </p:cNvPr>
            <p:cNvSpPr>
              <a:spLocks/>
            </p:cNvSpPr>
            <p:nvPr/>
          </p:nvSpPr>
          <p:spPr bwMode="auto">
            <a:xfrm>
              <a:off x="2293" y="611"/>
              <a:ext cx="400" cy="203"/>
            </a:xfrm>
            <a:custGeom>
              <a:avLst/>
              <a:gdLst>
                <a:gd name="T0" fmla="*/ 399 w 400"/>
                <a:gd name="T1" fmla="*/ 21 h 203"/>
                <a:gd name="T2" fmla="*/ 362 w 400"/>
                <a:gd name="T3" fmla="*/ 74 h 203"/>
                <a:gd name="T4" fmla="*/ 346 w 400"/>
                <a:gd name="T5" fmla="*/ 94 h 203"/>
                <a:gd name="T6" fmla="*/ 326 w 400"/>
                <a:gd name="T7" fmla="*/ 148 h 203"/>
                <a:gd name="T8" fmla="*/ 228 w 400"/>
                <a:gd name="T9" fmla="*/ 177 h 203"/>
                <a:gd name="T10" fmla="*/ 183 w 400"/>
                <a:gd name="T11" fmla="*/ 202 h 203"/>
                <a:gd name="T12" fmla="*/ 138 w 400"/>
                <a:gd name="T13" fmla="*/ 185 h 203"/>
                <a:gd name="T14" fmla="*/ 138 w 400"/>
                <a:gd name="T15" fmla="*/ 156 h 203"/>
                <a:gd name="T16" fmla="*/ 90 w 400"/>
                <a:gd name="T17" fmla="*/ 156 h 203"/>
                <a:gd name="T18" fmla="*/ 90 w 400"/>
                <a:gd name="T19" fmla="*/ 119 h 203"/>
                <a:gd name="T20" fmla="*/ 36 w 400"/>
                <a:gd name="T21" fmla="*/ 111 h 203"/>
                <a:gd name="T22" fmla="*/ 36 w 400"/>
                <a:gd name="T23" fmla="*/ 65 h 203"/>
                <a:gd name="T24" fmla="*/ 0 w 400"/>
                <a:gd name="T25" fmla="*/ 65 h 203"/>
                <a:gd name="T26" fmla="*/ 45 w 400"/>
                <a:gd name="T27" fmla="*/ 0 h 203"/>
                <a:gd name="T28" fmla="*/ 399 w 400"/>
                <a:gd name="T29" fmla="*/ 21 h 20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00"/>
                <a:gd name="T46" fmla="*/ 0 h 203"/>
                <a:gd name="T47" fmla="*/ 400 w 400"/>
                <a:gd name="T48" fmla="*/ 203 h 20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00" h="203">
                  <a:moveTo>
                    <a:pt x="399" y="21"/>
                  </a:moveTo>
                  <a:lnTo>
                    <a:pt x="362" y="74"/>
                  </a:lnTo>
                  <a:lnTo>
                    <a:pt x="346" y="94"/>
                  </a:lnTo>
                  <a:lnTo>
                    <a:pt x="326" y="148"/>
                  </a:lnTo>
                  <a:lnTo>
                    <a:pt x="228" y="177"/>
                  </a:lnTo>
                  <a:lnTo>
                    <a:pt x="183" y="202"/>
                  </a:lnTo>
                  <a:lnTo>
                    <a:pt x="138" y="185"/>
                  </a:lnTo>
                  <a:lnTo>
                    <a:pt x="138" y="156"/>
                  </a:lnTo>
                  <a:lnTo>
                    <a:pt x="90" y="156"/>
                  </a:lnTo>
                  <a:lnTo>
                    <a:pt x="90" y="119"/>
                  </a:lnTo>
                  <a:lnTo>
                    <a:pt x="36" y="111"/>
                  </a:lnTo>
                  <a:lnTo>
                    <a:pt x="36" y="65"/>
                  </a:lnTo>
                  <a:lnTo>
                    <a:pt x="0" y="65"/>
                  </a:lnTo>
                  <a:lnTo>
                    <a:pt x="45" y="0"/>
                  </a:lnTo>
                  <a:lnTo>
                    <a:pt x="399" y="21"/>
                  </a:lnTo>
                </a:path>
              </a:pathLst>
            </a:custGeom>
            <a:solidFill>
              <a:srgbClr val="66CCFF"/>
            </a:solidFill>
            <a:ln w="12700" cap="rnd" cmpd="sng">
              <a:solidFill>
                <a:sysClr val="windowText" lastClr="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126">
                <a:defRPr/>
              </a:pPr>
              <a:endParaRPr lang="en-US" sz="1799" kern="0" dirty="0">
                <a:solidFill>
                  <a:prstClr val="black"/>
                </a:solidFill>
                <a:latin typeface="Calibri" panose="020F0502020204030204"/>
              </a:endParaRPr>
            </a:p>
          </p:txBody>
        </p:sp>
        <p:sp>
          <p:nvSpPr>
            <p:cNvPr id="210" name="Freeform 81" descr="Wide upward diagonal">
              <a:extLst>
                <a:ext uri="{FF2B5EF4-FFF2-40B4-BE49-F238E27FC236}">
                  <a16:creationId xmlns:a16="http://schemas.microsoft.com/office/drawing/2014/main" id="{C1D44742-4FE1-445F-8709-BCBC23958622}"/>
                </a:ext>
              </a:extLst>
            </p:cNvPr>
            <p:cNvSpPr>
              <a:spLocks/>
            </p:cNvSpPr>
            <p:nvPr/>
          </p:nvSpPr>
          <p:spPr bwMode="auto">
            <a:xfrm>
              <a:off x="2004" y="924"/>
              <a:ext cx="237" cy="330"/>
            </a:xfrm>
            <a:custGeom>
              <a:avLst/>
              <a:gdLst>
                <a:gd name="T0" fmla="*/ 36 w 237"/>
                <a:gd name="T1" fmla="*/ 329 h 330"/>
                <a:gd name="T2" fmla="*/ 28 w 237"/>
                <a:gd name="T3" fmla="*/ 320 h 330"/>
                <a:gd name="T4" fmla="*/ 0 w 237"/>
                <a:gd name="T5" fmla="*/ 246 h 330"/>
                <a:gd name="T6" fmla="*/ 0 w 237"/>
                <a:gd name="T7" fmla="*/ 209 h 330"/>
                <a:gd name="T8" fmla="*/ 16 w 237"/>
                <a:gd name="T9" fmla="*/ 201 h 330"/>
                <a:gd name="T10" fmla="*/ 0 w 237"/>
                <a:gd name="T11" fmla="*/ 230 h 330"/>
                <a:gd name="T12" fmla="*/ 8 w 237"/>
                <a:gd name="T13" fmla="*/ 267 h 330"/>
                <a:gd name="T14" fmla="*/ 36 w 237"/>
                <a:gd name="T15" fmla="*/ 320 h 330"/>
                <a:gd name="T16" fmla="*/ 61 w 237"/>
                <a:gd name="T17" fmla="*/ 300 h 330"/>
                <a:gd name="T18" fmla="*/ 73 w 237"/>
                <a:gd name="T19" fmla="*/ 246 h 330"/>
                <a:gd name="T20" fmla="*/ 16 w 237"/>
                <a:gd name="T21" fmla="*/ 172 h 330"/>
                <a:gd name="T22" fmla="*/ 16 w 237"/>
                <a:gd name="T23" fmla="*/ 0 h 330"/>
                <a:gd name="T24" fmla="*/ 179 w 237"/>
                <a:gd name="T25" fmla="*/ 8 h 330"/>
                <a:gd name="T26" fmla="*/ 163 w 237"/>
                <a:gd name="T27" fmla="*/ 65 h 330"/>
                <a:gd name="T28" fmla="*/ 171 w 237"/>
                <a:gd name="T29" fmla="*/ 74 h 330"/>
                <a:gd name="T30" fmla="*/ 171 w 237"/>
                <a:gd name="T31" fmla="*/ 98 h 330"/>
                <a:gd name="T32" fmla="*/ 236 w 237"/>
                <a:gd name="T33" fmla="*/ 136 h 330"/>
                <a:gd name="T34" fmla="*/ 215 w 237"/>
                <a:gd name="T35" fmla="*/ 193 h 330"/>
                <a:gd name="T36" fmla="*/ 236 w 237"/>
                <a:gd name="T37" fmla="*/ 246 h 330"/>
                <a:gd name="T38" fmla="*/ 228 w 237"/>
                <a:gd name="T39" fmla="*/ 267 h 330"/>
                <a:gd name="T40" fmla="*/ 179 w 237"/>
                <a:gd name="T41" fmla="*/ 267 h 330"/>
                <a:gd name="T42" fmla="*/ 118 w 237"/>
                <a:gd name="T43" fmla="*/ 320 h 330"/>
                <a:gd name="T44" fmla="*/ 36 w 237"/>
                <a:gd name="T45" fmla="*/ 329 h 3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37"/>
                <a:gd name="T70" fmla="*/ 0 h 330"/>
                <a:gd name="T71" fmla="*/ 237 w 237"/>
                <a:gd name="T72" fmla="*/ 330 h 33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37" h="330">
                  <a:moveTo>
                    <a:pt x="36" y="329"/>
                  </a:moveTo>
                  <a:lnTo>
                    <a:pt x="28" y="320"/>
                  </a:lnTo>
                  <a:lnTo>
                    <a:pt x="0" y="246"/>
                  </a:lnTo>
                  <a:lnTo>
                    <a:pt x="0" y="209"/>
                  </a:lnTo>
                  <a:lnTo>
                    <a:pt x="16" y="201"/>
                  </a:lnTo>
                  <a:lnTo>
                    <a:pt x="0" y="230"/>
                  </a:lnTo>
                  <a:lnTo>
                    <a:pt x="8" y="267"/>
                  </a:lnTo>
                  <a:lnTo>
                    <a:pt x="36" y="320"/>
                  </a:lnTo>
                  <a:lnTo>
                    <a:pt x="61" y="300"/>
                  </a:lnTo>
                  <a:lnTo>
                    <a:pt x="73" y="246"/>
                  </a:lnTo>
                  <a:lnTo>
                    <a:pt x="16" y="172"/>
                  </a:lnTo>
                  <a:lnTo>
                    <a:pt x="16" y="0"/>
                  </a:lnTo>
                  <a:lnTo>
                    <a:pt x="179" y="8"/>
                  </a:lnTo>
                  <a:lnTo>
                    <a:pt x="163" y="65"/>
                  </a:lnTo>
                  <a:lnTo>
                    <a:pt x="171" y="74"/>
                  </a:lnTo>
                  <a:lnTo>
                    <a:pt x="171" y="98"/>
                  </a:lnTo>
                  <a:lnTo>
                    <a:pt x="236" y="136"/>
                  </a:lnTo>
                  <a:lnTo>
                    <a:pt x="215" y="193"/>
                  </a:lnTo>
                  <a:lnTo>
                    <a:pt x="236" y="246"/>
                  </a:lnTo>
                  <a:lnTo>
                    <a:pt x="228" y="267"/>
                  </a:lnTo>
                  <a:lnTo>
                    <a:pt x="179" y="267"/>
                  </a:lnTo>
                  <a:lnTo>
                    <a:pt x="118" y="320"/>
                  </a:lnTo>
                  <a:lnTo>
                    <a:pt x="36" y="329"/>
                  </a:lnTo>
                </a:path>
              </a:pathLst>
            </a:custGeom>
            <a:grpFill/>
            <a:ln w="12700" cap="rnd" cmpd="sng">
              <a:solidFill>
                <a:sysClr val="windowText" lastClr="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126">
                <a:defRPr/>
              </a:pPr>
              <a:endParaRPr lang="en-US" sz="1799" kern="0" dirty="0">
                <a:solidFill>
                  <a:prstClr val="black"/>
                </a:solidFill>
                <a:latin typeface="Calibri" panose="020F0502020204030204"/>
              </a:endParaRPr>
            </a:p>
          </p:txBody>
        </p:sp>
        <p:sp>
          <p:nvSpPr>
            <p:cNvPr id="211" name="Freeform 82" descr="Wide upward diagonal">
              <a:extLst>
                <a:ext uri="{FF2B5EF4-FFF2-40B4-BE49-F238E27FC236}">
                  <a16:creationId xmlns:a16="http://schemas.microsoft.com/office/drawing/2014/main" id="{54B5D3A7-08C3-4B00-92DC-E0E5E7960593}"/>
                </a:ext>
              </a:extLst>
            </p:cNvPr>
            <p:cNvSpPr>
              <a:spLocks/>
            </p:cNvSpPr>
            <p:nvPr/>
          </p:nvSpPr>
          <p:spPr bwMode="auto">
            <a:xfrm>
              <a:off x="1894" y="438"/>
              <a:ext cx="445" cy="268"/>
            </a:xfrm>
            <a:custGeom>
              <a:avLst/>
              <a:gdLst>
                <a:gd name="T0" fmla="*/ 362 w 445"/>
                <a:gd name="T1" fmla="*/ 0 h 268"/>
                <a:gd name="T2" fmla="*/ 362 w 445"/>
                <a:gd name="T3" fmla="*/ 17 h 268"/>
                <a:gd name="T4" fmla="*/ 399 w 445"/>
                <a:gd name="T5" fmla="*/ 74 h 268"/>
                <a:gd name="T6" fmla="*/ 407 w 445"/>
                <a:gd name="T7" fmla="*/ 148 h 268"/>
                <a:gd name="T8" fmla="*/ 444 w 445"/>
                <a:gd name="T9" fmla="*/ 173 h 268"/>
                <a:gd name="T10" fmla="*/ 399 w 445"/>
                <a:gd name="T11" fmla="*/ 238 h 268"/>
                <a:gd name="T12" fmla="*/ 265 w 445"/>
                <a:gd name="T13" fmla="*/ 238 h 268"/>
                <a:gd name="T14" fmla="*/ 257 w 445"/>
                <a:gd name="T15" fmla="*/ 267 h 268"/>
                <a:gd name="T16" fmla="*/ 126 w 445"/>
                <a:gd name="T17" fmla="*/ 267 h 268"/>
                <a:gd name="T18" fmla="*/ 101 w 445"/>
                <a:gd name="T19" fmla="*/ 267 h 268"/>
                <a:gd name="T20" fmla="*/ 101 w 445"/>
                <a:gd name="T21" fmla="*/ 128 h 268"/>
                <a:gd name="T22" fmla="*/ 73 w 445"/>
                <a:gd name="T23" fmla="*/ 128 h 268"/>
                <a:gd name="T24" fmla="*/ 73 w 445"/>
                <a:gd name="T25" fmla="*/ 111 h 268"/>
                <a:gd name="T26" fmla="*/ 0 w 445"/>
                <a:gd name="T27" fmla="*/ 99 h 268"/>
                <a:gd name="T28" fmla="*/ 37 w 445"/>
                <a:gd name="T29" fmla="*/ 17 h 268"/>
                <a:gd name="T30" fmla="*/ 65 w 445"/>
                <a:gd name="T31" fmla="*/ 0 h 268"/>
                <a:gd name="T32" fmla="*/ 362 w 445"/>
                <a:gd name="T33" fmla="*/ 0 h 2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5"/>
                <a:gd name="T52" fmla="*/ 0 h 268"/>
                <a:gd name="T53" fmla="*/ 445 w 445"/>
                <a:gd name="T54" fmla="*/ 268 h 2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5" h="268">
                  <a:moveTo>
                    <a:pt x="362" y="0"/>
                  </a:moveTo>
                  <a:lnTo>
                    <a:pt x="362" y="17"/>
                  </a:lnTo>
                  <a:lnTo>
                    <a:pt x="399" y="74"/>
                  </a:lnTo>
                  <a:lnTo>
                    <a:pt x="407" y="148"/>
                  </a:lnTo>
                  <a:lnTo>
                    <a:pt x="444" y="173"/>
                  </a:lnTo>
                  <a:lnTo>
                    <a:pt x="399" y="238"/>
                  </a:lnTo>
                  <a:lnTo>
                    <a:pt x="265" y="238"/>
                  </a:lnTo>
                  <a:lnTo>
                    <a:pt x="257" y="267"/>
                  </a:lnTo>
                  <a:lnTo>
                    <a:pt x="126" y="267"/>
                  </a:lnTo>
                  <a:lnTo>
                    <a:pt x="101" y="267"/>
                  </a:lnTo>
                  <a:lnTo>
                    <a:pt x="101" y="128"/>
                  </a:lnTo>
                  <a:lnTo>
                    <a:pt x="73" y="128"/>
                  </a:lnTo>
                  <a:lnTo>
                    <a:pt x="73" y="111"/>
                  </a:lnTo>
                  <a:lnTo>
                    <a:pt x="0" y="99"/>
                  </a:lnTo>
                  <a:lnTo>
                    <a:pt x="37" y="17"/>
                  </a:lnTo>
                  <a:lnTo>
                    <a:pt x="65" y="0"/>
                  </a:lnTo>
                  <a:lnTo>
                    <a:pt x="362" y="0"/>
                  </a:lnTo>
                </a:path>
              </a:pathLst>
            </a:custGeom>
            <a:grpFill/>
            <a:ln w="12700" cap="rnd" cmpd="sng">
              <a:solidFill>
                <a:sysClr val="windowText" lastClr="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126">
                <a:defRPr/>
              </a:pPr>
              <a:endParaRPr lang="en-US" sz="1799" kern="0" dirty="0">
                <a:solidFill>
                  <a:prstClr val="black"/>
                </a:solidFill>
                <a:latin typeface="Calibri" panose="020F0502020204030204"/>
              </a:endParaRPr>
            </a:p>
          </p:txBody>
        </p:sp>
        <p:sp>
          <p:nvSpPr>
            <p:cNvPr id="212" name="Freeform 83" descr="Wide upward diagonal">
              <a:extLst>
                <a:ext uri="{FF2B5EF4-FFF2-40B4-BE49-F238E27FC236}">
                  <a16:creationId xmlns:a16="http://schemas.microsoft.com/office/drawing/2014/main" id="{EAC8FCE0-A6BF-4B04-AFD3-D5B6E192C5E2}"/>
                </a:ext>
              </a:extLst>
            </p:cNvPr>
            <p:cNvSpPr>
              <a:spLocks/>
            </p:cNvSpPr>
            <p:nvPr/>
          </p:nvSpPr>
          <p:spPr bwMode="auto">
            <a:xfrm>
              <a:off x="2167" y="676"/>
              <a:ext cx="363" cy="385"/>
            </a:xfrm>
            <a:custGeom>
              <a:avLst/>
              <a:gdLst>
                <a:gd name="T0" fmla="*/ 52 w 363"/>
                <a:gd name="T1" fmla="*/ 210 h 385"/>
                <a:gd name="T2" fmla="*/ 73 w 363"/>
                <a:gd name="T3" fmla="*/ 182 h 385"/>
                <a:gd name="T4" fmla="*/ 65 w 363"/>
                <a:gd name="T5" fmla="*/ 149 h 385"/>
                <a:gd name="T6" fmla="*/ 81 w 363"/>
                <a:gd name="T7" fmla="*/ 137 h 385"/>
                <a:gd name="T8" fmla="*/ 73 w 363"/>
                <a:gd name="T9" fmla="*/ 112 h 385"/>
                <a:gd name="T10" fmla="*/ 97 w 363"/>
                <a:gd name="T11" fmla="*/ 100 h 385"/>
                <a:gd name="T12" fmla="*/ 89 w 363"/>
                <a:gd name="T13" fmla="*/ 100 h 385"/>
                <a:gd name="T14" fmla="*/ 89 w 363"/>
                <a:gd name="T15" fmla="*/ 54 h 385"/>
                <a:gd name="T16" fmla="*/ 126 w 363"/>
                <a:gd name="T17" fmla="*/ 0 h 385"/>
                <a:gd name="T18" fmla="*/ 162 w 363"/>
                <a:gd name="T19" fmla="*/ 0 h 385"/>
                <a:gd name="T20" fmla="*/ 162 w 363"/>
                <a:gd name="T21" fmla="*/ 46 h 385"/>
                <a:gd name="T22" fmla="*/ 216 w 363"/>
                <a:gd name="T23" fmla="*/ 54 h 385"/>
                <a:gd name="T24" fmla="*/ 216 w 363"/>
                <a:gd name="T25" fmla="*/ 91 h 385"/>
                <a:gd name="T26" fmla="*/ 264 w 363"/>
                <a:gd name="T27" fmla="*/ 91 h 385"/>
                <a:gd name="T28" fmla="*/ 264 w 363"/>
                <a:gd name="T29" fmla="*/ 120 h 385"/>
                <a:gd name="T30" fmla="*/ 309 w 363"/>
                <a:gd name="T31" fmla="*/ 137 h 385"/>
                <a:gd name="T32" fmla="*/ 264 w 363"/>
                <a:gd name="T33" fmla="*/ 166 h 385"/>
                <a:gd name="T34" fmla="*/ 264 w 363"/>
                <a:gd name="T35" fmla="*/ 182 h 385"/>
                <a:gd name="T36" fmla="*/ 252 w 363"/>
                <a:gd name="T37" fmla="*/ 210 h 385"/>
                <a:gd name="T38" fmla="*/ 280 w 363"/>
                <a:gd name="T39" fmla="*/ 240 h 385"/>
                <a:gd name="T40" fmla="*/ 289 w 363"/>
                <a:gd name="T41" fmla="*/ 293 h 385"/>
                <a:gd name="T42" fmla="*/ 333 w 363"/>
                <a:gd name="T43" fmla="*/ 346 h 385"/>
                <a:gd name="T44" fmla="*/ 362 w 363"/>
                <a:gd name="T45" fmla="*/ 367 h 385"/>
                <a:gd name="T46" fmla="*/ 89 w 363"/>
                <a:gd name="T47" fmla="*/ 367 h 385"/>
                <a:gd name="T48" fmla="*/ 73 w 363"/>
                <a:gd name="T49" fmla="*/ 384 h 385"/>
                <a:gd name="T50" fmla="*/ 8 w 363"/>
                <a:gd name="T51" fmla="*/ 346 h 385"/>
                <a:gd name="T52" fmla="*/ 8 w 363"/>
                <a:gd name="T53" fmla="*/ 322 h 385"/>
                <a:gd name="T54" fmla="*/ 0 w 363"/>
                <a:gd name="T55" fmla="*/ 313 h 385"/>
                <a:gd name="T56" fmla="*/ 16 w 363"/>
                <a:gd name="T57" fmla="*/ 256 h 385"/>
                <a:gd name="T58" fmla="*/ 52 w 363"/>
                <a:gd name="T59" fmla="*/ 210 h 38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63"/>
                <a:gd name="T91" fmla="*/ 0 h 385"/>
                <a:gd name="T92" fmla="*/ 363 w 363"/>
                <a:gd name="T93" fmla="*/ 385 h 38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63" h="385">
                  <a:moveTo>
                    <a:pt x="52" y="210"/>
                  </a:moveTo>
                  <a:lnTo>
                    <a:pt x="73" y="182"/>
                  </a:lnTo>
                  <a:lnTo>
                    <a:pt x="65" y="149"/>
                  </a:lnTo>
                  <a:lnTo>
                    <a:pt x="81" y="137"/>
                  </a:lnTo>
                  <a:lnTo>
                    <a:pt x="73" y="112"/>
                  </a:lnTo>
                  <a:lnTo>
                    <a:pt x="97" y="100"/>
                  </a:lnTo>
                  <a:lnTo>
                    <a:pt x="89" y="100"/>
                  </a:lnTo>
                  <a:lnTo>
                    <a:pt x="89" y="54"/>
                  </a:lnTo>
                  <a:lnTo>
                    <a:pt x="126" y="0"/>
                  </a:lnTo>
                  <a:lnTo>
                    <a:pt x="162" y="0"/>
                  </a:lnTo>
                  <a:lnTo>
                    <a:pt x="162" y="46"/>
                  </a:lnTo>
                  <a:lnTo>
                    <a:pt x="216" y="54"/>
                  </a:lnTo>
                  <a:lnTo>
                    <a:pt x="216" y="91"/>
                  </a:lnTo>
                  <a:lnTo>
                    <a:pt x="264" y="91"/>
                  </a:lnTo>
                  <a:lnTo>
                    <a:pt x="264" y="120"/>
                  </a:lnTo>
                  <a:lnTo>
                    <a:pt x="309" y="137"/>
                  </a:lnTo>
                  <a:lnTo>
                    <a:pt x="264" y="166"/>
                  </a:lnTo>
                  <a:lnTo>
                    <a:pt x="264" y="182"/>
                  </a:lnTo>
                  <a:lnTo>
                    <a:pt x="252" y="210"/>
                  </a:lnTo>
                  <a:lnTo>
                    <a:pt x="280" y="240"/>
                  </a:lnTo>
                  <a:lnTo>
                    <a:pt x="289" y="293"/>
                  </a:lnTo>
                  <a:lnTo>
                    <a:pt x="333" y="346"/>
                  </a:lnTo>
                  <a:lnTo>
                    <a:pt x="362" y="367"/>
                  </a:lnTo>
                  <a:lnTo>
                    <a:pt x="89" y="367"/>
                  </a:lnTo>
                  <a:lnTo>
                    <a:pt x="73" y="384"/>
                  </a:lnTo>
                  <a:lnTo>
                    <a:pt x="8" y="346"/>
                  </a:lnTo>
                  <a:lnTo>
                    <a:pt x="8" y="322"/>
                  </a:lnTo>
                  <a:lnTo>
                    <a:pt x="0" y="313"/>
                  </a:lnTo>
                  <a:lnTo>
                    <a:pt x="16" y="256"/>
                  </a:lnTo>
                  <a:lnTo>
                    <a:pt x="52" y="210"/>
                  </a:lnTo>
                </a:path>
              </a:pathLst>
            </a:custGeom>
            <a:grpFill/>
            <a:ln w="12700" cap="rnd" cmpd="sng">
              <a:solidFill>
                <a:sysClr val="windowText" lastClr="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126">
                <a:defRPr/>
              </a:pPr>
              <a:endParaRPr lang="en-US" sz="1799" kern="0" dirty="0">
                <a:solidFill>
                  <a:prstClr val="black"/>
                </a:solidFill>
                <a:latin typeface="Calibri" panose="020F0502020204030204"/>
              </a:endParaRPr>
            </a:p>
          </p:txBody>
        </p:sp>
        <p:grpSp>
          <p:nvGrpSpPr>
            <p:cNvPr id="213" name="Group 158">
              <a:extLst>
                <a:ext uri="{FF2B5EF4-FFF2-40B4-BE49-F238E27FC236}">
                  <a16:creationId xmlns:a16="http://schemas.microsoft.com/office/drawing/2014/main" id="{B6D34BCB-2039-4881-923F-6EEA5E961774}"/>
                </a:ext>
              </a:extLst>
            </p:cNvPr>
            <p:cNvGrpSpPr>
              <a:grpSpLocks/>
            </p:cNvGrpSpPr>
            <p:nvPr/>
          </p:nvGrpSpPr>
          <p:grpSpPr bwMode="auto">
            <a:xfrm>
              <a:off x="708" y="438"/>
              <a:ext cx="1313" cy="659"/>
              <a:chOff x="708" y="438"/>
              <a:chExt cx="1313" cy="659"/>
            </a:xfrm>
            <a:grpFill/>
          </p:grpSpPr>
          <p:sp>
            <p:nvSpPr>
              <p:cNvPr id="214" name="Freeform 85" descr="Wide upward diagonal">
                <a:extLst>
                  <a:ext uri="{FF2B5EF4-FFF2-40B4-BE49-F238E27FC236}">
                    <a16:creationId xmlns:a16="http://schemas.microsoft.com/office/drawing/2014/main" id="{39B3576A-48CD-48E0-8363-1795164EB17F}"/>
                  </a:ext>
                </a:extLst>
              </p:cNvPr>
              <p:cNvSpPr>
                <a:spLocks/>
              </p:cNvSpPr>
              <p:nvPr/>
            </p:nvSpPr>
            <p:spPr bwMode="auto">
              <a:xfrm>
                <a:off x="1658" y="705"/>
                <a:ext cx="363" cy="392"/>
              </a:xfrm>
              <a:custGeom>
                <a:avLst/>
                <a:gdLst>
                  <a:gd name="T0" fmla="*/ 256 w 363"/>
                  <a:gd name="T1" fmla="*/ 317 h 392"/>
                  <a:gd name="T2" fmla="*/ 309 w 363"/>
                  <a:gd name="T3" fmla="*/ 355 h 392"/>
                  <a:gd name="T4" fmla="*/ 191 w 363"/>
                  <a:gd name="T5" fmla="*/ 255 h 392"/>
                  <a:gd name="T6" fmla="*/ 219 w 363"/>
                  <a:gd name="T7" fmla="*/ 264 h 392"/>
                  <a:gd name="T8" fmla="*/ 273 w 363"/>
                  <a:gd name="T9" fmla="*/ 293 h 392"/>
                  <a:gd name="T10" fmla="*/ 309 w 363"/>
                  <a:gd name="T11" fmla="*/ 338 h 392"/>
                  <a:gd name="T12" fmla="*/ 337 w 363"/>
                  <a:gd name="T13" fmla="*/ 301 h 392"/>
                  <a:gd name="T14" fmla="*/ 325 w 363"/>
                  <a:gd name="T15" fmla="*/ 317 h 392"/>
                  <a:gd name="T16" fmla="*/ 309 w 363"/>
                  <a:gd name="T17" fmla="*/ 284 h 392"/>
                  <a:gd name="T18" fmla="*/ 281 w 363"/>
                  <a:gd name="T19" fmla="*/ 264 h 392"/>
                  <a:gd name="T20" fmla="*/ 264 w 363"/>
                  <a:gd name="T21" fmla="*/ 264 h 392"/>
                  <a:gd name="T22" fmla="*/ 236 w 363"/>
                  <a:gd name="T23" fmla="*/ 272 h 392"/>
                  <a:gd name="T24" fmla="*/ 207 w 363"/>
                  <a:gd name="T25" fmla="*/ 255 h 392"/>
                  <a:gd name="T26" fmla="*/ 191 w 363"/>
                  <a:gd name="T27" fmla="*/ 190 h 392"/>
                  <a:gd name="T28" fmla="*/ 236 w 363"/>
                  <a:gd name="T29" fmla="*/ 190 h 392"/>
                  <a:gd name="T30" fmla="*/ 244 w 363"/>
                  <a:gd name="T31" fmla="*/ 181 h 392"/>
                  <a:gd name="T32" fmla="*/ 264 w 363"/>
                  <a:gd name="T33" fmla="*/ 173 h 392"/>
                  <a:gd name="T34" fmla="*/ 256 w 363"/>
                  <a:gd name="T35" fmla="*/ 145 h 392"/>
                  <a:gd name="T36" fmla="*/ 207 w 363"/>
                  <a:gd name="T37" fmla="*/ 181 h 392"/>
                  <a:gd name="T38" fmla="*/ 163 w 363"/>
                  <a:gd name="T39" fmla="*/ 202 h 392"/>
                  <a:gd name="T40" fmla="*/ 138 w 363"/>
                  <a:gd name="T41" fmla="*/ 145 h 392"/>
                  <a:gd name="T42" fmla="*/ 89 w 363"/>
                  <a:gd name="T43" fmla="*/ 173 h 392"/>
                  <a:gd name="T44" fmla="*/ 117 w 363"/>
                  <a:gd name="T45" fmla="*/ 190 h 392"/>
                  <a:gd name="T46" fmla="*/ 146 w 363"/>
                  <a:gd name="T47" fmla="*/ 235 h 392"/>
                  <a:gd name="T48" fmla="*/ 163 w 363"/>
                  <a:gd name="T49" fmla="*/ 255 h 392"/>
                  <a:gd name="T50" fmla="*/ 163 w 363"/>
                  <a:gd name="T51" fmla="*/ 264 h 392"/>
                  <a:gd name="T52" fmla="*/ 0 w 363"/>
                  <a:gd name="T53" fmla="*/ 181 h 392"/>
                  <a:gd name="T54" fmla="*/ 65 w 363"/>
                  <a:gd name="T55" fmla="*/ 91 h 392"/>
                  <a:gd name="T56" fmla="*/ 309 w 363"/>
                  <a:gd name="T57" fmla="*/ 83 h 392"/>
                  <a:gd name="T58" fmla="*/ 337 w 363"/>
                  <a:gd name="T59" fmla="*/ 0 h 392"/>
                  <a:gd name="T60" fmla="*/ 362 w 363"/>
                  <a:gd name="T61" fmla="*/ 219 h 392"/>
                  <a:gd name="T62" fmla="*/ 281 w 363"/>
                  <a:gd name="T63" fmla="*/ 355 h 39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3"/>
                  <a:gd name="T97" fmla="*/ 0 h 392"/>
                  <a:gd name="T98" fmla="*/ 363 w 363"/>
                  <a:gd name="T99" fmla="*/ 392 h 39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3" h="392">
                    <a:moveTo>
                      <a:pt x="281" y="355"/>
                    </a:moveTo>
                    <a:lnTo>
                      <a:pt x="256" y="317"/>
                    </a:lnTo>
                    <a:lnTo>
                      <a:pt x="281" y="346"/>
                    </a:lnTo>
                    <a:lnTo>
                      <a:pt x="309" y="355"/>
                    </a:lnTo>
                    <a:lnTo>
                      <a:pt x="183" y="264"/>
                    </a:lnTo>
                    <a:lnTo>
                      <a:pt x="191" y="255"/>
                    </a:lnTo>
                    <a:lnTo>
                      <a:pt x="207" y="264"/>
                    </a:lnTo>
                    <a:lnTo>
                      <a:pt x="219" y="264"/>
                    </a:lnTo>
                    <a:lnTo>
                      <a:pt x="219" y="284"/>
                    </a:lnTo>
                    <a:lnTo>
                      <a:pt x="273" y="293"/>
                    </a:lnTo>
                    <a:lnTo>
                      <a:pt x="273" y="301"/>
                    </a:lnTo>
                    <a:lnTo>
                      <a:pt x="309" y="338"/>
                    </a:lnTo>
                    <a:lnTo>
                      <a:pt x="362" y="301"/>
                    </a:lnTo>
                    <a:lnTo>
                      <a:pt x="337" y="301"/>
                    </a:lnTo>
                    <a:lnTo>
                      <a:pt x="346" y="293"/>
                    </a:lnTo>
                    <a:lnTo>
                      <a:pt x="325" y="317"/>
                    </a:lnTo>
                    <a:lnTo>
                      <a:pt x="309" y="317"/>
                    </a:lnTo>
                    <a:lnTo>
                      <a:pt x="309" y="284"/>
                    </a:lnTo>
                    <a:lnTo>
                      <a:pt x="281" y="284"/>
                    </a:lnTo>
                    <a:lnTo>
                      <a:pt x="281" y="264"/>
                    </a:lnTo>
                    <a:lnTo>
                      <a:pt x="289" y="255"/>
                    </a:lnTo>
                    <a:lnTo>
                      <a:pt x="264" y="264"/>
                    </a:lnTo>
                    <a:lnTo>
                      <a:pt x="256" y="255"/>
                    </a:lnTo>
                    <a:lnTo>
                      <a:pt x="236" y="272"/>
                    </a:lnTo>
                    <a:lnTo>
                      <a:pt x="219" y="247"/>
                    </a:lnTo>
                    <a:lnTo>
                      <a:pt x="207" y="255"/>
                    </a:lnTo>
                    <a:lnTo>
                      <a:pt x="155" y="227"/>
                    </a:lnTo>
                    <a:lnTo>
                      <a:pt x="191" y="190"/>
                    </a:lnTo>
                    <a:lnTo>
                      <a:pt x="228" y="181"/>
                    </a:lnTo>
                    <a:lnTo>
                      <a:pt x="236" y="190"/>
                    </a:lnTo>
                    <a:lnTo>
                      <a:pt x="236" y="173"/>
                    </a:lnTo>
                    <a:lnTo>
                      <a:pt x="244" y="181"/>
                    </a:lnTo>
                    <a:lnTo>
                      <a:pt x="256" y="153"/>
                    </a:lnTo>
                    <a:lnTo>
                      <a:pt x="264" y="173"/>
                    </a:lnTo>
                    <a:lnTo>
                      <a:pt x="244" y="153"/>
                    </a:lnTo>
                    <a:lnTo>
                      <a:pt x="256" y="145"/>
                    </a:lnTo>
                    <a:lnTo>
                      <a:pt x="236" y="173"/>
                    </a:lnTo>
                    <a:lnTo>
                      <a:pt x="207" y="181"/>
                    </a:lnTo>
                    <a:lnTo>
                      <a:pt x="207" y="173"/>
                    </a:lnTo>
                    <a:lnTo>
                      <a:pt x="163" y="202"/>
                    </a:lnTo>
                    <a:lnTo>
                      <a:pt x="163" y="173"/>
                    </a:lnTo>
                    <a:lnTo>
                      <a:pt x="138" y="145"/>
                    </a:lnTo>
                    <a:lnTo>
                      <a:pt x="117" y="173"/>
                    </a:lnTo>
                    <a:lnTo>
                      <a:pt x="89" y="173"/>
                    </a:lnTo>
                    <a:lnTo>
                      <a:pt x="89" y="202"/>
                    </a:lnTo>
                    <a:lnTo>
                      <a:pt x="117" y="190"/>
                    </a:lnTo>
                    <a:lnTo>
                      <a:pt x="146" y="211"/>
                    </a:lnTo>
                    <a:lnTo>
                      <a:pt x="146" y="235"/>
                    </a:lnTo>
                    <a:lnTo>
                      <a:pt x="163" y="247"/>
                    </a:lnTo>
                    <a:lnTo>
                      <a:pt x="163" y="255"/>
                    </a:lnTo>
                    <a:lnTo>
                      <a:pt x="126" y="235"/>
                    </a:lnTo>
                    <a:lnTo>
                      <a:pt x="163" y="264"/>
                    </a:lnTo>
                    <a:lnTo>
                      <a:pt x="155" y="264"/>
                    </a:lnTo>
                    <a:lnTo>
                      <a:pt x="0" y="181"/>
                    </a:lnTo>
                    <a:lnTo>
                      <a:pt x="0" y="108"/>
                    </a:lnTo>
                    <a:lnTo>
                      <a:pt x="65" y="91"/>
                    </a:lnTo>
                    <a:lnTo>
                      <a:pt x="81" y="71"/>
                    </a:lnTo>
                    <a:lnTo>
                      <a:pt x="309" y="83"/>
                    </a:lnTo>
                    <a:lnTo>
                      <a:pt x="309" y="0"/>
                    </a:lnTo>
                    <a:lnTo>
                      <a:pt x="337" y="0"/>
                    </a:lnTo>
                    <a:lnTo>
                      <a:pt x="362" y="0"/>
                    </a:lnTo>
                    <a:lnTo>
                      <a:pt x="362" y="219"/>
                    </a:lnTo>
                    <a:lnTo>
                      <a:pt x="362" y="391"/>
                    </a:lnTo>
                    <a:lnTo>
                      <a:pt x="281" y="355"/>
                    </a:lnTo>
                  </a:path>
                </a:pathLst>
              </a:custGeom>
              <a:grpFill/>
              <a:ln w="12700" cap="rnd" cmpd="sng">
                <a:solidFill>
                  <a:sysClr val="windowText" lastClr="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126">
                  <a:defRPr/>
                </a:pPr>
                <a:endParaRPr lang="en-US" sz="1799" kern="0" dirty="0">
                  <a:solidFill>
                    <a:prstClr val="black"/>
                  </a:solidFill>
                  <a:latin typeface="Calibri" panose="020F0502020204030204"/>
                </a:endParaRPr>
              </a:p>
            </p:txBody>
          </p:sp>
          <p:sp>
            <p:nvSpPr>
              <p:cNvPr id="215" name="Freeform 86" descr="Wide upward diagonal">
                <a:extLst>
                  <a:ext uri="{FF2B5EF4-FFF2-40B4-BE49-F238E27FC236}">
                    <a16:creationId xmlns:a16="http://schemas.microsoft.com/office/drawing/2014/main" id="{DE98EA77-9FBB-49C0-9A96-A2260062E351}"/>
                  </a:ext>
                </a:extLst>
              </p:cNvPr>
              <p:cNvSpPr>
                <a:spLocks/>
              </p:cNvSpPr>
              <p:nvPr/>
            </p:nvSpPr>
            <p:spPr bwMode="auto">
              <a:xfrm>
                <a:off x="1629" y="438"/>
                <a:ext cx="331" cy="186"/>
              </a:xfrm>
              <a:custGeom>
                <a:avLst/>
                <a:gdLst>
                  <a:gd name="T0" fmla="*/ 330 w 331"/>
                  <a:gd name="T1" fmla="*/ 0 h 186"/>
                  <a:gd name="T2" fmla="*/ 302 w 331"/>
                  <a:gd name="T3" fmla="*/ 17 h 186"/>
                  <a:gd name="T4" fmla="*/ 265 w 331"/>
                  <a:gd name="T5" fmla="*/ 99 h 186"/>
                  <a:gd name="T6" fmla="*/ 257 w 331"/>
                  <a:gd name="T7" fmla="*/ 157 h 186"/>
                  <a:gd name="T8" fmla="*/ 184 w 331"/>
                  <a:gd name="T9" fmla="*/ 157 h 186"/>
                  <a:gd name="T10" fmla="*/ 175 w 331"/>
                  <a:gd name="T11" fmla="*/ 128 h 186"/>
                  <a:gd name="T12" fmla="*/ 138 w 331"/>
                  <a:gd name="T13" fmla="*/ 128 h 186"/>
                  <a:gd name="T14" fmla="*/ 130 w 331"/>
                  <a:gd name="T15" fmla="*/ 136 h 186"/>
                  <a:gd name="T16" fmla="*/ 130 w 331"/>
                  <a:gd name="T17" fmla="*/ 164 h 186"/>
                  <a:gd name="T18" fmla="*/ 118 w 331"/>
                  <a:gd name="T19" fmla="*/ 185 h 186"/>
                  <a:gd name="T20" fmla="*/ 0 w 331"/>
                  <a:gd name="T21" fmla="*/ 185 h 186"/>
                  <a:gd name="T22" fmla="*/ 0 w 331"/>
                  <a:gd name="T23" fmla="*/ 0 h 186"/>
                  <a:gd name="T24" fmla="*/ 330 w 331"/>
                  <a:gd name="T25" fmla="*/ 0 h 1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1"/>
                  <a:gd name="T40" fmla="*/ 0 h 186"/>
                  <a:gd name="T41" fmla="*/ 331 w 331"/>
                  <a:gd name="T42" fmla="*/ 186 h 18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1" h="186">
                    <a:moveTo>
                      <a:pt x="330" y="0"/>
                    </a:moveTo>
                    <a:lnTo>
                      <a:pt x="302" y="17"/>
                    </a:lnTo>
                    <a:lnTo>
                      <a:pt x="265" y="99"/>
                    </a:lnTo>
                    <a:lnTo>
                      <a:pt x="257" y="157"/>
                    </a:lnTo>
                    <a:lnTo>
                      <a:pt x="184" y="157"/>
                    </a:lnTo>
                    <a:lnTo>
                      <a:pt x="175" y="128"/>
                    </a:lnTo>
                    <a:lnTo>
                      <a:pt x="138" y="128"/>
                    </a:lnTo>
                    <a:lnTo>
                      <a:pt x="130" y="136"/>
                    </a:lnTo>
                    <a:lnTo>
                      <a:pt x="130" y="164"/>
                    </a:lnTo>
                    <a:lnTo>
                      <a:pt x="118" y="185"/>
                    </a:lnTo>
                    <a:lnTo>
                      <a:pt x="0" y="185"/>
                    </a:lnTo>
                    <a:lnTo>
                      <a:pt x="0" y="0"/>
                    </a:lnTo>
                    <a:lnTo>
                      <a:pt x="330" y="0"/>
                    </a:lnTo>
                  </a:path>
                </a:pathLst>
              </a:custGeom>
              <a:grpFill/>
              <a:ln w="12700" cap="rnd" cmpd="sng">
                <a:solidFill>
                  <a:sysClr val="windowText" lastClr="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126">
                  <a:defRPr/>
                </a:pPr>
                <a:endParaRPr lang="en-US" sz="1799" kern="0" dirty="0">
                  <a:solidFill>
                    <a:prstClr val="black"/>
                  </a:solidFill>
                  <a:latin typeface="Calibri" panose="020F0502020204030204"/>
                </a:endParaRPr>
              </a:p>
            </p:txBody>
          </p:sp>
          <p:sp>
            <p:nvSpPr>
              <p:cNvPr id="216" name="Freeform 87" descr="Wide upward diagonal">
                <a:extLst>
                  <a:ext uri="{FF2B5EF4-FFF2-40B4-BE49-F238E27FC236}">
                    <a16:creationId xmlns:a16="http://schemas.microsoft.com/office/drawing/2014/main" id="{7B82C6EE-AC19-4773-AE8F-F17869BD9B9F}"/>
                  </a:ext>
                </a:extLst>
              </p:cNvPr>
              <p:cNvSpPr>
                <a:spLocks/>
              </p:cNvSpPr>
              <p:nvPr/>
            </p:nvSpPr>
            <p:spPr bwMode="auto">
              <a:xfrm>
                <a:off x="1658" y="537"/>
                <a:ext cx="338" cy="277"/>
              </a:xfrm>
              <a:custGeom>
                <a:avLst/>
                <a:gdLst>
                  <a:gd name="T0" fmla="*/ 309 w 338"/>
                  <a:gd name="T1" fmla="*/ 168 h 277"/>
                  <a:gd name="T2" fmla="*/ 309 w 338"/>
                  <a:gd name="T3" fmla="*/ 251 h 277"/>
                  <a:gd name="T4" fmla="*/ 81 w 338"/>
                  <a:gd name="T5" fmla="*/ 239 h 277"/>
                  <a:gd name="T6" fmla="*/ 65 w 338"/>
                  <a:gd name="T7" fmla="*/ 259 h 277"/>
                  <a:gd name="T8" fmla="*/ 0 w 338"/>
                  <a:gd name="T9" fmla="*/ 276 h 277"/>
                  <a:gd name="T10" fmla="*/ 0 w 338"/>
                  <a:gd name="T11" fmla="*/ 251 h 277"/>
                  <a:gd name="T12" fmla="*/ 57 w 338"/>
                  <a:gd name="T13" fmla="*/ 239 h 277"/>
                  <a:gd name="T14" fmla="*/ 81 w 338"/>
                  <a:gd name="T15" fmla="*/ 214 h 277"/>
                  <a:gd name="T16" fmla="*/ 65 w 338"/>
                  <a:gd name="T17" fmla="*/ 201 h 277"/>
                  <a:gd name="T18" fmla="*/ 44 w 338"/>
                  <a:gd name="T19" fmla="*/ 119 h 277"/>
                  <a:gd name="T20" fmla="*/ 89 w 338"/>
                  <a:gd name="T21" fmla="*/ 86 h 277"/>
                  <a:gd name="T22" fmla="*/ 101 w 338"/>
                  <a:gd name="T23" fmla="*/ 65 h 277"/>
                  <a:gd name="T24" fmla="*/ 101 w 338"/>
                  <a:gd name="T25" fmla="*/ 37 h 277"/>
                  <a:gd name="T26" fmla="*/ 109 w 338"/>
                  <a:gd name="T27" fmla="*/ 29 h 277"/>
                  <a:gd name="T28" fmla="*/ 146 w 338"/>
                  <a:gd name="T29" fmla="*/ 29 h 277"/>
                  <a:gd name="T30" fmla="*/ 155 w 338"/>
                  <a:gd name="T31" fmla="*/ 58 h 277"/>
                  <a:gd name="T32" fmla="*/ 228 w 338"/>
                  <a:gd name="T33" fmla="*/ 58 h 277"/>
                  <a:gd name="T34" fmla="*/ 236 w 338"/>
                  <a:gd name="T35" fmla="*/ 0 h 277"/>
                  <a:gd name="T36" fmla="*/ 309 w 338"/>
                  <a:gd name="T37" fmla="*/ 12 h 277"/>
                  <a:gd name="T38" fmla="*/ 309 w 338"/>
                  <a:gd name="T39" fmla="*/ 29 h 277"/>
                  <a:gd name="T40" fmla="*/ 337 w 338"/>
                  <a:gd name="T41" fmla="*/ 29 h 277"/>
                  <a:gd name="T42" fmla="*/ 337 w 338"/>
                  <a:gd name="T43" fmla="*/ 168 h 277"/>
                  <a:gd name="T44" fmla="*/ 309 w 338"/>
                  <a:gd name="T45" fmla="*/ 168 h 2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38"/>
                  <a:gd name="T70" fmla="*/ 0 h 277"/>
                  <a:gd name="T71" fmla="*/ 338 w 338"/>
                  <a:gd name="T72" fmla="*/ 277 h 2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38" h="277">
                    <a:moveTo>
                      <a:pt x="309" y="168"/>
                    </a:moveTo>
                    <a:lnTo>
                      <a:pt x="309" y="251"/>
                    </a:lnTo>
                    <a:lnTo>
                      <a:pt x="81" y="239"/>
                    </a:lnTo>
                    <a:lnTo>
                      <a:pt x="65" y="259"/>
                    </a:lnTo>
                    <a:lnTo>
                      <a:pt x="0" y="276"/>
                    </a:lnTo>
                    <a:lnTo>
                      <a:pt x="0" y="251"/>
                    </a:lnTo>
                    <a:lnTo>
                      <a:pt x="57" y="239"/>
                    </a:lnTo>
                    <a:lnTo>
                      <a:pt x="81" y="214"/>
                    </a:lnTo>
                    <a:lnTo>
                      <a:pt x="65" y="201"/>
                    </a:lnTo>
                    <a:lnTo>
                      <a:pt x="44" y="119"/>
                    </a:lnTo>
                    <a:lnTo>
                      <a:pt x="89" y="86"/>
                    </a:lnTo>
                    <a:lnTo>
                      <a:pt x="101" y="65"/>
                    </a:lnTo>
                    <a:lnTo>
                      <a:pt x="101" y="37"/>
                    </a:lnTo>
                    <a:lnTo>
                      <a:pt x="109" y="29"/>
                    </a:lnTo>
                    <a:lnTo>
                      <a:pt x="146" y="29"/>
                    </a:lnTo>
                    <a:lnTo>
                      <a:pt x="155" y="58"/>
                    </a:lnTo>
                    <a:lnTo>
                      <a:pt x="228" y="58"/>
                    </a:lnTo>
                    <a:lnTo>
                      <a:pt x="236" y="0"/>
                    </a:lnTo>
                    <a:lnTo>
                      <a:pt x="309" y="12"/>
                    </a:lnTo>
                    <a:lnTo>
                      <a:pt x="309" y="29"/>
                    </a:lnTo>
                    <a:lnTo>
                      <a:pt x="337" y="29"/>
                    </a:lnTo>
                    <a:lnTo>
                      <a:pt x="337" y="168"/>
                    </a:lnTo>
                    <a:lnTo>
                      <a:pt x="309" y="168"/>
                    </a:lnTo>
                  </a:path>
                </a:pathLst>
              </a:custGeom>
              <a:grpFill/>
              <a:ln w="12700" cap="rnd" cmpd="sng">
                <a:solidFill>
                  <a:sysClr val="windowText" lastClr="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126">
                  <a:defRPr/>
                </a:pPr>
                <a:endParaRPr lang="en-US" sz="1799" kern="0" dirty="0">
                  <a:solidFill>
                    <a:prstClr val="black"/>
                  </a:solidFill>
                  <a:latin typeface="Calibri" panose="020F0502020204030204"/>
                </a:endParaRPr>
              </a:p>
            </p:txBody>
          </p:sp>
          <p:sp>
            <p:nvSpPr>
              <p:cNvPr id="217" name="Freeform 88" descr="1">
                <a:extLst>
                  <a:ext uri="{FF2B5EF4-FFF2-40B4-BE49-F238E27FC236}">
                    <a16:creationId xmlns:a16="http://schemas.microsoft.com/office/drawing/2014/main" id="{B97F7689-F197-4507-A388-886FC776E3BF}"/>
                  </a:ext>
                </a:extLst>
              </p:cNvPr>
              <p:cNvSpPr>
                <a:spLocks/>
              </p:cNvSpPr>
              <p:nvPr/>
            </p:nvSpPr>
            <p:spPr bwMode="auto">
              <a:xfrm>
                <a:off x="708" y="438"/>
                <a:ext cx="280" cy="414"/>
              </a:xfrm>
              <a:custGeom>
                <a:avLst/>
                <a:gdLst>
                  <a:gd name="T0" fmla="*/ 256 w 280"/>
                  <a:gd name="T1" fmla="*/ 267 h 414"/>
                  <a:gd name="T2" fmla="*/ 279 w 280"/>
                  <a:gd name="T3" fmla="*/ 282 h 414"/>
                  <a:gd name="T4" fmla="*/ 271 w 280"/>
                  <a:gd name="T5" fmla="*/ 309 h 414"/>
                  <a:gd name="T6" fmla="*/ 264 w 280"/>
                  <a:gd name="T7" fmla="*/ 329 h 414"/>
                  <a:gd name="T8" fmla="*/ 209 w 280"/>
                  <a:gd name="T9" fmla="*/ 352 h 414"/>
                  <a:gd name="T10" fmla="*/ 209 w 280"/>
                  <a:gd name="T11" fmla="*/ 371 h 414"/>
                  <a:gd name="T12" fmla="*/ 63 w 280"/>
                  <a:gd name="T13" fmla="*/ 413 h 414"/>
                  <a:gd name="T14" fmla="*/ 106 w 280"/>
                  <a:gd name="T15" fmla="*/ 394 h 414"/>
                  <a:gd name="T16" fmla="*/ 114 w 280"/>
                  <a:gd name="T17" fmla="*/ 387 h 414"/>
                  <a:gd name="T18" fmla="*/ 78 w 280"/>
                  <a:gd name="T19" fmla="*/ 387 h 414"/>
                  <a:gd name="T20" fmla="*/ 106 w 280"/>
                  <a:gd name="T21" fmla="*/ 387 h 414"/>
                  <a:gd name="T22" fmla="*/ 123 w 280"/>
                  <a:gd name="T23" fmla="*/ 371 h 414"/>
                  <a:gd name="T24" fmla="*/ 114 w 280"/>
                  <a:gd name="T25" fmla="*/ 363 h 414"/>
                  <a:gd name="T26" fmla="*/ 123 w 280"/>
                  <a:gd name="T27" fmla="*/ 336 h 414"/>
                  <a:gd name="T28" fmla="*/ 165 w 280"/>
                  <a:gd name="T29" fmla="*/ 317 h 414"/>
                  <a:gd name="T30" fmla="*/ 123 w 280"/>
                  <a:gd name="T31" fmla="*/ 309 h 414"/>
                  <a:gd name="T32" fmla="*/ 114 w 280"/>
                  <a:gd name="T33" fmla="*/ 282 h 414"/>
                  <a:gd name="T34" fmla="*/ 142 w 280"/>
                  <a:gd name="T35" fmla="*/ 223 h 414"/>
                  <a:gd name="T36" fmla="*/ 130 w 280"/>
                  <a:gd name="T37" fmla="*/ 190 h 414"/>
                  <a:gd name="T38" fmla="*/ 70 w 280"/>
                  <a:gd name="T39" fmla="*/ 147 h 414"/>
                  <a:gd name="T40" fmla="*/ 0 w 280"/>
                  <a:gd name="T41" fmla="*/ 77 h 414"/>
                  <a:gd name="T42" fmla="*/ 36 w 280"/>
                  <a:gd name="T43" fmla="*/ 16 h 414"/>
                  <a:gd name="T44" fmla="*/ 28 w 280"/>
                  <a:gd name="T45" fmla="*/ 0 h 414"/>
                  <a:gd name="T46" fmla="*/ 279 w 280"/>
                  <a:gd name="T47" fmla="*/ 0 h 414"/>
                  <a:gd name="T48" fmla="*/ 209 w 280"/>
                  <a:gd name="T49" fmla="*/ 42 h 414"/>
                  <a:gd name="T50" fmla="*/ 209 w 280"/>
                  <a:gd name="T51" fmla="*/ 62 h 414"/>
                  <a:gd name="T52" fmla="*/ 193 w 280"/>
                  <a:gd name="T53" fmla="*/ 85 h 414"/>
                  <a:gd name="T54" fmla="*/ 201 w 280"/>
                  <a:gd name="T55" fmla="*/ 104 h 414"/>
                  <a:gd name="T56" fmla="*/ 193 w 280"/>
                  <a:gd name="T57" fmla="*/ 154 h 414"/>
                  <a:gd name="T58" fmla="*/ 209 w 280"/>
                  <a:gd name="T59" fmla="*/ 162 h 414"/>
                  <a:gd name="T60" fmla="*/ 220 w 280"/>
                  <a:gd name="T61" fmla="*/ 216 h 414"/>
                  <a:gd name="T62" fmla="*/ 264 w 280"/>
                  <a:gd name="T63" fmla="*/ 259 h 414"/>
                  <a:gd name="T64" fmla="*/ 256 w 280"/>
                  <a:gd name="T65" fmla="*/ 267 h 4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414"/>
                  <a:gd name="T101" fmla="*/ 280 w 280"/>
                  <a:gd name="T102" fmla="*/ 414 h 4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414">
                    <a:moveTo>
                      <a:pt x="256" y="267"/>
                    </a:moveTo>
                    <a:lnTo>
                      <a:pt x="279" y="282"/>
                    </a:lnTo>
                    <a:lnTo>
                      <a:pt x="271" y="309"/>
                    </a:lnTo>
                    <a:lnTo>
                      <a:pt x="264" y="329"/>
                    </a:lnTo>
                    <a:lnTo>
                      <a:pt x="209" y="352"/>
                    </a:lnTo>
                    <a:lnTo>
                      <a:pt x="209" y="371"/>
                    </a:lnTo>
                    <a:lnTo>
                      <a:pt x="63" y="413"/>
                    </a:lnTo>
                    <a:lnTo>
                      <a:pt x="106" y="394"/>
                    </a:lnTo>
                    <a:lnTo>
                      <a:pt x="114" y="387"/>
                    </a:lnTo>
                    <a:lnTo>
                      <a:pt x="78" y="387"/>
                    </a:lnTo>
                    <a:lnTo>
                      <a:pt x="106" y="387"/>
                    </a:lnTo>
                    <a:lnTo>
                      <a:pt x="123" y="371"/>
                    </a:lnTo>
                    <a:lnTo>
                      <a:pt x="114" y="363"/>
                    </a:lnTo>
                    <a:lnTo>
                      <a:pt x="123" y="336"/>
                    </a:lnTo>
                    <a:lnTo>
                      <a:pt x="165" y="317"/>
                    </a:lnTo>
                    <a:lnTo>
                      <a:pt x="123" y="309"/>
                    </a:lnTo>
                    <a:lnTo>
                      <a:pt x="114" y="282"/>
                    </a:lnTo>
                    <a:lnTo>
                      <a:pt x="142" y="223"/>
                    </a:lnTo>
                    <a:lnTo>
                      <a:pt x="130" y="190"/>
                    </a:lnTo>
                    <a:lnTo>
                      <a:pt x="70" y="147"/>
                    </a:lnTo>
                    <a:lnTo>
                      <a:pt x="0" y="77"/>
                    </a:lnTo>
                    <a:lnTo>
                      <a:pt x="36" y="16"/>
                    </a:lnTo>
                    <a:lnTo>
                      <a:pt x="28" y="0"/>
                    </a:lnTo>
                    <a:lnTo>
                      <a:pt x="279" y="0"/>
                    </a:lnTo>
                    <a:lnTo>
                      <a:pt x="209" y="42"/>
                    </a:lnTo>
                    <a:lnTo>
                      <a:pt x="209" y="62"/>
                    </a:lnTo>
                    <a:lnTo>
                      <a:pt x="193" y="85"/>
                    </a:lnTo>
                    <a:lnTo>
                      <a:pt x="201" y="104"/>
                    </a:lnTo>
                    <a:lnTo>
                      <a:pt x="193" y="154"/>
                    </a:lnTo>
                    <a:lnTo>
                      <a:pt x="209" y="162"/>
                    </a:lnTo>
                    <a:lnTo>
                      <a:pt x="220" y="216"/>
                    </a:lnTo>
                    <a:lnTo>
                      <a:pt x="264" y="259"/>
                    </a:lnTo>
                    <a:lnTo>
                      <a:pt x="256" y="267"/>
                    </a:lnTo>
                  </a:path>
                </a:pathLst>
              </a:custGeom>
              <a:grpFill/>
              <a:ln w="12700" cap="rnd" cmpd="sng">
                <a:solidFill>
                  <a:sysClr val="windowText" lastClr="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126">
                  <a:defRPr/>
                </a:pPr>
                <a:endParaRPr lang="en-US" sz="1799" kern="0" dirty="0">
                  <a:solidFill>
                    <a:prstClr val="black"/>
                  </a:solidFill>
                  <a:latin typeface="Calibri" panose="020F0502020204030204"/>
                </a:endParaRPr>
              </a:p>
            </p:txBody>
          </p:sp>
          <p:sp>
            <p:nvSpPr>
              <p:cNvPr id="218" name="Freeform 89" descr="Wide upward diagonal">
                <a:extLst>
                  <a:ext uri="{FF2B5EF4-FFF2-40B4-BE49-F238E27FC236}">
                    <a16:creationId xmlns:a16="http://schemas.microsoft.com/office/drawing/2014/main" id="{C2070F10-157D-4583-A4C1-5557C00278FC}"/>
                  </a:ext>
                </a:extLst>
              </p:cNvPr>
              <p:cNvSpPr>
                <a:spLocks/>
              </p:cNvSpPr>
              <p:nvPr/>
            </p:nvSpPr>
            <p:spPr bwMode="auto">
              <a:xfrm>
                <a:off x="1199" y="438"/>
                <a:ext cx="244" cy="337"/>
              </a:xfrm>
              <a:custGeom>
                <a:avLst/>
                <a:gdLst>
                  <a:gd name="T0" fmla="*/ 220 w 244"/>
                  <a:gd name="T1" fmla="*/ 309 h 337"/>
                  <a:gd name="T2" fmla="*/ 201 w 244"/>
                  <a:gd name="T3" fmla="*/ 282 h 337"/>
                  <a:gd name="T4" fmla="*/ 220 w 244"/>
                  <a:gd name="T5" fmla="*/ 274 h 337"/>
                  <a:gd name="T6" fmla="*/ 193 w 244"/>
                  <a:gd name="T7" fmla="*/ 274 h 337"/>
                  <a:gd name="T8" fmla="*/ 193 w 244"/>
                  <a:gd name="T9" fmla="*/ 294 h 337"/>
                  <a:gd name="T10" fmla="*/ 185 w 244"/>
                  <a:gd name="T11" fmla="*/ 274 h 337"/>
                  <a:gd name="T12" fmla="*/ 185 w 244"/>
                  <a:gd name="T13" fmla="*/ 301 h 337"/>
                  <a:gd name="T14" fmla="*/ 106 w 244"/>
                  <a:gd name="T15" fmla="*/ 328 h 337"/>
                  <a:gd name="T16" fmla="*/ 122 w 244"/>
                  <a:gd name="T17" fmla="*/ 336 h 337"/>
                  <a:gd name="T18" fmla="*/ 0 w 244"/>
                  <a:gd name="T19" fmla="*/ 336 h 337"/>
                  <a:gd name="T20" fmla="*/ 8 w 244"/>
                  <a:gd name="T21" fmla="*/ 0 h 337"/>
                  <a:gd name="T22" fmla="*/ 243 w 244"/>
                  <a:gd name="T23" fmla="*/ 0 h 337"/>
                  <a:gd name="T24" fmla="*/ 235 w 244"/>
                  <a:gd name="T25" fmla="*/ 309 h 337"/>
                  <a:gd name="T26" fmla="*/ 220 w 244"/>
                  <a:gd name="T27" fmla="*/ 309 h 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337"/>
                  <a:gd name="T44" fmla="*/ 244 w 244"/>
                  <a:gd name="T45" fmla="*/ 337 h 33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337">
                    <a:moveTo>
                      <a:pt x="220" y="309"/>
                    </a:moveTo>
                    <a:lnTo>
                      <a:pt x="201" y="282"/>
                    </a:lnTo>
                    <a:lnTo>
                      <a:pt x="220" y="274"/>
                    </a:lnTo>
                    <a:lnTo>
                      <a:pt x="193" y="274"/>
                    </a:lnTo>
                    <a:lnTo>
                      <a:pt x="193" y="294"/>
                    </a:lnTo>
                    <a:lnTo>
                      <a:pt x="185" y="274"/>
                    </a:lnTo>
                    <a:lnTo>
                      <a:pt x="185" y="301"/>
                    </a:lnTo>
                    <a:lnTo>
                      <a:pt x="106" y="328"/>
                    </a:lnTo>
                    <a:lnTo>
                      <a:pt x="122" y="336"/>
                    </a:lnTo>
                    <a:lnTo>
                      <a:pt x="0" y="336"/>
                    </a:lnTo>
                    <a:lnTo>
                      <a:pt x="8" y="0"/>
                    </a:lnTo>
                    <a:lnTo>
                      <a:pt x="243" y="0"/>
                    </a:lnTo>
                    <a:lnTo>
                      <a:pt x="235" y="309"/>
                    </a:lnTo>
                    <a:lnTo>
                      <a:pt x="220" y="309"/>
                    </a:lnTo>
                  </a:path>
                </a:pathLst>
              </a:custGeom>
              <a:grpFill/>
              <a:ln w="12700" cap="rnd" cmpd="sng">
                <a:solidFill>
                  <a:sysClr val="windowText" lastClr="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126">
                  <a:defRPr/>
                </a:pPr>
                <a:endParaRPr lang="en-US" sz="1799" kern="0" dirty="0">
                  <a:solidFill>
                    <a:prstClr val="black"/>
                  </a:solidFill>
                  <a:latin typeface="Calibri" panose="020F0502020204030204"/>
                </a:endParaRPr>
              </a:p>
            </p:txBody>
          </p:sp>
          <p:sp>
            <p:nvSpPr>
              <p:cNvPr id="219" name="Freeform 90" descr="Wide upward diagonal">
                <a:extLst>
                  <a:ext uri="{FF2B5EF4-FFF2-40B4-BE49-F238E27FC236}">
                    <a16:creationId xmlns:a16="http://schemas.microsoft.com/office/drawing/2014/main" id="{65BC7DB2-7328-47B5-BA9D-232A55BA50EB}"/>
                  </a:ext>
                </a:extLst>
              </p:cNvPr>
              <p:cNvSpPr>
                <a:spLocks/>
              </p:cNvSpPr>
              <p:nvPr/>
            </p:nvSpPr>
            <p:spPr bwMode="auto">
              <a:xfrm>
                <a:off x="901" y="438"/>
                <a:ext cx="306" cy="380"/>
              </a:xfrm>
              <a:custGeom>
                <a:avLst/>
                <a:gdLst>
                  <a:gd name="T0" fmla="*/ 70 w 306"/>
                  <a:gd name="T1" fmla="*/ 379 h 380"/>
                  <a:gd name="T2" fmla="*/ 63 w 306"/>
                  <a:gd name="T3" fmla="*/ 363 h 380"/>
                  <a:gd name="T4" fmla="*/ 70 w 306"/>
                  <a:gd name="T5" fmla="*/ 363 h 380"/>
                  <a:gd name="T6" fmla="*/ 165 w 306"/>
                  <a:gd name="T7" fmla="*/ 343 h 380"/>
                  <a:gd name="T8" fmla="*/ 219 w 306"/>
                  <a:gd name="T9" fmla="*/ 309 h 380"/>
                  <a:gd name="T10" fmla="*/ 255 w 306"/>
                  <a:gd name="T11" fmla="*/ 328 h 380"/>
                  <a:gd name="T12" fmla="*/ 176 w 306"/>
                  <a:gd name="T13" fmla="*/ 281 h 380"/>
                  <a:gd name="T14" fmla="*/ 184 w 306"/>
                  <a:gd name="T15" fmla="*/ 274 h 380"/>
                  <a:gd name="T16" fmla="*/ 176 w 306"/>
                  <a:gd name="T17" fmla="*/ 266 h 380"/>
                  <a:gd name="T18" fmla="*/ 191 w 306"/>
                  <a:gd name="T19" fmla="*/ 239 h 380"/>
                  <a:gd name="T20" fmla="*/ 176 w 306"/>
                  <a:gd name="T21" fmla="*/ 223 h 380"/>
                  <a:gd name="T22" fmla="*/ 156 w 306"/>
                  <a:gd name="T23" fmla="*/ 232 h 380"/>
                  <a:gd name="T24" fmla="*/ 176 w 306"/>
                  <a:gd name="T25" fmla="*/ 250 h 380"/>
                  <a:gd name="T26" fmla="*/ 121 w 306"/>
                  <a:gd name="T27" fmla="*/ 328 h 380"/>
                  <a:gd name="T28" fmla="*/ 121 w 306"/>
                  <a:gd name="T29" fmla="*/ 317 h 380"/>
                  <a:gd name="T30" fmla="*/ 121 w 306"/>
                  <a:gd name="T31" fmla="*/ 274 h 380"/>
                  <a:gd name="T32" fmla="*/ 105 w 306"/>
                  <a:gd name="T33" fmla="*/ 266 h 380"/>
                  <a:gd name="T34" fmla="*/ 105 w 306"/>
                  <a:gd name="T35" fmla="*/ 259 h 380"/>
                  <a:gd name="T36" fmla="*/ 78 w 306"/>
                  <a:gd name="T37" fmla="*/ 239 h 380"/>
                  <a:gd name="T38" fmla="*/ 70 w 306"/>
                  <a:gd name="T39" fmla="*/ 239 h 380"/>
                  <a:gd name="T40" fmla="*/ 78 w 306"/>
                  <a:gd name="T41" fmla="*/ 259 h 380"/>
                  <a:gd name="T42" fmla="*/ 70 w 306"/>
                  <a:gd name="T43" fmla="*/ 259 h 380"/>
                  <a:gd name="T44" fmla="*/ 27 w 306"/>
                  <a:gd name="T45" fmla="*/ 216 h 380"/>
                  <a:gd name="T46" fmla="*/ 15 w 306"/>
                  <a:gd name="T47" fmla="*/ 162 h 380"/>
                  <a:gd name="T48" fmla="*/ 0 w 306"/>
                  <a:gd name="T49" fmla="*/ 154 h 380"/>
                  <a:gd name="T50" fmla="*/ 8 w 306"/>
                  <a:gd name="T51" fmla="*/ 104 h 380"/>
                  <a:gd name="T52" fmla="*/ 0 w 306"/>
                  <a:gd name="T53" fmla="*/ 85 h 380"/>
                  <a:gd name="T54" fmla="*/ 15 w 306"/>
                  <a:gd name="T55" fmla="*/ 62 h 380"/>
                  <a:gd name="T56" fmla="*/ 15 w 306"/>
                  <a:gd name="T57" fmla="*/ 42 h 380"/>
                  <a:gd name="T58" fmla="*/ 86 w 306"/>
                  <a:gd name="T59" fmla="*/ 0 h 380"/>
                  <a:gd name="T60" fmla="*/ 305 w 306"/>
                  <a:gd name="T61" fmla="*/ 0 h 380"/>
                  <a:gd name="T62" fmla="*/ 297 w 306"/>
                  <a:gd name="T63" fmla="*/ 336 h 380"/>
                  <a:gd name="T64" fmla="*/ 70 w 306"/>
                  <a:gd name="T65" fmla="*/ 379 h 3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6"/>
                  <a:gd name="T100" fmla="*/ 0 h 380"/>
                  <a:gd name="T101" fmla="*/ 306 w 306"/>
                  <a:gd name="T102" fmla="*/ 380 h 38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6" h="380">
                    <a:moveTo>
                      <a:pt x="70" y="379"/>
                    </a:moveTo>
                    <a:lnTo>
                      <a:pt x="63" y="363"/>
                    </a:lnTo>
                    <a:lnTo>
                      <a:pt x="70" y="363"/>
                    </a:lnTo>
                    <a:lnTo>
                      <a:pt x="165" y="343"/>
                    </a:lnTo>
                    <a:lnTo>
                      <a:pt x="219" y="309"/>
                    </a:lnTo>
                    <a:lnTo>
                      <a:pt x="255" y="328"/>
                    </a:lnTo>
                    <a:lnTo>
                      <a:pt x="176" y="281"/>
                    </a:lnTo>
                    <a:lnTo>
                      <a:pt x="184" y="274"/>
                    </a:lnTo>
                    <a:lnTo>
                      <a:pt x="176" y="266"/>
                    </a:lnTo>
                    <a:lnTo>
                      <a:pt x="191" y="239"/>
                    </a:lnTo>
                    <a:lnTo>
                      <a:pt x="176" y="223"/>
                    </a:lnTo>
                    <a:lnTo>
                      <a:pt x="156" y="232"/>
                    </a:lnTo>
                    <a:lnTo>
                      <a:pt x="176" y="250"/>
                    </a:lnTo>
                    <a:lnTo>
                      <a:pt x="121" y="328"/>
                    </a:lnTo>
                    <a:lnTo>
                      <a:pt x="121" y="317"/>
                    </a:lnTo>
                    <a:lnTo>
                      <a:pt x="121" y="274"/>
                    </a:lnTo>
                    <a:lnTo>
                      <a:pt x="105" y="266"/>
                    </a:lnTo>
                    <a:lnTo>
                      <a:pt x="105" y="259"/>
                    </a:lnTo>
                    <a:lnTo>
                      <a:pt x="78" y="239"/>
                    </a:lnTo>
                    <a:lnTo>
                      <a:pt x="70" y="239"/>
                    </a:lnTo>
                    <a:lnTo>
                      <a:pt x="78" y="259"/>
                    </a:lnTo>
                    <a:lnTo>
                      <a:pt x="70" y="259"/>
                    </a:lnTo>
                    <a:lnTo>
                      <a:pt x="27" y="216"/>
                    </a:lnTo>
                    <a:lnTo>
                      <a:pt x="15" y="162"/>
                    </a:lnTo>
                    <a:lnTo>
                      <a:pt x="0" y="154"/>
                    </a:lnTo>
                    <a:lnTo>
                      <a:pt x="8" y="104"/>
                    </a:lnTo>
                    <a:lnTo>
                      <a:pt x="0" y="85"/>
                    </a:lnTo>
                    <a:lnTo>
                      <a:pt x="15" y="62"/>
                    </a:lnTo>
                    <a:lnTo>
                      <a:pt x="15" y="42"/>
                    </a:lnTo>
                    <a:lnTo>
                      <a:pt x="86" y="0"/>
                    </a:lnTo>
                    <a:lnTo>
                      <a:pt x="305" y="0"/>
                    </a:lnTo>
                    <a:lnTo>
                      <a:pt x="297" y="336"/>
                    </a:lnTo>
                    <a:lnTo>
                      <a:pt x="70" y="379"/>
                    </a:lnTo>
                  </a:path>
                </a:pathLst>
              </a:custGeom>
              <a:grpFill/>
              <a:ln w="12700" cap="rnd" cmpd="sng">
                <a:solidFill>
                  <a:sysClr val="windowText" lastClr="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126">
                  <a:defRPr/>
                </a:pPr>
                <a:endParaRPr lang="en-US" sz="1799" kern="0" dirty="0">
                  <a:solidFill>
                    <a:prstClr val="black"/>
                  </a:solidFill>
                  <a:latin typeface="Calibri" panose="020F0502020204030204"/>
                </a:endParaRPr>
              </a:p>
            </p:txBody>
          </p:sp>
          <p:sp>
            <p:nvSpPr>
              <p:cNvPr id="220" name="Freeform 91" descr="Wide upward diagonal">
                <a:extLst>
                  <a:ext uri="{FF2B5EF4-FFF2-40B4-BE49-F238E27FC236}">
                    <a16:creationId xmlns:a16="http://schemas.microsoft.com/office/drawing/2014/main" id="{C5CD733B-60F0-4808-96E0-7C71B346A4F0}"/>
                  </a:ext>
                </a:extLst>
              </p:cNvPr>
              <p:cNvSpPr>
                <a:spLocks/>
              </p:cNvSpPr>
              <p:nvPr/>
            </p:nvSpPr>
            <p:spPr bwMode="auto">
              <a:xfrm>
                <a:off x="1434" y="438"/>
                <a:ext cx="323" cy="427"/>
              </a:xfrm>
              <a:custGeom>
                <a:avLst/>
                <a:gdLst>
                  <a:gd name="T0" fmla="*/ 0 w 323"/>
                  <a:gd name="T1" fmla="*/ 343 h 421"/>
                  <a:gd name="T2" fmla="*/ 43 w 323"/>
                  <a:gd name="T3" fmla="*/ 352 h 421"/>
                  <a:gd name="T4" fmla="*/ 43 w 323"/>
                  <a:gd name="T5" fmla="*/ 328 h 421"/>
                  <a:gd name="T6" fmla="*/ 51 w 323"/>
                  <a:gd name="T7" fmla="*/ 343 h 421"/>
                  <a:gd name="T8" fmla="*/ 87 w 323"/>
                  <a:gd name="T9" fmla="*/ 352 h 421"/>
                  <a:gd name="T10" fmla="*/ 98 w 323"/>
                  <a:gd name="T11" fmla="*/ 343 h 421"/>
                  <a:gd name="T12" fmla="*/ 79 w 323"/>
                  <a:gd name="T13" fmla="*/ 336 h 421"/>
                  <a:gd name="T14" fmla="*/ 87 w 323"/>
                  <a:gd name="T15" fmla="*/ 328 h 421"/>
                  <a:gd name="T16" fmla="*/ 130 w 323"/>
                  <a:gd name="T17" fmla="*/ 352 h 421"/>
                  <a:gd name="T18" fmla="*/ 166 w 323"/>
                  <a:gd name="T19" fmla="*/ 363 h 421"/>
                  <a:gd name="T20" fmla="*/ 149 w 323"/>
                  <a:gd name="T21" fmla="*/ 328 h 421"/>
                  <a:gd name="T22" fmla="*/ 158 w 323"/>
                  <a:gd name="T23" fmla="*/ 328 h 421"/>
                  <a:gd name="T24" fmla="*/ 142 w 323"/>
                  <a:gd name="T25" fmla="*/ 328 h 421"/>
                  <a:gd name="T26" fmla="*/ 149 w 323"/>
                  <a:gd name="T27" fmla="*/ 301 h 421"/>
                  <a:gd name="T28" fmla="*/ 122 w 323"/>
                  <a:gd name="T29" fmla="*/ 308 h 421"/>
                  <a:gd name="T30" fmla="*/ 114 w 323"/>
                  <a:gd name="T31" fmla="*/ 281 h 421"/>
                  <a:gd name="T32" fmla="*/ 98 w 323"/>
                  <a:gd name="T33" fmla="*/ 301 h 421"/>
                  <a:gd name="T34" fmla="*/ 87 w 323"/>
                  <a:gd name="T35" fmla="*/ 293 h 421"/>
                  <a:gd name="T36" fmla="*/ 87 w 323"/>
                  <a:gd name="T37" fmla="*/ 281 h 421"/>
                  <a:gd name="T38" fmla="*/ 0 w 323"/>
                  <a:gd name="T39" fmla="*/ 308 h 421"/>
                  <a:gd name="T40" fmla="*/ 8 w 323"/>
                  <a:gd name="T41" fmla="*/ 0 h 421"/>
                  <a:gd name="T42" fmla="*/ 208 w 323"/>
                  <a:gd name="T43" fmla="*/ 0 h 421"/>
                  <a:gd name="T44" fmla="*/ 208 w 323"/>
                  <a:gd name="T45" fmla="*/ 173 h 421"/>
                  <a:gd name="T46" fmla="*/ 322 w 323"/>
                  <a:gd name="T47" fmla="*/ 173 h 421"/>
                  <a:gd name="T48" fmla="*/ 279 w 323"/>
                  <a:gd name="T49" fmla="*/ 204 h 421"/>
                  <a:gd name="T50" fmla="*/ 299 w 323"/>
                  <a:gd name="T51" fmla="*/ 281 h 421"/>
                  <a:gd name="T52" fmla="*/ 314 w 323"/>
                  <a:gd name="T53" fmla="*/ 293 h 421"/>
                  <a:gd name="T54" fmla="*/ 291 w 323"/>
                  <a:gd name="T55" fmla="*/ 317 h 421"/>
                  <a:gd name="T56" fmla="*/ 236 w 323"/>
                  <a:gd name="T57" fmla="*/ 328 h 421"/>
                  <a:gd name="T58" fmla="*/ 236 w 323"/>
                  <a:gd name="T59" fmla="*/ 352 h 421"/>
                  <a:gd name="T60" fmla="*/ 236 w 323"/>
                  <a:gd name="T61" fmla="*/ 420 h 421"/>
                  <a:gd name="T62" fmla="*/ 0 w 323"/>
                  <a:gd name="T63" fmla="*/ 343 h 42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3"/>
                  <a:gd name="T97" fmla="*/ 0 h 421"/>
                  <a:gd name="T98" fmla="*/ 323 w 323"/>
                  <a:gd name="T99" fmla="*/ 421 h 42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3" h="421">
                    <a:moveTo>
                      <a:pt x="0" y="343"/>
                    </a:moveTo>
                    <a:lnTo>
                      <a:pt x="43" y="352"/>
                    </a:lnTo>
                    <a:lnTo>
                      <a:pt x="43" y="328"/>
                    </a:lnTo>
                    <a:lnTo>
                      <a:pt x="51" y="343"/>
                    </a:lnTo>
                    <a:lnTo>
                      <a:pt x="87" y="352"/>
                    </a:lnTo>
                    <a:lnTo>
                      <a:pt x="98" y="343"/>
                    </a:lnTo>
                    <a:lnTo>
                      <a:pt x="79" y="336"/>
                    </a:lnTo>
                    <a:lnTo>
                      <a:pt x="87" y="328"/>
                    </a:lnTo>
                    <a:lnTo>
                      <a:pt x="130" y="352"/>
                    </a:lnTo>
                    <a:lnTo>
                      <a:pt x="166" y="363"/>
                    </a:lnTo>
                    <a:lnTo>
                      <a:pt x="149" y="328"/>
                    </a:lnTo>
                    <a:lnTo>
                      <a:pt x="158" y="328"/>
                    </a:lnTo>
                    <a:lnTo>
                      <a:pt x="142" y="328"/>
                    </a:lnTo>
                    <a:lnTo>
                      <a:pt x="149" y="301"/>
                    </a:lnTo>
                    <a:lnTo>
                      <a:pt x="122" y="308"/>
                    </a:lnTo>
                    <a:lnTo>
                      <a:pt x="114" y="281"/>
                    </a:lnTo>
                    <a:lnTo>
                      <a:pt x="98" y="301"/>
                    </a:lnTo>
                    <a:lnTo>
                      <a:pt x="87" y="293"/>
                    </a:lnTo>
                    <a:lnTo>
                      <a:pt x="87" y="281"/>
                    </a:lnTo>
                    <a:lnTo>
                      <a:pt x="0" y="308"/>
                    </a:lnTo>
                    <a:lnTo>
                      <a:pt x="8" y="0"/>
                    </a:lnTo>
                    <a:lnTo>
                      <a:pt x="208" y="0"/>
                    </a:lnTo>
                    <a:lnTo>
                      <a:pt x="208" y="173"/>
                    </a:lnTo>
                    <a:lnTo>
                      <a:pt x="322" y="173"/>
                    </a:lnTo>
                    <a:lnTo>
                      <a:pt x="279" y="204"/>
                    </a:lnTo>
                    <a:lnTo>
                      <a:pt x="299" y="281"/>
                    </a:lnTo>
                    <a:lnTo>
                      <a:pt x="314" y="293"/>
                    </a:lnTo>
                    <a:lnTo>
                      <a:pt x="291" y="317"/>
                    </a:lnTo>
                    <a:lnTo>
                      <a:pt x="236" y="328"/>
                    </a:lnTo>
                    <a:lnTo>
                      <a:pt x="236" y="352"/>
                    </a:lnTo>
                    <a:lnTo>
                      <a:pt x="236" y="420"/>
                    </a:lnTo>
                    <a:lnTo>
                      <a:pt x="0" y="343"/>
                    </a:lnTo>
                  </a:path>
                </a:pathLst>
              </a:custGeom>
              <a:grpFill/>
              <a:ln w="12700" cap="rnd" cmpd="sng">
                <a:solidFill>
                  <a:sysClr val="windowText" lastClr="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126">
                  <a:defRPr/>
                </a:pPr>
                <a:endParaRPr lang="en-US" sz="1799" kern="0" dirty="0">
                  <a:solidFill>
                    <a:prstClr val="black"/>
                  </a:solidFill>
                  <a:latin typeface="Calibri" panose="020F0502020204030204"/>
                </a:endParaRPr>
              </a:p>
            </p:txBody>
          </p:sp>
        </p:grpSp>
      </p:grpSp>
      <p:sp>
        <p:nvSpPr>
          <p:cNvPr id="221" name="Freeform 92">
            <a:extLst>
              <a:ext uri="{FF2B5EF4-FFF2-40B4-BE49-F238E27FC236}">
                <a16:creationId xmlns:a16="http://schemas.microsoft.com/office/drawing/2014/main" id="{AC111677-3427-4C8A-A638-FF6DE94181CF}"/>
              </a:ext>
            </a:extLst>
          </p:cNvPr>
          <p:cNvSpPr>
            <a:spLocks/>
          </p:cNvSpPr>
          <p:nvPr/>
        </p:nvSpPr>
        <p:spPr bwMode="auto">
          <a:xfrm>
            <a:off x="4526563" y="816656"/>
            <a:ext cx="406294" cy="69832"/>
          </a:xfrm>
          <a:custGeom>
            <a:avLst/>
            <a:gdLst>
              <a:gd name="T0" fmla="*/ 2147483646 w 256"/>
              <a:gd name="T1" fmla="*/ 0 h 44"/>
              <a:gd name="T2" fmla="*/ 2147483646 w 256"/>
              <a:gd name="T3" fmla="*/ 2147483646 h 44"/>
              <a:gd name="T4" fmla="*/ 0 w 256"/>
              <a:gd name="T5" fmla="*/ 2147483646 h 44"/>
              <a:gd name="T6" fmla="*/ 2147483646 w 256"/>
              <a:gd name="T7" fmla="*/ 0 h 44"/>
              <a:gd name="T8" fmla="*/ 0 60000 65536"/>
              <a:gd name="T9" fmla="*/ 0 60000 65536"/>
              <a:gd name="T10" fmla="*/ 0 60000 65536"/>
              <a:gd name="T11" fmla="*/ 0 60000 65536"/>
              <a:gd name="T12" fmla="*/ 0 w 256"/>
              <a:gd name="T13" fmla="*/ 0 h 44"/>
              <a:gd name="T14" fmla="*/ 256 w 256"/>
              <a:gd name="T15" fmla="*/ 44 h 44"/>
            </a:gdLst>
            <a:ahLst/>
            <a:cxnLst>
              <a:cxn ang="T8">
                <a:pos x="T0" y="T1"/>
              </a:cxn>
              <a:cxn ang="T9">
                <a:pos x="T2" y="T3"/>
              </a:cxn>
              <a:cxn ang="T10">
                <a:pos x="T4" y="T5"/>
              </a:cxn>
              <a:cxn ang="T11">
                <a:pos x="T6" y="T7"/>
              </a:cxn>
            </a:cxnLst>
            <a:rect l="T12" t="T13" r="T14" b="T15"/>
            <a:pathLst>
              <a:path w="256" h="44">
                <a:moveTo>
                  <a:pt x="255" y="0"/>
                </a:moveTo>
                <a:lnTo>
                  <a:pt x="15" y="43"/>
                </a:lnTo>
                <a:lnTo>
                  <a:pt x="0" y="36"/>
                </a:lnTo>
                <a:lnTo>
                  <a:pt x="255" y="0"/>
                </a:lnTo>
              </a:path>
            </a:pathLst>
          </a:custGeom>
          <a:solidFill>
            <a:sysClr val="window" lastClr="FFFF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222" name="Freeform 93">
            <a:extLst>
              <a:ext uri="{FF2B5EF4-FFF2-40B4-BE49-F238E27FC236}">
                <a16:creationId xmlns:a16="http://schemas.microsoft.com/office/drawing/2014/main" id="{97A62514-98AD-4467-AB57-D5911BCEC3AB}"/>
              </a:ext>
            </a:extLst>
          </p:cNvPr>
          <p:cNvSpPr>
            <a:spLocks/>
          </p:cNvSpPr>
          <p:nvPr/>
        </p:nvSpPr>
        <p:spPr bwMode="auto">
          <a:xfrm>
            <a:off x="5261385" y="792853"/>
            <a:ext cx="112683" cy="26980"/>
          </a:xfrm>
          <a:custGeom>
            <a:avLst/>
            <a:gdLst>
              <a:gd name="T0" fmla="*/ 0 w 71"/>
              <a:gd name="T1" fmla="*/ 2147483646 h 17"/>
              <a:gd name="T2" fmla="*/ 2147483646 w 71"/>
              <a:gd name="T3" fmla="*/ 0 h 17"/>
              <a:gd name="T4" fmla="*/ 2147483646 w 71"/>
              <a:gd name="T5" fmla="*/ 2147483646 h 17"/>
              <a:gd name="T6" fmla="*/ 0 w 71"/>
              <a:gd name="T7" fmla="*/ 2147483646 h 17"/>
              <a:gd name="T8" fmla="*/ 0 60000 65536"/>
              <a:gd name="T9" fmla="*/ 0 60000 65536"/>
              <a:gd name="T10" fmla="*/ 0 60000 65536"/>
              <a:gd name="T11" fmla="*/ 0 60000 65536"/>
              <a:gd name="T12" fmla="*/ 0 w 71"/>
              <a:gd name="T13" fmla="*/ 0 h 17"/>
              <a:gd name="T14" fmla="*/ 71 w 71"/>
              <a:gd name="T15" fmla="*/ 17 h 17"/>
            </a:gdLst>
            <a:ahLst/>
            <a:cxnLst>
              <a:cxn ang="T8">
                <a:pos x="T0" y="T1"/>
              </a:cxn>
              <a:cxn ang="T9">
                <a:pos x="T2" y="T3"/>
              </a:cxn>
              <a:cxn ang="T10">
                <a:pos x="T4" y="T5"/>
              </a:cxn>
              <a:cxn ang="T11">
                <a:pos x="T6" y="T7"/>
              </a:cxn>
            </a:cxnLst>
            <a:rect l="T12" t="T13" r="T14" b="T15"/>
            <a:pathLst>
              <a:path w="71" h="17">
                <a:moveTo>
                  <a:pt x="0" y="16"/>
                </a:moveTo>
                <a:lnTo>
                  <a:pt x="8" y="0"/>
                </a:lnTo>
                <a:lnTo>
                  <a:pt x="70" y="16"/>
                </a:lnTo>
                <a:lnTo>
                  <a:pt x="0" y="16"/>
                </a:lnTo>
              </a:path>
            </a:pathLst>
          </a:custGeom>
          <a:solidFill>
            <a:sysClr val="window" lastClr="FFFF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223" name="Rectangle 94">
            <a:extLst>
              <a:ext uri="{FF2B5EF4-FFF2-40B4-BE49-F238E27FC236}">
                <a16:creationId xmlns:a16="http://schemas.microsoft.com/office/drawing/2014/main" id="{477730A8-74BA-464F-87CD-56F8B341E121}"/>
              </a:ext>
            </a:extLst>
          </p:cNvPr>
          <p:cNvSpPr>
            <a:spLocks noChangeArrowheads="1"/>
          </p:cNvSpPr>
          <p:nvPr/>
        </p:nvSpPr>
        <p:spPr bwMode="auto">
          <a:xfrm>
            <a:off x="7938802" y="736760"/>
            <a:ext cx="400647"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kern="0" dirty="0">
                <a:solidFill>
                  <a:srgbClr val="000000"/>
                </a:solidFill>
              </a:rPr>
              <a:t>MADISON</a:t>
            </a:r>
          </a:p>
        </p:txBody>
      </p:sp>
      <p:sp>
        <p:nvSpPr>
          <p:cNvPr id="224" name="Rectangle 95">
            <a:extLst>
              <a:ext uri="{FF2B5EF4-FFF2-40B4-BE49-F238E27FC236}">
                <a16:creationId xmlns:a16="http://schemas.microsoft.com/office/drawing/2014/main" id="{76B0902B-B201-479C-AA24-52775380671F}"/>
              </a:ext>
            </a:extLst>
          </p:cNvPr>
          <p:cNvSpPr>
            <a:spLocks noChangeArrowheads="1"/>
          </p:cNvSpPr>
          <p:nvPr/>
        </p:nvSpPr>
        <p:spPr bwMode="auto">
          <a:xfrm>
            <a:off x="7765810" y="1065287"/>
            <a:ext cx="355774"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kern="0" dirty="0">
                <a:solidFill>
                  <a:srgbClr val="000000"/>
                </a:solidFill>
              </a:rPr>
              <a:t>TAYLOR</a:t>
            </a:r>
          </a:p>
        </p:txBody>
      </p:sp>
      <p:sp>
        <p:nvSpPr>
          <p:cNvPr id="225" name="Rectangle 96">
            <a:extLst>
              <a:ext uri="{FF2B5EF4-FFF2-40B4-BE49-F238E27FC236}">
                <a16:creationId xmlns:a16="http://schemas.microsoft.com/office/drawing/2014/main" id="{D32E0CDA-4EE8-414D-AB2B-D126BF40710F}"/>
              </a:ext>
            </a:extLst>
          </p:cNvPr>
          <p:cNvSpPr>
            <a:spLocks noChangeArrowheads="1"/>
          </p:cNvSpPr>
          <p:nvPr/>
        </p:nvSpPr>
        <p:spPr bwMode="auto">
          <a:xfrm>
            <a:off x="8405404" y="660580"/>
            <a:ext cx="424685"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kern="0" dirty="0">
                <a:solidFill>
                  <a:srgbClr val="000000"/>
                </a:solidFill>
              </a:rPr>
              <a:t>HAMILTON</a:t>
            </a:r>
          </a:p>
        </p:txBody>
      </p:sp>
      <p:sp>
        <p:nvSpPr>
          <p:cNvPr id="226" name="Rectangle 99" descr="Wide upward diagonal">
            <a:extLst>
              <a:ext uri="{FF2B5EF4-FFF2-40B4-BE49-F238E27FC236}">
                <a16:creationId xmlns:a16="http://schemas.microsoft.com/office/drawing/2014/main" id="{1F2EE9EE-6371-4183-B3A3-8BF129422AD2}"/>
              </a:ext>
            </a:extLst>
          </p:cNvPr>
          <p:cNvSpPr>
            <a:spLocks noChangeArrowheads="1"/>
          </p:cNvSpPr>
          <p:nvPr/>
        </p:nvSpPr>
        <p:spPr bwMode="auto">
          <a:xfrm>
            <a:off x="8259394" y="1522911"/>
            <a:ext cx="315831" cy="15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kern="0" dirty="0">
                <a:solidFill>
                  <a:srgbClr val="000000"/>
                </a:solidFill>
              </a:rPr>
              <a:t>DIXIE</a:t>
            </a:r>
          </a:p>
        </p:txBody>
      </p:sp>
      <p:sp>
        <p:nvSpPr>
          <p:cNvPr id="227" name="Rectangle 102">
            <a:extLst>
              <a:ext uri="{FF2B5EF4-FFF2-40B4-BE49-F238E27FC236}">
                <a16:creationId xmlns:a16="http://schemas.microsoft.com/office/drawing/2014/main" id="{B5AE20BA-0993-4350-9810-0FE1B4CDBB10}"/>
              </a:ext>
            </a:extLst>
          </p:cNvPr>
          <p:cNvSpPr>
            <a:spLocks noChangeArrowheads="1"/>
          </p:cNvSpPr>
          <p:nvPr/>
        </p:nvSpPr>
        <p:spPr bwMode="auto">
          <a:xfrm>
            <a:off x="8637121" y="1842959"/>
            <a:ext cx="291671"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kern="0" dirty="0">
                <a:solidFill>
                  <a:srgbClr val="000000"/>
                </a:solidFill>
              </a:rPr>
              <a:t>LEVY</a:t>
            </a:r>
          </a:p>
        </p:txBody>
      </p:sp>
      <p:sp>
        <p:nvSpPr>
          <p:cNvPr id="228" name="Rectangle 104">
            <a:extLst>
              <a:ext uri="{FF2B5EF4-FFF2-40B4-BE49-F238E27FC236}">
                <a16:creationId xmlns:a16="http://schemas.microsoft.com/office/drawing/2014/main" id="{F20ED0BE-D7AF-4656-AA4C-A9EFC18996CB}"/>
              </a:ext>
            </a:extLst>
          </p:cNvPr>
          <p:cNvSpPr>
            <a:spLocks noChangeArrowheads="1"/>
          </p:cNvSpPr>
          <p:nvPr/>
        </p:nvSpPr>
        <p:spPr bwMode="auto">
          <a:xfrm>
            <a:off x="9098962" y="1250976"/>
            <a:ext cx="448724"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kern="0" dirty="0">
                <a:solidFill>
                  <a:srgbClr val="000000"/>
                </a:solidFill>
              </a:rPr>
              <a:t>  BRADFORD</a:t>
            </a:r>
          </a:p>
        </p:txBody>
      </p:sp>
      <p:sp>
        <p:nvSpPr>
          <p:cNvPr id="229" name="Rectangle 106">
            <a:extLst>
              <a:ext uri="{FF2B5EF4-FFF2-40B4-BE49-F238E27FC236}">
                <a16:creationId xmlns:a16="http://schemas.microsoft.com/office/drawing/2014/main" id="{0577C261-EB5C-497F-B16C-998C077BA7F8}"/>
              </a:ext>
            </a:extLst>
          </p:cNvPr>
          <p:cNvSpPr>
            <a:spLocks noChangeArrowheads="1"/>
          </p:cNvSpPr>
          <p:nvPr/>
        </p:nvSpPr>
        <p:spPr bwMode="auto">
          <a:xfrm>
            <a:off x="9579849" y="1506497"/>
            <a:ext cx="381416"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kern="0" dirty="0">
                <a:solidFill>
                  <a:srgbClr val="000000"/>
                </a:solidFill>
              </a:rPr>
              <a:t>PUTNAM</a:t>
            </a:r>
          </a:p>
        </p:txBody>
      </p:sp>
      <p:sp>
        <p:nvSpPr>
          <p:cNvPr id="230" name="Rectangle 107">
            <a:extLst>
              <a:ext uri="{FF2B5EF4-FFF2-40B4-BE49-F238E27FC236}">
                <a16:creationId xmlns:a16="http://schemas.microsoft.com/office/drawing/2014/main" id="{984C3E5D-B3E0-4F69-A718-23513535BEB0}"/>
              </a:ext>
            </a:extLst>
          </p:cNvPr>
          <p:cNvSpPr>
            <a:spLocks noChangeArrowheads="1"/>
          </p:cNvSpPr>
          <p:nvPr/>
        </p:nvSpPr>
        <p:spPr bwMode="auto">
          <a:xfrm>
            <a:off x="9290998" y="1946120"/>
            <a:ext cx="373403"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kern="0" dirty="0">
                <a:solidFill>
                  <a:srgbClr val="000000"/>
                </a:solidFill>
              </a:rPr>
              <a:t>MARION</a:t>
            </a:r>
          </a:p>
        </p:txBody>
      </p:sp>
      <p:sp>
        <p:nvSpPr>
          <p:cNvPr id="231" name="Rectangle 108">
            <a:extLst>
              <a:ext uri="{FF2B5EF4-FFF2-40B4-BE49-F238E27FC236}">
                <a16:creationId xmlns:a16="http://schemas.microsoft.com/office/drawing/2014/main" id="{596A781F-121F-400A-9CFC-31D578B3438B}"/>
              </a:ext>
            </a:extLst>
          </p:cNvPr>
          <p:cNvSpPr>
            <a:spLocks noChangeArrowheads="1"/>
          </p:cNvSpPr>
          <p:nvPr/>
        </p:nvSpPr>
        <p:spPr bwMode="auto">
          <a:xfrm>
            <a:off x="9667137" y="2284169"/>
            <a:ext cx="293274"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kern="0" dirty="0">
                <a:solidFill>
                  <a:srgbClr val="000000"/>
                </a:solidFill>
              </a:rPr>
              <a:t>LAKE</a:t>
            </a:r>
          </a:p>
        </p:txBody>
      </p:sp>
      <p:sp>
        <p:nvSpPr>
          <p:cNvPr id="232" name="Rectangle 109">
            <a:extLst>
              <a:ext uri="{FF2B5EF4-FFF2-40B4-BE49-F238E27FC236}">
                <a16:creationId xmlns:a16="http://schemas.microsoft.com/office/drawing/2014/main" id="{3E465860-7AF6-4E15-B8D2-B2B84A3D6F56}"/>
              </a:ext>
            </a:extLst>
          </p:cNvPr>
          <p:cNvSpPr>
            <a:spLocks noChangeArrowheads="1"/>
          </p:cNvSpPr>
          <p:nvPr/>
        </p:nvSpPr>
        <p:spPr bwMode="auto">
          <a:xfrm>
            <a:off x="8883119" y="2300040"/>
            <a:ext cx="339749"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kern="0" dirty="0">
                <a:solidFill>
                  <a:srgbClr val="000000"/>
                </a:solidFill>
              </a:rPr>
              <a:t>CITRUS</a:t>
            </a:r>
          </a:p>
        </p:txBody>
      </p:sp>
      <p:sp>
        <p:nvSpPr>
          <p:cNvPr id="233" name="Rectangle 110">
            <a:extLst>
              <a:ext uri="{FF2B5EF4-FFF2-40B4-BE49-F238E27FC236}">
                <a16:creationId xmlns:a16="http://schemas.microsoft.com/office/drawing/2014/main" id="{033F4F12-E216-4A7F-A292-BEAA460F2B90}"/>
              </a:ext>
            </a:extLst>
          </p:cNvPr>
          <p:cNvSpPr>
            <a:spLocks noChangeArrowheads="1"/>
          </p:cNvSpPr>
          <p:nvPr/>
        </p:nvSpPr>
        <p:spPr bwMode="auto">
          <a:xfrm>
            <a:off x="9279891" y="2452400"/>
            <a:ext cx="368595"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kern="0" dirty="0">
                <a:solidFill>
                  <a:srgbClr val="000000"/>
                </a:solidFill>
              </a:rPr>
              <a:t>SUMTER</a:t>
            </a:r>
          </a:p>
        </p:txBody>
      </p:sp>
      <p:sp>
        <p:nvSpPr>
          <p:cNvPr id="234" name="Rectangle 111">
            <a:extLst>
              <a:ext uri="{FF2B5EF4-FFF2-40B4-BE49-F238E27FC236}">
                <a16:creationId xmlns:a16="http://schemas.microsoft.com/office/drawing/2014/main" id="{6D7F4C4C-2E86-420B-8E38-784992F1CE7B}"/>
              </a:ext>
            </a:extLst>
          </p:cNvPr>
          <p:cNvSpPr>
            <a:spLocks noChangeArrowheads="1"/>
          </p:cNvSpPr>
          <p:nvPr/>
        </p:nvSpPr>
        <p:spPr bwMode="auto">
          <a:xfrm>
            <a:off x="8883117" y="2593651"/>
            <a:ext cx="626899"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kern="0" dirty="0">
                <a:solidFill>
                  <a:srgbClr val="000000"/>
                </a:solidFill>
              </a:rPr>
              <a:t>HERNANDO</a:t>
            </a:r>
          </a:p>
        </p:txBody>
      </p:sp>
      <p:sp>
        <p:nvSpPr>
          <p:cNvPr id="235" name="Rectangle 112">
            <a:extLst>
              <a:ext uri="{FF2B5EF4-FFF2-40B4-BE49-F238E27FC236}">
                <a16:creationId xmlns:a16="http://schemas.microsoft.com/office/drawing/2014/main" id="{86ECB192-65DA-4DA4-B355-D9A8977508E0}"/>
              </a:ext>
            </a:extLst>
          </p:cNvPr>
          <p:cNvSpPr>
            <a:spLocks noChangeArrowheads="1"/>
          </p:cNvSpPr>
          <p:nvPr/>
        </p:nvSpPr>
        <p:spPr bwMode="auto">
          <a:xfrm>
            <a:off x="9144985" y="912926"/>
            <a:ext cx="328530"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kern="0" dirty="0">
                <a:solidFill>
                  <a:srgbClr val="000000"/>
                </a:solidFill>
              </a:rPr>
              <a:t>BAKER</a:t>
            </a:r>
          </a:p>
        </p:txBody>
      </p:sp>
      <p:sp>
        <p:nvSpPr>
          <p:cNvPr id="236" name="Rectangle 113">
            <a:extLst>
              <a:ext uri="{FF2B5EF4-FFF2-40B4-BE49-F238E27FC236}">
                <a16:creationId xmlns:a16="http://schemas.microsoft.com/office/drawing/2014/main" id="{48204DD3-5537-42CB-ADE7-8650EBEAD651}"/>
              </a:ext>
            </a:extLst>
          </p:cNvPr>
          <p:cNvSpPr>
            <a:spLocks noChangeArrowheads="1"/>
          </p:cNvSpPr>
          <p:nvPr/>
        </p:nvSpPr>
        <p:spPr bwMode="auto">
          <a:xfrm>
            <a:off x="9551282" y="520916"/>
            <a:ext cx="362185"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kern="0" dirty="0">
                <a:solidFill>
                  <a:srgbClr val="000000"/>
                </a:solidFill>
              </a:rPr>
              <a:t>NASSAU</a:t>
            </a:r>
          </a:p>
        </p:txBody>
      </p:sp>
      <p:sp>
        <p:nvSpPr>
          <p:cNvPr id="237" name="Rectangle 114">
            <a:extLst>
              <a:ext uri="{FF2B5EF4-FFF2-40B4-BE49-F238E27FC236}">
                <a16:creationId xmlns:a16="http://schemas.microsoft.com/office/drawing/2014/main" id="{70E6C7D3-2142-46CD-968E-E2B1B5EF4ABA}"/>
              </a:ext>
            </a:extLst>
          </p:cNvPr>
          <p:cNvSpPr>
            <a:spLocks noChangeArrowheads="1"/>
          </p:cNvSpPr>
          <p:nvPr/>
        </p:nvSpPr>
        <p:spPr bwMode="auto">
          <a:xfrm>
            <a:off x="9709988" y="825637"/>
            <a:ext cx="334941"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kern="0" dirty="0">
                <a:solidFill>
                  <a:srgbClr val="000000"/>
                </a:solidFill>
              </a:rPr>
              <a:t>DUVAL</a:t>
            </a:r>
          </a:p>
        </p:txBody>
      </p:sp>
      <p:sp>
        <p:nvSpPr>
          <p:cNvPr id="238" name="Rectangle 115">
            <a:extLst>
              <a:ext uri="{FF2B5EF4-FFF2-40B4-BE49-F238E27FC236}">
                <a16:creationId xmlns:a16="http://schemas.microsoft.com/office/drawing/2014/main" id="{57122A26-7975-40B1-8024-A1227148B419}"/>
              </a:ext>
            </a:extLst>
          </p:cNvPr>
          <p:cNvSpPr>
            <a:spLocks noChangeArrowheads="1"/>
          </p:cNvSpPr>
          <p:nvPr/>
        </p:nvSpPr>
        <p:spPr bwMode="auto">
          <a:xfrm>
            <a:off x="9541756" y="1173208"/>
            <a:ext cx="293274"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kern="0" dirty="0">
                <a:solidFill>
                  <a:srgbClr val="000000"/>
                </a:solidFill>
              </a:rPr>
              <a:t>CLAY</a:t>
            </a:r>
          </a:p>
        </p:txBody>
      </p:sp>
      <p:sp>
        <p:nvSpPr>
          <p:cNvPr id="239" name="Rectangle 116">
            <a:extLst>
              <a:ext uri="{FF2B5EF4-FFF2-40B4-BE49-F238E27FC236}">
                <a16:creationId xmlns:a16="http://schemas.microsoft.com/office/drawing/2014/main" id="{457F2115-493D-41EA-8C20-8EF8587BBF5B}"/>
              </a:ext>
            </a:extLst>
          </p:cNvPr>
          <p:cNvSpPr>
            <a:spLocks noChangeArrowheads="1"/>
          </p:cNvSpPr>
          <p:nvPr/>
        </p:nvSpPr>
        <p:spPr bwMode="auto">
          <a:xfrm>
            <a:off x="9865523" y="1184319"/>
            <a:ext cx="389429"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kern="0" dirty="0">
                <a:solidFill>
                  <a:srgbClr val="000000"/>
                </a:solidFill>
              </a:rPr>
              <a:t>ST JOHNS</a:t>
            </a:r>
          </a:p>
        </p:txBody>
      </p:sp>
      <p:sp>
        <p:nvSpPr>
          <p:cNvPr id="240" name="Rectangle 117">
            <a:extLst>
              <a:ext uri="{FF2B5EF4-FFF2-40B4-BE49-F238E27FC236}">
                <a16:creationId xmlns:a16="http://schemas.microsoft.com/office/drawing/2014/main" id="{3E4079BB-30CF-4D66-B319-F50FF0CBB78D}"/>
              </a:ext>
            </a:extLst>
          </p:cNvPr>
          <p:cNvSpPr>
            <a:spLocks noChangeArrowheads="1"/>
          </p:cNvSpPr>
          <p:nvPr/>
        </p:nvSpPr>
        <p:spPr bwMode="auto">
          <a:xfrm>
            <a:off x="10021059" y="1649334"/>
            <a:ext cx="371800"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kern="0" dirty="0">
                <a:solidFill>
                  <a:srgbClr val="000000"/>
                </a:solidFill>
              </a:rPr>
              <a:t>FLAGLER</a:t>
            </a:r>
          </a:p>
        </p:txBody>
      </p:sp>
      <p:sp>
        <p:nvSpPr>
          <p:cNvPr id="241" name="Rectangle 118">
            <a:extLst>
              <a:ext uri="{FF2B5EF4-FFF2-40B4-BE49-F238E27FC236}">
                <a16:creationId xmlns:a16="http://schemas.microsoft.com/office/drawing/2014/main" id="{9A0B7C68-8226-4DF0-9FC5-61EA90881411}"/>
              </a:ext>
            </a:extLst>
          </p:cNvPr>
          <p:cNvSpPr>
            <a:spLocks noChangeArrowheads="1"/>
          </p:cNvSpPr>
          <p:nvPr/>
        </p:nvSpPr>
        <p:spPr bwMode="auto">
          <a:xfrm>
            <a:off x="10146437" y="2109590"/>
            <a:ext cx="376608"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kern="0" dirty="0">
                <a:solidFill>
                  <a:srgbClr val="000000"/>
                </a:solidFill>
              </a:rPr>
              <a:t>VOLUSIA</a:t>
            </a:r>
          </a:p>
        </p:txBody>
      </p:sp>
      <p:sp>
        <p:nvSpPr>
          <p:cNvPr id="242" name="Rectangle 119">
            <a:extLst>
              <a:ext uri="{FF2B5EF4-FFF2-40B4-BE49-F238E27FC236}">
                <a16:creationId xmlns:a16="http://schemas.microsoft.com/office/drawing/2014/main" id="{4760ADB8-2C32-4F89-A682-41E6389C20CD}"/>
              </a:ext>
            </a:extLst>
          </p:cNvPr>
          <p:cNvSpPr>
            <a:spLocks noChangeArrowheads="1"/>
          </p:cNvSpPr>
          <p:nvPr/>
        </p:nvSpPr>
        <p:spPr bwMode="auto">
          <a:xfrm>
            <a:off x="10057561" y="2441291"/>
            <a:ext cx="411865"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kern="0" dirty="0">
                <a:solidFill>
                  <a:srgbClr val="000000"/>
                </a:solidFill>
              </a:rPr>
              <a:t>SEMINOLE</a:t>
            </a:r>
          </a:p>
        </p:txBody>
      </p:sp>
      <p:sp>
        <p:nvSpPr>
          <p:cNvPr id="243" name="Rectangle 120">
            <a:extLst>
              <a:ext uri="{FF2B5EF4-FFF2-40B4-BE49-F238E27FC236}">
                <a16:creationId xmlns:a16="http://schemas.microsoft.com/office/drawing/2014/main" id="{FA1B6136-AE2D-42EC-897F-5ED4C43DCBEE}"/>
              </a:ext>
            </a:extLst>
          </p:cNvPr>
          <p:cNvSpPr>
            <a:spLocks noChangeArrowheads="1"/>
          </p:cNvSpPr>
          <p:nvPr/>
        </p:nvSpPr>
        <p:spPr bwMode="auto">
          <a:xfrm>
            <a:off x="9957576" y="2623806"/>
            <a:ext cx="371800"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kern="0" dirty="0">
                <a:solidFill>
                  <a:srgbClr val="000000"/>
                </a:solidFill>
              </a:rPr>
              <a:t>ORANGE</a:t>
            </a:r>
          </a:p>
        </p:txBody>
      </p:sp>
      <p:sp>
        <p:nvSpPr>
          <p:cNvPr id="244" name="Rectangle 121">
            <a:extLst>
              <a:ext uri="{FF2B5EF4-FFF2-40B4-BE49-F238E27FC236}">
                <a16:creationId xmlns:a16="http://schemas.microsoft.com/office/drawing/2014/main" id="{CB32B7CF-F515-4EA9-92D9-5CDEE5D512A7}"/>
              </a:ext>
            </a:extLst>
          </p:cNvPr>
          <p:cNvSpPr>
            <a:spLocks noChangeArrowheads="1"/>
          </p:cNvSpPr>
          <p:nvPr/>
        </p:nvSpPr>
        <p:spPr bwMode="auto">
          <a:xfrm>
            <a:off x="10589727" y="2572373"/>
            <a:ext cx="391031" cy="23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126">
              <a:spcBef>
                <a:spcPct val="30000"/>
              </a:spcBef>
              <a:buNone/>
              <a:defRPr/>
            </a:pPr>
            <a:r>
              <a:rPr lang="en-US" sz="400" b="1" kern="0" dirty="0">
                <a:solidFill>
                  <a:srgbClr val="000000"/>
                </a:solidFill>
              </a:rPr>
              <a:t>BREVARD</a:t>
            </a:r>
          </a:p>
          <a:p>
            <a:pPr algn="ctr" defTabSz="914126">
              <a:spcBef>
                <a:spcPct val="30000"/>
              </a:spcBef>
              <a:buNone/>
              <a:defRPr/>
            </a:pPr>
            <a:endParaRPr lang="en-US" sz="400" b="1" kern="0" dirty="0">
              <a:solidFill>
                <a:srgbClr val="000000"/>
              </a:solidFill>
            </a:endParaRPr>
          </a:p>
        </p:txBody>
      </p:sp>
      <p:sp>
        <p:nvSpPr>
          <p:cNvPr id="245" name="Rectangle 122">
            <a:extLst>
              <a:ext uri="{FF2B5EF4-FFF2-40B4-BE49-F238E27FC236}">
                <a16:creationId xmlns:a16="http://schemas.microsoft.com/office/drawing/2014/main" id="{C584E9A6-51A9-4F50-BE81-E7BD81C017EA}"/>
              </a:ext>
            </a:extLst>
          </p:cNvPr>
          <p:cNvSpPr>
            <a:spLocks noChangeArrowheads="1"/>
          </p:cNvSpPr>
          <p:nvPr/>
        </p:nvSpPr>
        <p:spPr bwMode="auto">
          <a:xfrm>
            <a:off x="10200911" y="2922799"/>
            <a:ext cx="386223" cy="27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126">
              <a:spcBef>
                <a:spcPct val="30000"/>
              </a:spcBef>
              <a:buNone/>
              <a:defRPr/>
            </a:pPr>
            <a:r>
              <a:rPr lang="en-US" sz="400" b="1" kern="0" dirty="0">
                <a:solidFill>
                  <a:srgbClr val="000000"/>
                </a:solidFill>
              </a:rPr>
              <a:t>OSCEOLA</a:t>
            </a:r>
          </a:p>
          <a:p>
            <a:pPr algn="ctr" defTabSz="914126">
              <a:spcBef>
                <a:spcPct val="30000"/>
              </a:spcBef>
              <a:buNone/>
              <a:defRPr/>
            </a:pPr>
            <a:endParaRPr lang="en-US" sz="600" b="1" kern="0" dirty="0">
              <a:solidFill>
                <a:srgbClr val="000000"/>
              </a:solidFill>
            </a:endParaRPr>
          </a:p>
        </p:txBody>
      </p:sp>
      <p:sp>
        <p:nvSpPr>
          <p:cNvPr id="246" name="Rectangle 123">
            <a:extLst>
              <a:ext uri="{FF2B5EF4-FFF2-40B4-BE49-F238E27FC236}">
                <a16:creationId xmlns:a16="http://schemas.microsoft.com/office/drawing/2014/main" id="{E128CFAD-8207-41E1-A089-CFAE80A7BA28}"/>
              </a:ext>
            </a:extLst>
          </p:cNvPr>
          <p:cNvSpPr>
            <a:spLocks noChangeArrowheads="1"/>
          </p:cNvSpPr>
          <p:nvPr/>
        </p:nvSpPr>
        <p:spPr bwMode="auto">
          <a:xfrm>
            <a:off x="8970409" y="2814256"/>
            <a:ext cx="330133"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kern="0" dirty="0">
                <a:solidFill>
                  <a:srgbClr val="000000"/>
                </a:solidFill>
              </a:rPr>
              <a:t>PASCO</a:t>
            </a:r>
          </a:p>
        </p:txBody>
      </p:sp>
      <p:sp>
        <p:nvSpPr>
          <p:cNvPr id="247" name="Rectangle 124">
            <a:extLst>
              <a:ext uri="{FF2B5EF4-FFF2-40B4-BE49-F238E27FC236}">
                <a16:creationId xmlns:a16="http://schemas.microsoft.com/office/drawing/2014/main" id="{5D0DDE37-06C8-455C-9ECC-DCDC7C35BADC}"/>
              </a:ext>
            </a:extLst>
          </p:cNvPr>
          <p:cNvSpPr>
            <a:spLocks noChangeArrowheads="1"/>
          </p:cNvSpPr>
          <p:nvPr/>
        </p:nvSpPr>
        <p:spPr bwMode="auto">
          <a:xfrm>
            <a:off x="9000394" y="3059609"/>
            <a:ext cx="527250" cy="23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126">
              <a:spcBef>
                <a:spcPct val="30000"/>
              </a:spcBef>
              <a:buNone/>
              <a:defRPr/>
            </a:pPr>
            <a:r>
              <a:rPr lang="en-US" sz="400" b="1" kern="0" dirty="0">
                <a:solidFill>
                  <a:srgbClr val="000000"/>
                </a:solidFill>
              </a:rPr>
              <a:t>HILLSBOROUGH</a:t>
            </a:r>
          </a:p>
          <a:p>
            <a:pPr algn="ctr" defTabSz="914126">
              <a:spcBef>
                <a:spcPct val="30000"/>
              </a:spcBef>
              <a:buNone/>
              <a:defRPr/>
            </a:pPr>
            <a:endParaRPr lang="en-US" sz="400" b="1" kern="0" dirty="0">
              <a:solidFill>
                <a:srgbClr val="000000"/>
              </a:solidFill>
            </a:endParaRPr>
          </a:p>
        </p:txBody>
      </p:sp>
      <p:sp>
        <p:nvSpPr>
          <p:cNvPr id="248" name="Rectangle 125">
            <a:extLst>
              <a:ext uri="{FF2B5EF4-FFF2-40B4-BE49-F238E27FC236}">
                <a16:creationId xmlns:a16="http://schemas.microsoft.com/office/drawing/2014/main" id="{675BCC0A-6DF7-4B6B-AB21-B1A0DE5E8847}"/>
              </a:ext>
            </a:extLst>
          </p:cNvPr>
          <p:cNvSpPr>
            <a:spLocks noChangeArrowheads="1"/>
          </p:cNvSpPr>
          <p:nvPr/>
        </p:nvSpPr>
        <p:spPr bwMode="auto">
          <a:xfrm>
            <a:off x="9618078" y="3056114"/>
            <a:ext cx="299683" cy="27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126">
              <a:spcBef>
                <a:spcPct val="30000"/>
              </a:spcBef>
              <a:buNone/>
              <a:defRPr/>
            </a:pPr>
            <a:r>
              <a:rPr lang="en-US" sz="400" b="1" kern="0" dirty="0">
                <a:solidFill>
                  <a:srgbClr val="000000"/>
                </a:solidFill>
              </a:rPr>
              <a:t>POLK</a:t>
            </a:r>
          </a:p>
          <a:p>
            <a:pPr algn="ctr" defTabSz="914126">
              <a:spcBef>
                <a:spcPct val="30000"/>
              </a:spcBef>
              <a:buNone/>
              <a:defRPr/>
            </a:pPr>
            <a:endParaRPr lang="en-US" sz="600" b="1" kern="0" dirty="0">
              <a:solidFill>
                <a:srgbClr val="000000"/>
              </a:solidFill>
            </a:endParaRPr>
          </a:p>
        </p:txBody>
      </p:sp>
      <p:sp>
        <p:nvSpPr>
          <p:cNvPr id="249" name="Rectangle 126">
            <a:extLst>
              <a:ext uri="{FF2B5EF4-FFF2-40B4-BE49-F238E27FC236}">
                <a16:creationId xmlns:a16="http://schemas.microsoft.com/office/drawing/2014/main" id="{BA2FCB3B-1D0E-46C4-92BD-27181DE3ACE1}"/>
              </a:ext>
            </a:extLst>
          </p:cNvPr>
          <p:cNvSpPr>
            <a:spLocks noChangeArrowheads="1"/>
          </p:cNvSpPr>
          <p:nvPr/>
        </p:nvSpPr>
        <p:spPr bwMode="auto">
          <a:xfrm>
            <a:off x="9094199" y="3563361"/>
            <a:ext cx="402249"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kern="0" dirty="0">
                <a:solidFill>
                  <a:srgbClr val="000000"/>
                </a:solidFill>
              </a:rPr>
              <a:t>MANATEE</a:t>
            </a:r>
          </a:p>
        </p:txBody>
      </p:sp>
      <p:sp>
        <p:nvSpPr>
          <p:cNvPr id="250" name="Rectangle 127">
            <a:extLst>
              <a:ext uri="{FF2B5EF4-FFF2-40B4-BE49-F238E27FC236}">
                <a16:creationId xmlns:a16="http://schemas.microsoft.com/office/drawing/2014/main" id="{855C1C58-84D4-4587-9651-6259FFADA91D}"/>
              </a:ext>
            </a:extLst>
          </p:cNvPr>
          <p:cNvSpPr>
            <a:spLocks noChangeArrowheads="1"/>
          </p:cNvSpPr>
          <p:nvPr/>
        </p:nvSpPr>
        <p:spPr bwMode="auto">
          <a:xfrm>
            <a:off x="9561438" y="3579852"/>
            <a:ext cx="360582" cy="27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126">
              <a:spcBef>
                <a:spcPct val="30000"/>
              </a:spcBef>
              <a:buNone/>
              <a:defRPr/>
            </a:pPr>
            <a:r>
              <a:rPr lang="en-US" sz="400" b="1" kern="0" dirty="0">
                <a:solidFill>
                  <a:srgbClr val="000000"/>
                </a:solidFill>
              </a:rPr>
              <a:t>HARDEE</a:t>
            </a:r>
          </a:p>
          <a:p>
            <a:pPr algn="ctr" defTabSz="914126">
              <a:spcBef>
                <a:spcPct val="30000"/>
              </a:spcBef>
              <a:buNone/>
              <a:defRPr/>
            </a:pPr>
            <a:endParaRPr lang="en-US" sz="600" b="1" kern="0" dirty="0">
              <a:solidFill>
                <a:srgbClr val="000000"/>
              </a:solidFill>
            </a:endParaRPr>
          </a:p>
        </p:txBody>
      </p:sp>
      <p:sp>
        <p:nvSpPr>
          <p:cNvPr id="251" name="Rectangle 128">
            <a:extLst>
              <a:ext uri="{FF2B5EF4-FFF2-40B4-BE49-F238E27FC236}">
                <a16:creationId xmlns:a16="http://schemas.microsoft.com/office/drawing/2014/main" id="{A8847428-3771-41C5-B462-5CA275DF5D5F}"/>
              </a:ext>
            </a:extLst>
          </p:cNvPr>
          <p:cNvSpPr>
            <a:spLocks noChangeArrowheads="1"/>
          </p:cNvSpPr>
          <p:nvPr/>
        </p:nvSpPr>
        <p:spPr bwMode="auto">
          <a:xfrm>
            <a:off x="9943293" y="3769682"/>
            <a:ext cx="439109"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kern="0" dirty="0">
                <a:solidFill>
                  <a:srgbClr val="000000"/>
                </a:solidFill>
              </a:rPr>
              <a:t>HIGHLANDS</a:t>
            </a:r>
          </a:p>
        </p:txBody>
      </p:sp>
      <p:sp>
        <p:nvSpPr>
          <p:cNvPr id="252" name="Rectangle 129">
            <a:extLst>
              <a:ext uri="{FF2B5EF4-FFF2-40B4-BE49-F238E27FC236}">
                <a16:creationId xmlns:a16="http://schemas.microsoft.com/office/drawing/2014/main" id="{71F42358-E047-4A86-A4DF-4323342489DA}"/>
              </a:ext>
            </a:extLst>
          </p:cNvPr>
          <p:cNvSpPr>
            <a:spLocks noChangeArrowheads="1"/>
          </p:cNvSpPr>
          <p:nvPr/>
        </p:nvSpPr>
        <p:spPr bwMode="auto">
          <a:xfrm>
            <a:off x="10656728" y="3362422"/>
            <a:ext cx="483981" cy="27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126">
              <a:spcBef>
                <a:spcPct val="30000"/>
              </a:spcBef>
              <a:buNone/>
              <a:defRPr/>
            </a:pPr>
            <a:r>
              <a:rPr lang="en-US" sz="400" b="1" kern="0" dirty="0">
                <a:solidFill>
                  <a:srgbClr val="000000"/>
                </a:solidFill>
              </a:rPr>
              <a:t>INDIAN RIVER</a:t>
            </a:r>
          </a:p>
          <a:p>
            <a:pPr algn="ctr" defTabSz="914126">
              <a:spcBef>
                <a:spcPct val="30000"/>
              </a:spcBef>
              <a:buNone/>
              <a:defRPr/>
            </a:pPr>
            <a:endParaRPr lang="en-US" sz="600" b="1" kern="0" dirty="0">
              <a:solidFill>
                <a:srgbClr val="000000"/>
              </a:solidFill>
            </a:endParaRPr>
          </a:p>
        </p:txBody>
      </p:sp>
      <p:sp>
        <p:nvSpPr>
          <p:cNvPr id="253" name="Rectangle 130">
            <a:extLst>
              <a:ext uri="{FF2B5EF4-FFF2-40B4-BE49-F238E27FC236}">
                <a16:creationId xmlns:a16="http://schemas.microsoft.com/office/drawing/2014/main" id="{46ACB3CA-5D3E-4F58-8420-EB07291209BA}"/>
              </a:ext>
            </a:extLst>
          </p:cNvPr>
          <p:cNvSpPr>
            <a:spLocks noChangeArrowheads="1"/>
          </p:cNvSpPr>
          <p:nvPr/>
        </p:nvSpPr>
        <p:spPr bwMode="auto">
          <a:xfrm>
            <a:off x="10359185" y="3651592"/>
            <a:ext cx="475968" cy="23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126">
              <a:spcBef>
                <a:spcPct val="30000"/>
              </a:spcBef>
              <a:buNone/>
              <a:defRPr/>
            </a:pPr>
            <a:r>
              <a:rPr lang="en-US" sz="400" b="1" kern="0" dirty="0">
                <a:solidFill>
                  <a:srgbClr val="000000"/>
                </a:solidFill>
              </a:rPr>
              <a:t>OKEECHOBEE</a:t>
            </a:r>
          </a:p>
          <a:p>
            <a:pPr algn="ctr" defTabSz="914126">
              <a:spcBef>
                <a:spcPct val="30000"/>
              </a:spcBef>
              <a:buNone/>
              <a:defRPr/>
            </a:pPr>
            <a:endParaRPr lang="en-US" sz="400" b="1" kern="0" dirty="0">
              <a:solidFill>
                <a:srgbClr val="000000"/>
              </a:solidFill>
            </a:endParaRPr>
          </a:p>
        </p:txBody>
      </p:sp>
      <p:sp>
        <p:nvSpPr>
          <p:cNvPr id="254" name="Rectangle 131">
            <a:extLst>
              <a:ext uri="{FF2B5EF4-FFF2-40B4-BE49-F238E27FC236}">
                <a16:creationId xmlns:a16="http://schemas.microsoft.com/office/drawing/2014/main" id="{3AF0EC83-E86E-423E-B5FF-FA96BB430BCC}"/>
              </a:ext>
            </a:extLst>
          </p:cNvPr>
          <p:cNvSpPr>
            <a:spLocks noChangeArrowheads="1"/>
          </p:cNvSpPr>
          <p:nvPr/>
        </p:nvSpPr>
        <p:spPr bwMode="auto">
          <a:xfrm>
            <a:off x="10786032" y="3696676"/>
            <a:ext cx="370198"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kern="0" dirty="0">
                <a:solidFill>
                  <a:srgbClr val="000000"/>
                </a:solidFill>
              </a:rPr>
              <a:t>ST LUCIE</a:t>
            </a:r>
          </a:p>
        </p:txBody>
      </p:sp>
      <p:sp>
        <p:nvSpPr>
          <p:cNvPr id="255" name="Rectangle 132">
            <a:extLst>
              <a:ext uri="{FF2B5EF4-FFF2-40B4-BE49-F238E27FC236}">
                <a16:creationId xmlns:a16="http://schemas.microsoft.com/office/drawing/2014/main" id="{E9A629B2-93EF-4D77-9B1F-ED2B3F0517EA}"/>
              </a:ext>
            </a:extLst>
          </p:cNvPr>
          <p:cNvSpPr>
            <a:spLocks noChangeArrowheads="1"/>
          </p:cNvSpPr>
          <p:nvPr/>
        </p:nvSpPr>
        <p:spPr bwMode="auto">
          <a:xfrm>
            <a:off x="10873324" y="3990288"/>
            <a:ext cx="363787"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kern="0" dirty="0">
                <a:solidFill>
                  <a:srgbClr val="000000"/>
                </a:solidFill>
              </a:rPr>
              <a:t>MARTIN</a:t>
            </a:r>
          </a:p>
        </p:txBody>
      </p:sp>
      <p:sp>
        <p:nvSpPr>
          <p:cNvPr id="256" name="Rectangle 133">
            <a:extLst>
              <a:ext uri="{FF2B5EF4-FFF2-40B4-BE49-F238E27FC236}">
                <a16:creationId xmlns:a16="http://schemas.microsoft.com/office/drawing/2014/main" id="{7D1F1F0F-8105-430B-9B2A-2DC93C4154D2}"/>
              </a:ext>
            </a:extLst>
          </p:cNvPr>
          <p:cNvSpPr>
            <a:spLocks noChangeArrowheads="1"/>
          </p:cNvSpPr>
          <p:nvPr/>
        </p:nvSpPr>
        <p:spPr bwMode="auto">
          <a:xfrm>
            <a:off x="10828216" y="4421008"/>
            <a:ext cx="466353" cy="27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126">
              <a:spcBef>
                <a:spcPct val="30000"/>
              </a:spcBef>
              <a:buNone/>
              <a:defRPr/>
            </a:pPr>
            <a:r>
              <a:rPr lang="en-US" sz="400" b="1" kern="0" dirty="0">
                <a:solidFill>
                  <a:srgbClr val="000000"/>
                </a:solidFill>
              </a:rPr>
              <a:t>PALM BEACH</a:t>
            </a:r>
          </a:p>
          <a:p>
            <a:pPr algn="ctr" defTabSz="914126">
              <a:spcBef>
                <a:spcPct val="30000"/>
              </a:spcBef>
              <a:buNone/>
              <a:defRPr/>
            </a:pPr>
            <a:endParaRPr lang="en-US" sz="600" b="1" kern="0" dirty="0">
              <a:solidFill>
                <a:srgbClr val="000000"/>
              </a:solidFill>
            </a:endParaRPr>
          </a:p>
        </p:txBody>
      </p:sp>
      <p:sp>
        <p:nvSpPr>
          <p:cNvPr id="257" name="Rectangle 134" descr="Wide upward diagonal">
            <a:extLst>
              <a:ext uri="{FF2B5EF4-FFF2-40B4-BE49-F238E27FC236}">
                <a16:creationId xmlns:a16="http://schemas.microsoft.com/office/drawing/2014/main" id="{AF57B4E5-6E9B-4562-B3A3-B9354AE164A4}"/>
              </a:ext>
            </a:extLst>
          </p:cNvPr>
          <p:cNvSpPr>
            <a:spLocks noChangeArrowheads="1"/>
          </p:cNvSpPr>
          <p:nvPr/>
        </p:nvSpPr>
        <p:spPr bwMode="auto">
          <a:xfrm>
            <a:off x="10776513" y="4898643"/>
            <a:ext cx="453907" cy="15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kern="0" dirty="0">
                <a:solidFill>
                  <a:srgbClr val="000000"/>
                </a:solidFill>
              </a:rPr>
              <a:t>BROWARD</a:t>
            </a:r>
          </a:p>
        </p:txBody>
      </p:sp>
      <p:sp>
        <p:nvSpPr>
          <p:cNvPr id="258" name="Rectangle 135">
            <a:extLst>
              <a:ext uri="{FF2B5EF4-FFF2-40B4-BE49-F238E27FC236}">
                <a16:creationId xmlns:a16="http://schemas.microsoft.com/office/drawing/2014/main" id="{5E55BEAD-22B2-49A3-AE5E-E8779B38BA12}"/>
              </a:ext>
            </a:extLst>
          </p:cNvPr>
          <p:cNvSpPr>
            <a:spLocks noChangeArrowheads="1"/>
          </p:cNvSpPr>
          <p:nvPr/>
        </p:nvSpPr>
        <p:spPr bwMode="auto">
          <a:xfrm>
            <a:off x="10760639" y="5383750"/>
            <a:ext cx="306094"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kern="0" dirty="0">
                <a:solidFill>
                  <a:srgbClr val="000000"/>
                </a:solidFill>
              </a:rPr>
              <a:t>DADE</a:t>
            </a:r>
          </a:p>
        </p:txBody>
      </p:sp>
      <p:sp>
        <p:nvSpPr>
          <p:cNvPr id="259" name="Rectangle 136">
            <a:extLst>
              <a:ext uri="{FF2B5EF4-FFF2-40B4-BE49-F238E27FC236}">
                <a16:creationId xmlns:a16="http://schemas.microsoft.com/office/drawing/2014/main" id="{7A2A3E7C-9120-46F0-B41E-8EB76E3D8BFD}"/>
              </a:ext>
            </a:extLst>
          </p:cNvPr>
          <p:cNvSpPr>
            <a:spLocks noChangeArrowheads="1"/>
          </p:cNvSpPr>
          <p:nvPr/>
        </p:nvSpPr>
        <p:spPr bwMode="auto">
          <a:xfrm>
            <a:off x="10252772" y="5426601"/>
            <a:ext cx="389429"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kern="0" dirty="0">
                <a:solidFill>
                  <a:srgbClr val="000000"/>
                </a:solidFill>
              </a:rPr>
              <a:t>MONROE</a:t>
            </a:r>
          </a:p>
        </p:txBody>
      </p:sp>
      <p:sp>
        <p:nvSpPr>
          <p:cNvPr id="260" name="Rectangle 137">
            <a:extLst>
              <a:ext uri="{FF2B5EF4-FFF2-40B4-BE49-F238E27FC236}">
                <a16:creationId xmlns:a16="http://schemas.microsoft.com/office/drawing/2014/main" id="{88AFE5FF-7FDB-4633-8D35-6F12FC6E9E96}"/>
              </a:ext>
            </a:extLst>
          </p:cNvPr>
          <p:cNvSpPr>
            <a:spLocks noChangeArrowheads="1"/>
          </p:cNvSpPr>
          <p:nvPr/>
        </p:nvSpPr>
        <p:spPr bwMode="auto">
          <a:xfrm>
            <a:off x="9833783" y="4975868"/>
            <a:ext cx="739582"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126">
              <a:spcBef>
                <a:spcPct val="30000"/>
              </a:spcBef>
              <a:buNone/>
              <a:defRPr/>
            </a:pPr>
            <a:r>
              <a:rPr lang="en-US" sz="400" b="1" kern="0" dirty="0">
                <a:solidFill>
                  <a:srgbClr val="000000"/>
                </a:solidFill>
              </a:rPr>
              <a:t>COLLIER</a:t>
            </a:r>
          </a:p>
        </p:txBody>
      </p:sp>
      <p:sp>
        <p:nvSpPr>
          <p:cNvPr id="261" name="Rectangle 138">
            <a:extLst>
              <a:ext uri="{FF2B5EF4-FFF2-40B4-BE49-F238E27FC236}">
                <a16:creationId xmlns:a16="http://schemas.microsoft.com/office/drawing/2014/main" id="{FB7AFF6F-4565-49FB-A94C-5E208649CE43}"/>
              </a:ext>
            </a:extLst>
          </p:cNvPr>
          <p:cNvSpPr>
            <a:spLocks noChangeArrowheads="1"/>
          </p:cNvSpPr>
          <p:nvPr/>
        </p:nvSpPr>
        <p:spPr bwMode="auto">
          <a:xfrm>
            <a:off x="10190878" y="4466414"/>
            <a:ext cx="365390"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kern="0" dirty="0">
                <a:solidFill>
                  <a:srgbClr val="000000"/>
                </a:solidFill>
              </a:rPr>
              <a:t>HENDRY</a:t>
            </a:r>
          </a:p>
        </p:txBody>
      </p:sp>
      <p:sp>
        <p:nvSpPr>
          <p:cNvPr id="262" name="Rectangle 139">
            <a:extLst>
              <a:ext uri="{FF2B5EF4-FFF2-40B4-BE49-F238E27FC236}">
                <a16:creationId xmlns:a16="http://schemas.microsoft.com/office/drawing/2014/main" id="{96ADB804-8CB6-424B-9D35-55FE4CBD799A}"/>
              </a:ext>
            </a:extLst>
          </p:cNvPr>
          <p:cNvSpPr>
            <a:spLocks noChangeArrowheads="1"/>
          </p:cNvSpPr>
          <p:nvPr/>
        </p:nvSpPr>
        <p:spPr bwMode="auto">
          <a:xfrm>
            <a:off x="9667137" y="4490219"/>
            <a:ext cx="259618"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kern="0" dirty="0">
                <a:solidFill>
                  <a:srgbClr val="000000"/>
                </a:solidFill>
              </a:rPr>
              <a:t>LEE</a:t>
            </a:r>
          </a:p>
        </p:txBody>
      </p:sp>
      <p:sp>
        <p:nvSpPr>
          <p:cNvPr id="263" name="Rectangle 140">
            <a:extLst>
              <a:ext uri="{FF2B5EF4-FFF2-40B4-BE49-F238E27FC236}">
                <a16:creationId xmlns:a16="http://schemas.microsoft.com/office/drawing/2014/main" id="{FC4AD208-E465-4C3B-B098-4491E2468C19}"/>
              </a:ext>
            </a:extLst>
          </p:cNvPr>
          <p:cNvSpPr>
            <a:spLocks noChangeArrowheads="1"/>
          </p:cNvSpPr>
          <p:nvPr/>
        </p:nvSpPr>
        <p:spPr bwMode="auto">
          <a:xfrm>
            <a:off x="9470341" y="4196609"/>
            <a:ext cx="439109"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kern="0" dirty="0">
                <a:solidFill>
                  <a:srgbClr val="000000"/>
                </a:solidFill>
              </a:rPr>
              <a:t>CHARLOTTE</a:t>
            </a:r>
          </a:p>
        </p:txBody>
      </p:sp>
      <p:sp>
        <p:nvSpPr>
          <p:cNvPr id="264" name="Rectangle 141">
            <a:extLst>
              <a:ext uri="{FF2B5EF4-FFF2-40B4-BE49-F238E27FC236}">
                <a16:creationId xmlns:a16="http://schemas.microsoft.com/office/drawing/2014/main" id="{62A77FD6-D5BC-4CC8-815E-7594456341FF}"/>
              </a:ext>
            </a:extLst>
          </p:cNvPr>
          <p:cNvSpPr>
            <a:spLocks noChangeArrowheads="1"/>
          </p:cNvSpPr>
          <p:nvPr/>
        </p:nvSpPr>
        <p:spPr bwMode="auto">
          <a:xfrm>
            <a:off x="10005189" y="4166454"/>
            <a:ext cx="352569"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kern="0" dirty="0">
                <a:solidFill>
                  <a:srgbClr val="000000"/>
                </a:solidFill>
              </a:rPr>
              <a:t>GLADES</a:t>
            </a:r>
          </a:p>
        </p:txBody>
      </p:sp>
      <p:sp>
        <p:nvSpPr>
          <p:cNvPr id="265" name="Rectangle 142">
            <a:extLst>
              <a:ext uri="{FF2B5EF4-FFF2-40B4-BE49-F238E27FC236}">
                <a16:creationId xmlns:a16="http://schemas.microsoft.com/office/drawing/2014/main" id="{F76167BF-5523-4345-87E5-9DE6A7C694E6}"/>
              </a:ext>
            </a:extLst>
          </p:cNvPr>
          <p:cNvSpPr>
            <a:spLocks noChangeArrowheads="1"/>
          </p:cNvSpPr>
          <p:nvPr/>
        </p:nvSpPr>
        <p:spPr bwMode="auto">
          <a:xfrm>
            <a:off x="9541758" y="3893475"/>
            <a:ext cx="363787"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kern="0" dirty="0">
                <a:solidFill>
                  <a:srgbClr val="000000"/>
                </a:solidFill>
              </a:rPr>
              <a:t>DESOTO</a:t>
            </a:r>
          </a:p>
        </p:txBody>
      </p:sp>
      <p:sp>
        <p:nvSpPr>
          <p:cNvPr id="266" name="Rectangle 143">
            <a:extLst>
              <a:ext uri="{FF2B5EF4-FFF2-40B4-BE49-F238E27FC236}">
                <a16:creationId xmlns:a16="http://schemas.microsoft.com/office/drawing/2014/main" id="{97102D98-FBAD-4FF4-BC2C-14C0CA998F28}"/>
              </a:ext>
            </a:extLst>
          </p:cNvPr>
          <p:cNvSpPr>
            <a:spLocks noChangeArrowheads="1"/>
          </p:cNvSpPr>
          <p:nvPr/>
        </p:nvSpPr>
        <p:spPr bwMode="auto">
          <a:xfrm>
            <a:off x="9010083" y="3948378"/>
            <a:ext cx="622138" cy="23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126">
              <a:spcBef>
                <a:spcPct val="30000"/>
              </a:spcBef>
              <a:buNone/>
              <a:defRPr/>
            </a:pPr>
            <a:r>
              <a:rPr lang="en-US" sz="400" b="1" kern="0" dirty="0">
                <a:solidFill>
                  <a:srgbClr val="000000"/>
                </a:solidFill>
              </a:rPr>
              <a:t>SARASOTA</a:t>
            </a:r>
          </a:p>
          <a:p>
            <a:pPr algn="ctr" defTabSz="914126">
              <a:spcBef>
                <a:spcPct val="30000"/>
              </a:spcBef>
              <a:buNone/>
              <a:defRPr/>
            </a:pPr>
            <a:endParaRPr lang="en-US" sz="400" b="1" kern="0" dirty="0">
              <a:solidFill>
                <a:srgbClr val="000000"/>
              </a:solidFill>
            </a:endParaRPr>
          </a:p>
        </p:txBody>
      </p:sp>
      <p:sp>
        <p:nvSpPr>
          <p:cNvPr id="267" name="Rectangle 145">
            <a:extLst>
              <a:ext uri="{FF2B5EF4-FFF2-40B4-BE49-F238E27FC236}">
                <a16:creationId xmlns:a16="http://schemas.microsoft.com/office/drawing/2014/main" id="{E711F61E-25D2-4A12-9134-A8A0D90CB1FE}"/>
              </a:ext>
            </a:extLst>
          </p:cNvPr>
          <p:cNvSpPr>
            <a:spLocks noChangeArrowheads="1"/>
          </p:cNvSpPr>
          <p:nvPr/>
        </p:nvSpPr>
        <p:spPr bwMode="auto">
          <a:xfrm rot="5400000">
            <a:off x="8617792" y="3091152"/>
            <a:ext cx="386223" cy="23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126">
              <a:spcBef>
                <a:spcPct val="30000"/>
              </a:spcBef>
              <a:buNone/>
              <a:defRPr/>
            </a:pPr>
            <a:r>
              <a:rPr lang="en-US" sz="400" b="1" kern="0" dirty="0">
                <a:solidFill>
                  <a:srgbClr val="000000"/>
                </a:solidFill>
              </a:rPr>
              <a:t>PINELLAS</a:t>
            </a:r>
          </a:p>
          <a:p>
            <a:pPr algn="ctr" defTabSz="914126">
              <a:spcBef>
                <a:spcPct val="30000"/>
              </a:spcBef>
              <a:buNone/>
              <a:defRPr/>
            </a:pPr>
            <a:endParaRPr lang="en-US" sz="400" b="1" kern="0" dirty="0">
              <a:solidFill>
                <a:srgbClr val="000000"/>
              </a:solidFill>
            </a:endParaRPr>
          </a:p>
        </p:txBody>
      </p:sp>
      <p:sp>
        <p:nvSpPr>
          <p:cNvPr id="268" name="Rectangle 147">
            <a:extLst>
              <a:ext uri="{FF2B5EF4-FFF2-40B4-BE49-F238E27FC236}">
                <a16:creationId xmlns:a16="http://schemas.microsoft.com/office/drawing/2014/main" id="{D33BB1C5-3A70-4423-BA5D-FD110F3B42FF}"/>
              </a:ext>
            </a:extLst>
          </p:cNvPr>
          <p:cNvSpPr>
            <a:spLocks noChangeArrowheads="1"/>
          </p:cNvSpPr>
          <p:nvPr/>
        </p:nvSpPr>
        <p:spPr bwMode="auto">
          <a:xfrm>
            <a:off x="4560790" y="263198"/>
            <a:ext cx="471160" cy="336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126">
              <a:spcBef>
                <a:spcPct val="30000"/>
              </a:spcBef>
              <a:buNone/>
              <a:defRPr/>
            </a:pPr>
            <a:r>
              <a:rPr lang="en-US" sz="400" b="1" kern="0" dirty="0">
                <a:solidFill>
                  <a:srgbClr val="000000"/>
                </a:solidFill>
              </a:rPr>
              <a:t>SANTA</a:t>
            </a:r>
            <a:r>
              <a:rPr lang="en-US" sz="800" b="1" kern="0" dirty="0">
                <a:solidFill>
                  <a:srgbClr val="000000"/>
                </a:solidFill>
              </a:rPr>
              <a:t> </a:t>
            </a:r>
            <a:r>
              <a:rPr lang="en-US" sz="400" b="1" kern="0" dirty="0">
                <a:solidFill>
                  <a:srgbClr val="000000"/>
                </a:solidFill>
              </a:rPr>
              <a:t>ROSA</a:t>
            </a:r>
          </a:p>
          <a:p>
            <a:pPr algn="ctr" defTabSz="914126">
              <a:spcBef>
                <a:spcPct val="30000"/>
              </a:spcBef>
              <a:buNone/>
              <a:defRPr/>
            </a:pPr>
            <a:endParaRPr lang="en-US" sz="600" b="1" kern="0" dirty="0">
              <a:solidFill>
                <a:srgbClr val="000000"/>
              </a:solidFill>
            </a:endParaRPr>
          </a:p>
        </p:txBody>
      </p:sp>
      <p:sp>
        <p:nvSpPr>
          <p:cNvPr id="269" name="Rectangle 148">
            <a:extLst>
              <a:ext uri="{FF2B5EF4-FFF2-40B4-BE49-F238E27FC236}">
                <a16:creationId xmlns:a16="http://schemas.microsoft.com/office/drawing/2014/main" id="{413D55DD-201B-4AFB-B8B7-41A89C84968F}"/>
              </a:ext>
            </a:extLst>
          </p:cNvPr>
          <p:cNvSpPr>
            <a:spLocks noChangeArrowheads="1"/>
          </p:cNvSpPr>
          <p:nvPr/>
        </p:nvSpPr>
        <p:spPr bwMode="auto">
          <a:xfrm>
            <a:off x="4983164" y="294904"/>
            <a:ext cx="427890" cy="23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126">
              <a:spcBef>
                <a:spcPct val="30000"/>
              </a:spcBef>
              <a:buNone/>
              <a:defRPr/>
            </a:pPr>
            <a:r>
              <a:rPr lang="en-US" sz="400" b="1" kern="0" dirty="0">
                <a:solidFill>
                  <a:srgbClr val="000000"/>
                </a:solidFill>
              </a:rPr>
              <a:t>OKALOOSA</a:t>
            </a:r>
          </a:p>
          <a:p>
            <a:pPr algn="ctr" defTabSz="914126">
              <a:spcBef>
                <a:spcPct val="30000"/>
              </a:spcBef>
              <a:buNone/>
              <a:defRPr/>
            </a:pPr>
            <a:endParaRPr lang="en-US" sz="400" b="1" kern="0" dirty="0">
              <a:solidFill>
                <a:srgbClr val="000000"/>
              </a:solidFill>
            </a:endParaRPr>
          </a:p>
        </p:txBody>
      </p:sp>
      <p:sp>
        <p:nvSpPr>
          <p:cNvPr id="270" name="Rectangle 149">
            <a:extLst>
              <a:ext uri="{FF2B5EF4-FFF2-40B4-BE49-F238E27FC236}">
                <a16:creationId xmlns:a16="http://schemas.microsoft.com/office/drawing/2014/main" id="{803A6101-E9AA-4731-BB51-6F8385CEFB8F}"/>
              </a:ext>
            </a:extLst>
          </p:cNvPr>
          <p:cNvSpPr>
            <a:spLocks noChangeArrowheads="1"/>
          </p:cNvSpPr>
          <p:nvPr/>
        </p:nvSpPr>
        <p:spPr bwMode="auto">
          <a:xfrm>
            <a:off x="5335978" y="470130"/>
            <a:ext cx="379813"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kern="0" dirty="0">
                <a:solidFill>
                  <a:srgbClr val="000000"/>
                </a:solidFill>
              </a:rPr>
              <a:t>WALTON</a:t>
            </a:r>
          </a:p>
        </p:txBody>
      </p:sp>
      <p:sp>
        <p:nvSpPr>
          <p:cNvPr id="271" name="Rectangle 150">
            <a:extLst>
              <a:ext uri="{FF2B5EF4-FFF2-40B4-BE49-F238E27FC236}">
                <a16:creationId xmlns:a16="http://schemas.microsoft.com/office/drawing/2014/main" id="{C8A4F3D5-52B8-435C-B6A2-79D7B8304008}"/>
              </a:ext>
            </a:extLst>
          </p:cNvPr>
          <p:cNvSpPr>
            <a:spLocks noChangeArrowheads="1"/>
          </p:cNvSpPr>
          <p:nvPr/>
        </p:nvSpPr>
        <p:spPr bwMode="auto">
          <a:xfrm>
            <a:off x="5688310" y="314595"/>
            <a:ext cx="370198"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kern="0" dirty="0">
                <a:solidFill>
                  <a:srgbClr val="000000"/>
                </a:solidFill>
              </a:rPr>
              <a:t>HOLMES</a:t>
            </a:r>
          </a:p>
        </p:txBody>
      </p:sp>
      <p:sp>
        <p:nvSpPr>
          <p:cNvPr id="272" name="Rectangle 151">
            <a:extLst>
              <a:ext uri="{FF2B5EF4-FFF2-40B4-BE49-F238E27FC236}">
                <a16:creationId xmlns:a16="http://schemas.microsoft.com/office/drawing/2014/main" id="{7254109C-2CB9-40FE-B9C6-A3386D880442}"/>
              </a:ext>
            </a:extLst>
          </p:cNvPr>
          <p:cNvSpPr>
            <a:spLocks noChangeArrowheads="1"/>
          </p:cNvSpPr>
          <p:nvPr/>
        </p:nvSpPr>
        <p:spPr bwMode="auto">
          <a:xfrm>
            <a:off x="6264951" y="307601"/>
            <a:ext cx="383018" cy="23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126">
              <a:spcBef>
                <a:spcPct val="30000"/>
              </a:spcBef>
              <a:buNone/>
              <a:defRPr/>
            </a:pPr>
            <a:r>
              <a:rPr lang="en-US" sz="400" b="1" kern="0" dirty="0">
                <a:solidFill>
                  <a:srgbClr val="000000"/>
                </a:solidFill>
              </a:rPr>
              <a:t>JACKSON</a:t>
            </a:r>
          </a:p>
          <a:p>
            <a:pPr algn="ctr" defTabSz="914126">
              <a:spcBef>
                <a:spcPct val="30000"/>
              </a:spcBef>
              <a:buNone/>
              <a:defRPr/>
            </a:pPr>
            <a:endParaRPr lang="en-US" sz="400" b="1" kern="0" dirty="0">
              <a:solidFill>
                <a:srgbClr val="000000"/>
              </a:solidFill>
            </a:endParaRPr>
          </a:p>
        </p:txBody>
      </p:sp>
      <p:sp>
        <p:nvSpPr>
          <p:cNvPr id="273" name="Rectangle 152">
            <a:extLst>
              <a:ext uri="{FF2B5EF4-FFF2-40B4-BE49-F238E27FC236}">
                <a16:creationId xmlns:a16="http://schemas.microsoft.com/office/drawing/2014/main" id="{11FF0B63-8232-4ED3-9780-37C7A46EED4F}"/>
              </a:ext>
            </a:extLst>
          </p:cNvPr>
          <p:cNvSpPr>
            <a:spLocks noChangeArrowheads="1"/>
          </p:cNvSpPr>
          <p:nvPr/>
        </p:nvSpPr>
        <p:spPr bwMode="auto">
          <a:xfrm>
            <a:off x="5789886" y="578052"/>
            <a:ext cx="493596"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kern="0" dirty="0">
                <a:solidFill>
                  <a:srgbClr val="000000"/>
                </a:solidFill>
              </a:rPr>
              <a:t>WASHINGTON</a:t>
            </a:r>
          </a:p>
        </p:txBody>
      </p:sp>
      <p:sp>
        <p:nvSpPr>
          <p:cNvPr id="274" name="Rectangle 153">
            <a:extLst>
              <a:ext uri="{FF2B5EF4-FFF2-40B4-BE49-F238E27FC236}">
                <a16:creationId xmlns:a16="http://schemas.microsoft.com/office/drawing/2014/main" id="{5708C259-7123-4747-B2CC-97D7C6B8E93E}"/>
              </a:ext>
            </a:extLst>
          </p:cNvPr>
          <p:cNvSpPr>
            <a:spLocks noChangeArrowheads="1"/>
          </p:cNvSpPr>
          <p:nvPr/>
        </p:nvSpPr>
        <p:spPr bwMode="auto">
          <a:xfrm>
            <a:off x="6253317" y="754218"/>
            <a:ext cx="758627"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kern="0" dirty="0">
                <a:solidFill>
                  <a:srgbClr val="000000"/>
                </a:solidFill>
              </a:rPr>
              <a:t>CALHOUN</a:t>
            </a:r>
          </a:p>
        </p:txBody>
      </p:sp>
      <p:sp>
        <p:nvSpPr>
          <p:cNvPr id="275" name="Rectangle 154">
            <a:extLst>
              <a:ext uri="{FF2B5EF4-FFF2-40B4-BE49-F238E27FC236}">
                <a16:creationId xmlns:a16="http://schemas.microsoft.com/office/drawing/2014/main" id="{90127E0D-8621-400B-AD86-DB85E908DEEB}"/>
              </a:ext>
            </a:extLst>
          </p:cNvPr>
          <p:cNvSpPr>
            <a:spLocks noChangeArrowheads="1"/>
          </p:cNvSpPr>
          <p:nvPr/>
        </p:nvSpPr>
        <p:spPr bwMode="auto">
          <a:xfrm>
            <a:off x="5905742" y="831985"/>
            <a:ext cx="283658"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kern="0" dirty="0">
                <a:solidFill>
                  <a:srgbClr val="000000"/>
                </a:solidFill>
              </a:rPr>
              <a:t>BAY </a:t>
            </a:r>
          </a:p>
        </p:txBody>
      </p:sp>
      <p:sp>
        <p:nvSpPr>
          <p:cNvPr id="276" name="Rectangle 155">
            <a:extLst>
              <a:ext uri="{FF2B5EF4-FFF2-40B4-BE49-F238E27FC236}">
                <a16:creationId xmlns:a16="http://schemas.microsoft.com/office/drawing/2014/main" id="{7433757E-7A50-4CE0-86B1-57A9520E572C}"/>
              </a:ext>
            </a:extLst>
          </p:cNvPr>
          <p:cNvSpPr>
            <a:spLocks noChangeArrowheads="1"/>
          </p:cNvSpPr>
          <p:nvPr/>
        </p:nvSpPr>
        <p:spPr bwMode="auto">
          <a:xfrm>
            <a:off x="6313626" y="1211299"/>
            <a:ext cx="298081"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kern="0" dirty="0">
                <a:solidFill>
                  <a:srgbClr val="000000"/>
                </a:solidFill>
              </a:rPr>
              <a:t>GULF</a:t>
            </a:r>
          </a:p>
        </p:txBody>
      </p:sp>
      <p:sp>
        <p:nvSpPr>
          <p:cNvPr id="277" name="Rectangle 156">
            <a:extLst>
              <a:ext uri="{FF2B5EF4-FFF2-40B4-BE49-F238E27FC236}">
                <a16:creationId xmlns:a16="http://schemas.microsoft.com/office/drawing/2014/main" id="{309A88FC-E250-47B9-8E80-E51DA08B8CFF}"/>
              </a:ext>
            </a:extLst>
          </p:cNvPr>
          <p:cNvSpPr>
            <a:spLocks noChangeArrowheads="1"/>
          </p:cNvSpPr>
          <p:nvPr/>
        </p:nvSpPr>
        <p:spPr bwMode="auto">
          <a:xfrm>
            <a:off x="6821491" y="608206"/>
            <a:ext cx="395839"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kern="0" dirty="0">
                <a:solidFill>
                  <a:srgbClr val="000000"/>
                </a:solidFill>
              </a:rPr>
              <a:t>GADSDEN</a:t>
            </a:r>
          </a:p>
        </p:txBody>
      </p:sp>
      <p:sp>
        <p:nvSpPr>
          <p:cNvPr id="278" name="Rectangle 157">
            <a:extLst>
              <a:ext uri="{FF2B5EF4-FFF2-40B4-BE49-F238E27FC236}">
                <a16:creationId xmlns:a16="http://schemas.microsoft.com/office/drawing/2014/main" id="{D463CD34-3426-4FF6-9B04-D789C8ED3AD1}"/>
              </a:ext>
            </a:extLst>
          </p:cNvPr>
          <p:cNvSpPr>
            <a:spLocks noChangeArrowheads="1"/>
          </p:cNvSpPr>
          <p:nvPr/>
        </p:nvSpPr>
        <p:spPr bwMode="auto">
          <a:xfrm>
            <a:off x="6586604" y="1001803"/>
            <a:ext cx="618964"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kern="0" dirty="0">
                <a:solidFill>
                  <a:srgbClr val="000000"/>
                </a:solidFill>
              </a:rPr>
              <a:t>LIBERTY</a:t>
            </a:r>
          </a:p>
        </p:txBody>
      </p:sp>
      <p:sp>
        <p:nvSpPr>
          <p:cNvPr id="279" name="Rectangle 158">
            <a:extLst>
              <a:ext uri="{FF2B5EF4-FFF2-40B4-BE49-F238E27FC236}">
                <a16:creationId xmlns:a16="http://schemas.microsoft.com/office/drawing/2014/main" id="{47325C85-5619-461B-8329-96E9787C0C27}"/>
              </a:ext>
            </a:extLst>
          </p:cNvPr>
          <p:cNvSpPr>
            <a:spLocks noChangeArrowheads="1"/>
          </p:cNvSpPr>
          <p:nvPr/>
        </p:nvSpPr>
        <p:spPr bwMode="auto">
          <a:xfrm>
            <a:off x="6596126" y="1266847"/>
            <a:ext cx="701492"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kern="0" dirty="0">
                <a:solidFill>
                  <a:srgbClr val="000000"/>
                </a:solidFill>
              </a:rPr>
              <a:t>FRANKLIN</a:t>
            </a:r>
          </a:p>
        </p:txBody>
      </p:sp>
      <p:sp>
        <p:nvSpPr>
          <p:cNvPr id="280" name="Rectangle 159">
            <a:extLst>
              <a:ext uri="{FF2B5EF4-FFF2-40B4-BE49-F238E27FC236}">
                <a16:creationId xmlns:a16="http://schemas.microsoft.com/office/drawing/2014/main" id="{5F9E1902-CC94-43A2-8E77-769C4121DB4D}"/>
              </a:ext>
            </a:extLst>
          </p:cNvPr>
          <p:cNvSpPr>
            <a:spLocks noChangeArrowheads="1"/>
          </p:cNvSpPr>
          <p:nvPr/>
        </p:nvSpPr>
        <p:spPr bwMode="auto">
          <a:xfrm>
            <a:off x="7218263" y="731998"/>
            <a:ext cx="302889"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kern="0" dirty="0">
                <a:solidFill>
                  <a:srgbClr val="000000"/>
                </a:solidFill>
              </a:rPr>
              <a:t>LEON</a:t>
            </a:r>
          </a:p>
        </p:txBody>
      </p:sp>
      <p:sp>
        <p:nvSpPr>
          <p:cNvPr id="281" name="Rectangle 160">
            <a:extLst>
              <a:ext uri="{FF2B5EF4-FFF2-40B4-BE49-F238E27FC236}">
                <a16:creationId xmlns:a16="http://schemas.microsoft.com/office/drawing/2014/main" id="{6903FFE5-665F-4F86-8568-15A393CDE7D9}"/>
              </a:ext>
            </a:extLst>
          </p:cNvPr>
          <p:cNvSpPr>
            <a:spLocks noChangeArrowheads="1"/>
          </p:cNvSpPr>
          <p:nvPr/>
        </p:nvSpPr>
        <p:spPr bwMode="auto">
          <a:xfrm>
            <a:off x="6967505" y="1004977"/>
            <a:ext cx="400647"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kern="0" dirty="0">
                <a:solidFill>
                  <a:srgbClr val="000000"/>
                </a:solidFill>
              </a:rPr>
              <a:t>WAKULLA</a:t>
            </a:r>
          </a:p>
        </p:txBody>
      </p:sp>
      <p:sp>
        <p:nvSpPr>
          <p:cNvPr id="282" name="Rectangle 176">
            <a:extLst>
              <a:ext uri="{FF2B5EF4-FFF2-40B4-BE49-F238E27FC236}">
                <a16:creationId xmlns:a16="http://schemas.microsoft.com/office/drawing/2014/main" id="{73C2C30F-F19A-4468-A602-A85291EE27D2}"/>
              </a:ext>
            </a:extLst>
          </p:cNvPr>
          <p:cNvSpPr>
            <a:spLocks noChangeArrowheads="1"/>
          </p:cNvSpPr>
          <p:nvPr/>
        </p:nvSpPr>
        <p:spPr bwMode="auto">
          <a:xfrm>
            <a:off x="7570596" y="584400"/>
            <a:ext cx="424685"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kern="0" dirty="0">
                <a:solidFill>
                  <a:srgbClr val="000000"/>
                </a:solidFill>
              </a:rPr>
              <a:t>JEFFERSON</a:t>
            </a:r>
          </a:p>
        </p:txBody>
      </p:sp>
      <p:sp>
        <p:nvSpPr>
          <p:cNvPr id="283" name="Text Box 199">
            <a:extLst>
              <a:ext uri="{FF2B5EF4-FFF2-40B4-BE49-F238E27FC236}">
                <a16:creationId xmlns:a16="http://schemas.microsoft.com/office/drawing/2014/main" id="{317EB564-7D5D-4A06-BF2D-731F63F7F3AC}"/>
              </a:ext>
            </a:extLst>
          </p:cNvPr>
          <p:cNvSpPr txBox="1">
            <a:spLocks noChangeArrowheads="1"/>
          </p:cNvSpPr>
          <p:nvPr/>
        </p:nvSpPr>
        <p:spPr bwMode="auto">
          <a:xfrm>
            <a:off x="8583156" y="1449905"/>
            <a:ext cx="444384" cy="14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126">
              <a:spcBef>
                <a:spcPct val="50000"/>
              </a:spcBef>
              <a:defRPr/>
            </a:pPr>
            <a:r>
              <a:rPr lang="en-US" sz="350" b="1" kern="0" dirty="0">
                <a:solidFill>
                  <a:prstClr val="black"/>
                </a:solidFill>
              </a:rPr>
              <a:t>GILCHRIST</a:t>
            </a:r>
          </a:p>
        </p:txBody>
      </p:sp>
      <p:sp>
        <p:nvSpPr>
          <p:cNvPr id="284" name="Rectangle 222" descr="1">
            <a:extLst>
              <a:ext uri="{FF2B5EF4-FFF2-40B4-BE49-F238E27FC236}">
                <a16:creationId xmlns:a16="http://schemas.microsoft.com/office/drawing/2014/main" id="{32E3CF66-400B-434C-96C0-4C70E7BF01B1}"/>
              </a:ext>
            </a:extLst>
          </p:cNvPr>
          <p:cNvSpPr>
            <a:spLocks noChangeArrowheads="1"/>
          </p:cNvSpPr>
          <p:nvPr/>
        </p:nvSpPr>
        <p:spPr bwMode="auto">
          <a:xfrm rot="2838480">
            <a:off x="4138522" y="423259"/>
            <a:ext cx="533261" cy="23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126">
              <a:spcBef>
                <a:spcPct val="30000"/>
              </a:spcBef>
              <a:buNone/>
              <a:defRPr/>
            </a:pPr>
            <a:r>
              <a:rPr lang="en-US" sz="400" b="1" kern="0" dirty="0">
                <a:solidFill>
                  <a:srgbClr val="000000"/>
                </a:solidFill>
              </a:rPr>
              <a:t>ESCAMBIA</a:t>
            </a:r>
          </a:p>
          <a:p>
            <a:pPr algn="ctr" defTabSz="914126">
              <a:spcBef>
                <a:spcPct val="30000"/>
              </a:spcBef>
              <a:buNone/>
              <a:defRPr/>
            </a:pPr>
            <a:endParaRPr lang="en-US" sz="400" b="1" kern="0" dirty="0">
              <a:solidFill>
                <a:srgbClr val="000000"/>
              </a:solidFill>
            </a:endParaRPr>
          </a:p>
        </p:txBody>
      </p:sp>
      <p:sp>
        <p:nvSpPr>
          <p:cNvPr id="285" name="Freeform 2" descr="Wide upward diagonal">
            <a:extLst>
              <a:ext uri="{FF2B5EF4-FFF2-40B4-BE49-F238E27FC236}">
                <a16:creationId xmlns:a16="http://schemas.microsoft.com/office/drawing/2014/main" id="{B5318AD5-B120-4020-A9A0-5D8743A4C0AA}"/>
              </a:ext>
            </a:extLst>
          </p:cNvPr>
          <p:cNvSpPr>
            <a:spLocks/>
          </p:cNvSpPr>
          <p:nvPr/>
        </p:nvSpPr>
        <p:spPr bwMode="auto">
          <a:xfrm>
            <a:off x="8783129" y="664300"/>
            <a:ext cx="344398" cy="745931"/>
          </a:xfrm>
          <a:custGeom>
            <a:avLst/>
            <a:gdLst>
              <a:gd name="T0" fmla="*/ 2147483646 w 217"/>
              <a:gd name="T1" fmla="*/ 2147483646 h 470"/>
              <a:gd name="T2" fmla="*/ 2147483646 w 217"/>
              <a:gd name="T3" fmla="*/ 2147483646 h 470"/>
              <a:gd name="T4" fmla="*/ 2147483646 w 217"/>
              <a:gd name="T5" fmla="*/ 2147483646 h 470"/>
              <a:gd name="T6" fmla="*/ 2147483646 w 217"/>
              <a:gd name="T7" fmla="*/ 2147483646 h 470"/>
              <a:gd name="T8" fmla="*/ 2147483646 w 217"/>
              <a:gd name="T9" fmla="*/ 2147483646 h 470"/>
              <a:gd name="T10" fmla="*/ 2147483646 w 217"/>
              <a:gd name="T11" fmla="*/ 2147483646 h 470"/>
              <a:gd name="T12" fmla="*/ 2147483646 w 217"/>
              <a:gd name="T13" fmla="*/ 2147483646 h 470"/>
              <a:gd name="T14" fmla="*/ 2147483646 w 217"/>
              <a:gd name="T15" fmla="*/ 2147483646 h 470"/>
              <a:gd name="T16" fmla="*/ 2147483646 w 217"/>
              <a:gd name="T17" fmla="*/ 2147483646 h 470"/>
              <a:gd name="T18" fmla="*/ 2147483646 w 217"/>
              <a:gd name="T19" fmla="*/ 2147483646 h 470"/>
              <a:gd name="T20" fmla="*/ 2147483646 w 217"/>
              <a:gd name="T21" fmla="*/ 2147483646 h 470"/>
              <a:gd name="T22" fmla="*/ 2147483646 w 217"/>
              <a:gd name="T23" fmla="*/ 2147483646 h 470"/>
              <a:gd name="T24" fmla="*/ 2147483646 w 217"/>
              <a:gd name="T25" fmla="*/ 2147483646 h 470"/>
              <a:gd name="T26" fmla="*/ 0 w 217"/>
              <a:gd name="T27" fmla="*/ 2147483646 h 470"/>
              <a:gd name="T28" fmla="*/ 2147483646 w 217"/>
              <a:gd name="T29" fmla="*/ 2147483646 h 470"/>
              <a:gd name="T30" fmla="*/ 2147483646 w 217"/>
              <a:gd name="T31" fmla="*/ 2147483646 h 470"/>
              <a:gd name="T32" fmla="*/ 2147483646 w 217"/>
              <a:gd name="T33" fmla="*/ 2147483646 h 470"/>
              <a:gd name="T34" fmla="*/ 2147483646 w 217"/>
              <a:gd name="T35" fmla="*/ 2147483646 h 470"/>
              <a:gd name="T36" fmla="*/ 2147483646 w 217"/>
              <a:gd name="T37" fmla="*/ 2147483646 h 470"/>
              <a:gd name="T38" fmla="*/ 2147483646 w 217"/>
              <a:gd name="T39" fmla="*/ 2147483646 h 470"/>
              <a:gd name="T40" fmla="*/ 2147483646 w 217"/>
              <a:gd name="T41" fmla="*/ 2147483646 h 470"/>
              <a:gd name="T42" fmla="*/ 2147483646 w 217"/>
              <a:gd name="T43" fmla="*/ 2147483646 h 470"/>
              <a:gd name="T44" fmla="*/ 2147483646 w 217"/>
              <a:gd name="T45" fmla="*/ 0 h 470"/>
              <a:gd name="T46" fmla="*/ 2147483646 w 217"/>
              <a:gd name="T47" fmla="*/ 2147483646 h 4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7"/>
              <a:gd name="T73" fmla="*/ 0 h 470"/>
              <a:gd name="T74" fmla="*/ 217 w 217"/>
              <a:gd name="T75" fmla="*/ 470 h 4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7" h="470">
                <a:moveTo>
                  <a:pt x="216" y="8"/>
                </a:moveTo>
                <a:lnTo>
                  <a:pt x="216" y="284"/>
                </a:lnTo>
                <a:lnTo>
                  <a:pt x="216" y="304"/>
                </a:lnTo>
                <a:lnTo>
                  <a:pt x="180" y="321"/>
                </a:lnTo>
                <a:lnTo>
                  <a:pt x="163" y="350"/>
                </a:lnTo>
                <a:lnTo>
                  <a:pt x="143" y="358"/>
                </a:lnTo>
                <a:lnTo>
                  <a:pt x="143" y="375"/>
                </a:lnTo>
                <a:lnTo>
                  <a:pt x="171" y="395"/>
                </a:lnTo>
                <a:lnTo>
                  <a:pt x="143" y="411"/>
                </a:lnTo>
                <a:lnTo>
                  <a:pt x="126" y="448"/>
                </a:lnTo>
                <a:lnTo>
                  <a:pt x="90" y="469"/>
                </a:lnTo>
                <a:lnTo>
                  <a:pt x="45" y="448"/>
                </a:lnTo>
                <a:lnTo>
                  <a:pt x="16" y="411"/>
                </a:lnTo>
                <a:lnTo>
                  <a:pt x="0" y="403"/>
                </a:lnTo>
                <a:lnTo>
                  <a:pt x="37" y="375"/>
                </a:lnTo>
                <a:lnTo>
                  <a:pt x="8" y="375"/>
                </a:lnTo>
                <a:lnTo>
                  <a:pt x="8" y="157"/>
                </a:lnTo>
                <a:lnTo>
                  <a:pt x="74" y="157"/>
                </a:lnTo>
                <a:lnTo>
                  <a:pt x="98" y="119"/>
                </a:lnTo>
                <a:lnTo>
                  <a:pt x="90" y="91"/>
                </a:lnTo>
                <a:lnTo>
                  <a:pt x="53" y="45"/>
                </a:lnTo>
                <a:lnTo>
                  <a:pt x="53" y="20"/>
                </a:lnTo>
                <a:lnTo>
                  <a:pt x="74" y="0"/>
                </a:lnTo>
                <a:lnTo>
                  <a:pt x="216" y="8"/>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286" name="Freeform 6">
            <a:extLst>
              <a:ext uri="{FF2B5EF4-FFF2-40B4-BE49-F238E27FC236}">
                <a16:creationId xmlns:a16="http://schemas.microsoft.com/office/drawing/2014/main" id="{95D6FBD6-B8CA-4143-9667-EB7EDFA6A7E1}"/>
              </a:ext>
            </a:extLst>
          </p:cNvPr>
          <p:cNvSpPr>
            <a:spLocks/>
          </p:cNvSpPr>
          <p:nvPr/>
        </p:nvSpPr>
        <p:spPr bwMode="auto">
          <a:xfrm>
            <a:off x="8234000" y="983303"/>
            <a:ext cx="493584" cy="426926"/>
          </a:xfrm>
          <a:custGeom>
            <a:avLst/>
            <a:gdLst>
              <a:gd name="T0" fmla="*/ 2147483646 w 311"/>
              <a:gd name="T1" fmla="*/ 2147483646 h 269"/>
              <a:gd name="T2" fmla="*/ 2147483646 w 311"/>
              <a:gd name="T3" fmla="*/ 2147483646 h 269"/>
              <a:gd name="T4" fmla="*/ 2147483646 w 311"/>
              <a:gd name="T5" fmla="*/ 2147483646 h 269"/>
              <a:gd name="T6" fmla="*/ 0 w 311"/>
              <a:gd name="T7" fmla="*/ 2147483646 h 269"/>
              <a:gd name="T8" fmla="*/ 2147483646 w 311"/>
              <a:gd name="T9" fmla="*/ 0 h 269"/>
              <a:gd name="T10" fmla="*/ 2147483646 w 311"/>
              <a:gd name="T11" fmla="*/ 0 h 269"/>
              <a:gd name="T12" fmla="*/ 2147483646 w 311"/>
              <a:gd name="T13" fmla="*/ 2147483646 h 269"/>
              <a:gd name="T14" fmla="*/ 2147483646 w 311"/>
              <a:gd name="T15" fmla="*/ 2147483646 h 269"/>
              <a:gd name="T16" fmla="*/ 2147483646 w 311"/>
              <a:gd name="T17" fmla="*/ 2147483646 h 269"/>
              <a:gd name="T18" fmla="*/ 2147483646 w 311"/>
              <a:gd name="T19" fmla="*/ 2147483646 h 269"/>
              <a:gd name="T20" fmla="*/ 2147483646 w 311"/>
              <a:gd name="T21" fmla="*/ 2147483646 h 269"/>
              <a:gd name="T22" fmla="*/ 2147483646 w 311"/>
              <a:gd name="T23" fmla="*/ 2147483646 h 269"/>
              <a:gd name="T24" fmla="*/ 2147483646 w 311"/>
              <a:gd name="T25" fmla="*/ 2147483646 h 269"/>
              <a:gd name="T26" fmla="*/ 2147483646 w 311"/>
              <a:gd name="T27" fmla="*/ 2147483646 h 26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1"/>
              <a:gd name="T43" fmla="*/ 0 h 269"/>
              <a:gd name="T44" fmla="*/ 311 w 311"/>
              <a:gd name="T45" fmla="*/ 269 h 26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1" h="269">
                <a:moveTo>
                  <a:pt x="37" y="268"/>
                </a:moveTo>
                <a:lnTo>
                  <a:pt x="16" y="268"/>
                </a:lnTo>
                <a:lnTo>
                  <a:pt x="16" y="231"/>
                </a:lnTo>
                <a:lnTo>
                  <a:pt x="0" y="231"/>
                </a:lnTo>
                <a:lnTo>
                  <a:pt x="8" y="0"/>
                </a:lnTo>
                <a:lnTo>
                  <a:pt x="82" y="0"/>
                </a:lnTo>
                <a:lnTo>
                  <a:pt x="90" y="91"/>
                </a:lnTo>
                <a:lnTo>
                  <a:pt x="183" y="112"/>
                </a:lnTo>
                <a:lnTo>
                  <a:pt x="273" y="194"/>
                </a:lnTo>
                <a:lnTo>
                  <a:pt x="281" y="231"/>
                </a:lnTo>
                <a:lnTo>
                  <a:pt x="310" y="231"/>
                </a:lnTo>
                <a:lnTo>
                  <a:pt x="289" y="268"/>
                </a:lnTo>
                <a:lnTo>
                  <a:pt x="273" y="268"/>
                </a:lnTo>
                <a:lnTo>
                  <a:pt x="37" y="268"/>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287" name="Freeform 8">
            <a:extLst>
              <a:ext uri="{FF2B5EF4-FFF2-40B4-BE49-F238E27FC236}">
                <a16:creationId xmlns:a16="http://schemas.microsoft.com/office/drawing/2014/main" id="{EF89D22E-F396-4C9D-95AB-F30488AB3618}"/>
              </a:ext>
            </a:extLst>
          </p:cNvPr>
          <p:cNvSpPr>
            <a:spLocks/>
          </p:cNvSpPr>
          <p:nvPr/>
        </p:nvSpPr>
        <p:spPr bwMode="auto">
          <a:xfrm>
            <a:off x="8364141" y="827770"/>
            <a:ext cx="479300" cy="523739"/>
          </a:xfrm>
          <a:custGeom>
            <a:avLst/>
            <a:gdLst>
              <a:gd name="T0" fmla="*/ 2147483646 w 302"/>
              <a:gd name="T1" fmla="*/ 2147483646 h 330"/>
              <a:gd name="T2" fmla="*/ 2147483646 w 302"/>
              <a:gd name="T3" fmla="*/ 2147483646 h 330"/>
              <a:gd name="T4" fmla="*/ 2147483646 w 302"/>
              <a:gd name="T5" fmla="*/ 2147483646 h 330"/>
              <a:gd name="T6" fmla="*/ 2147483646 w 302"/>
              <a:gd name="T7" fmla="*/ 2147483646 h 330"/>
              <a:gd name="T8" fmla="*/ 2147483646 w 302"/>
              <a:gd name="T9" fmla="*/ 2147483646 h 330"/>
              <a:gd name="T10" fmla="*/ 2147483646 w 302"/>
              <a:gd name="T11" fmla="*/ 2147483646 h 330"/>
              <a:gd name="T12" fmla="*/ 2147483646 w 302"/>
              <a:gd name="T13" fmla="*/ 2147483646 h 330"/>
              <a:gd name="T14" fmla="*/ 2147483646 w 302"/>
              <a:gd name="T15" fmla="*/ 2147483646 h 330"/>
              <a:gd name="T16" fmla="*/ 0 w 302"/>
              <a:gd name="T17" fmla="*/ 2147483646 h 330"/>
              <a:gd name="T18" fmla="*/ 2147483646 w 302"/>
              <a:gd name="T19" fmla="*/ 2147483646 h 330"/>
              <a:gd name="T20" fmla="*/ 2147483646 w 302"/>
              <a:gd name="T21" fmla="*/ 2147483646 h 330"/>
              <a:gd name="T22" fmla="*/ 2147483646 w 302"/>
              <a:gd name="T23" fmla="*/ 2147483646 h 330"/>
              <a:gd name="T24" fmla="*/ 2147483646 w 302"/>
              <a:gd name="T25" fmla="*/ 0 h 330"/>
              <a:gd name="T26" fmla="*/ 2147483646 w 302"/>
              <a:gd name="T27" fmla="*/ 0 h 330"/>
              <a:gd name="T28" fmla="*/ 2147483646 w 302"/>
              <a:gd name="T29" fmla="*/ 2147483646 h 330"/>
              <a:gd name="T30" fmla="*/ 2147483646 w 302"/>
              <a:gd name="T31" fmla="*/ 2147483646 h 330"/>
              <a:gd name="T32" fmla="*/ 2147483646 w 302"/>
              <a:gd name="T33" fmla="*/ 2147483646 h 330"/>
              <a:gd name="T34" fmla="*/ 2147483646 w 302"/>
              <a:gd name="T35" fmla="*/ 2147483646 h 33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2"/>
              <a:gd name="T55" fmla="*/ 0 h 330"/>
              <a:gd name="T56" fmla="*/ 302 w 302"/>
              <a:gd name="T57" fmla="*/ 330 h 33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2" h="330">
                <a:moveTo>
                  <a:pt x="272" y="272"/>
                </a:moveTo>
                <a:lnTo>
                  <a:pt x="301" y="272"/>
                </a:lnTo>
                <a:lnTo>
                  <a:pt x="264" y="300"/>
                </a:lnTo>
                <a:lnTo>
                  <a:pt x="228" y="329"/>
                </a:lnTo>
                <a:lnTo>
                  <a:pt x="199" y="329"/>
                </a:lnTo>
                <a:lnTo>
                  <a:pt x="191" y="292"/>
                </a:lnTo>
                <a:lnTo>
                  <a:pt x="101" y="210"/>
                </a:lnTo>
                <a:lnTo>
                  <a:pt x="8" y="189"/>
                </a:lnTo>
                <a:lnTo>
                  <a:pt x="0" y="98"/>
                </a:lnTo>
                <a:lnTo>
                  <a:pt x="16" y="70"/>
                </a:lnTo>
                <a:lnTo>
                  <a:pt x="16" y="54"/>
                </a:lnTo>
                <a:lnTo>
                  <a:pt x="44" y="25"/>
                </a:lnTo>
                <a:lnTo>
                  <a:pt x="73" y="0"/>
                </a:lnTo>
                <a:lnTo>
                  <a:pt x="146" y="0"/>
                </a:lnTo>
                <a:lnTo>
                  <a:pt x="219" y="25"/>
                </a:lnTo>
                <a:lnTo>
                  <a:pt x="244" y="54"/>
                </a:lnTo>
                <a:lnTo>
                  <a:pt x="272" y="54"/>
                </a:lnTo>
                <a:lnTo>
                  <a:pt x="272" y="272"/>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288" name="Freeform 17" descr="Wide upward diagonal">
            <a:extLst>
              <a:ext uri="{FF2B5EF4-FFF2-40B4-BE49-F238E27FC236}">
                <a16:creationId xmlns:a16="http://schemas.microsoft.com/office/drawing/2014/main" id="{6771F798-09EA-4C6F-A743-A206884A1B44}"/>
              </a:ext>
            </a:extLst>
          </p:cNvPr>
          <p:cNvSpPr>
            <a:spLocks/>
          </p:cNvSpPr>
          <p:nvPr/>
        </p:nvSpPr>
        <p:spPr bwMode="auto">
          <a:xfrm>
            <a:off x="9010086" y="1100748"/>
            <a:ext cx="409468" cy="217430"/>
          </a:xfrm>
          <a:custGeom>
            <a:avLst/>
            <a:gdLst>
              <a:gd name="T0" fmla="*/ 2147483646 w 258"/>
              <a:gd name="T1" fmla="*/ 2147483646 h 137"/>
              <a:gd name="T2" fmla="*/ 0 w 258"/>
              <a:gd name="T3" fmla="*/ 2147483646 h 137"/>
              <a:gd name="T4" fmla="*/ 0 w 258"/>
              <a:gd name="T5" fmla="*/ 2147483646 h 137"/>
              <a:gd name="T6" fmla="*/ 2147483646 w 258"/>
              <a:gd name="T7" fmla="*/ 2147483646 h 137"/>
              <a:gd name="T8" fmla="*/ 2147483646 w 258"/>
              <a:gd name="T9" fmla="*/ 2147483646 h 137"/>
              <a:gd name="T10" fmla="*/ 2147483646 w 258"/>
              <a:gd name="T11" fmla="*/ 2147483646 h 137"/>
              <a:gd name="T12" fmla="*/ 2147483646 w 258"/>
              <a:gd name="T13" fmla="*/ 2147483646 h 137"/>
              <a:gd name="T14" fmla="*/ 2147483646 w 258"/>
              <a:gd name="T15" fmla="*/ 0 h 137"/>
              <a:gd name="T16" fmla="*/ 2147483646 w 258"/>
              <a:gd name="T17" fmla="*/ 2147483646 h 137"/>
              <a:gd name="T18" fmla="*/ 2147483646 w 258"/>
              <a:gd name="T19" fmla="*/ 2147483646 h 137"/>
              <a:gd name="T20" fmla="*/ 2147483646 w 258"/>
              <a:gd name="T21" fmla="*/ 2147483646 h 137"/>
              <a:gd name="T22" fmla="*/ 2147483646 w 258"/>
              <a:gd name="T23" fmla="*/ 2147483646 h 137"/>
              <a:gd name="T24" fmla="*/ 2147483646 w 258"/>
              <a:gd name="T25" fmla="*/ 2147483646 h 1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8"/>
              <a:gd name="T40" fmla="*/ 0 h 137"/>
              <a:gd name="T41" fmla="*/ 258 w 258"/>
              <a:gd name="T42" fmla="*/ 137 h 1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8" h="137">
                <a:moveTo>
                  <a:pt x="28" y="120"/>
                </a:moveTo>
                <a:lnTo>
                  <a:pt x="0" y="100"/>
                </a:lnTo>
                <a:lnTo>
                  <a:pt x="0" y="83"/>
                </a:lnTo>
                <a:lnTo>
                  <a:pt x="20" y="75"/>
                </a:lnTo>
                <a:lnTo>
                  <a:pt x="37" y="46"/>
                </a:lnTo>
                <a:lnTo>
                  <a:pt x="73" y="29"/>
                </a:lnTo>
                <a:lnTo>
                  <a:pt x="73" y="9"/>
                </a:lnTo>
                <a:lnTo>
                  <a:pt x="257" y="0"/>
                </a:lnTo>
                <a:lnTo>
                  <a:pt x="236" y="46"/>
                </a:lnTo>
                <a:lnTo>
                  <a:pt x="183" y="75"/>
                </a:lnTo>
                <a:lnTo>
                  <a:pt x="163" y="120"/>
                </a:lnTo>
                <a:lnTo>
                  <a:pt x="93" y="136"/>
                </a:lnTo>
                <a:lnTo>
                  <a:pt x="28" y="120"/>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289" name="Rectangle 97">
            <a:extLst>
              <a:ext uri="{FF2B5EF4-FFF2-40B4-BE49-F238E27FC236}">
                <a16:creationId xmlns:a16="http://schemas.microsoft.com/office/drawing/2014/main" id="{FFE117E4-4060-44F3-AFE2-3901F7119BCA}"/>
              </a:ext>
            </a:extLst>
          </p:cNvPr>
          <p:cNvSpPr>
            <a:spLocks noChangeArrowheads="1"/>
          </p:cNvSpPr>
          <p:nvPr/>
        </p:nvSpPr>
        <p:spPr bwMode="auto">
          <a:xfrm>
            <a:off x="8351445" y="976410"/>
            <a:ext cx="439109"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kern="0" dirty="0">
                <a:solidFill>
                  <a:srgbClr val="000000"/>
                </a:solidFill>
              </a:rPr>
              <a:t>SUWANNEE</a:t>
            </a:r>
          </a:p>
        </p:txBody>
      </p:sp>
      <p:sp>
        <p:nvSpPr>
          <p:cNvPr id="290" name="Rectangle 100">
            <a:extLst>
              <a:ext uri="{FF2B5EF4-FFF2-40B4-BE49-F238E27FC236}">
                <a16:creationId xmlns:a16="http://schemas.microsoft.com/office/drawing/2014/main" id="{720ED484-0DD7-4821-B799-9D67CA7A68F3}"/>
              </a:ext>
            </a:extLst>
          </p:cNvPr>
          <p:cNvSpPr>
            <a:spLocks noChangeArrowheads="1"/>
          </p:cNvSpPr>
          <p:nvPr/>
        </p:nvSpPr>
        <p:spPr bwMode="auto">
          <a:xfrm rot="-5400000">
            <a:off x="8747758" y="995727"/>
            <a:ext cx="423083"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kern="0" dirty="0">
                <a:solidFill>
                  <a:srgbClr val="000000"/>
                </a:solidFill>
              </a:rPr>
              <a:t>COLUMBIA</a:t>
            </a:r>
          </a:p>
        </p:txBody>
      </p:sp>
      <p:sp>
        <p:nvSpPr>
          <p:cNvPr id="291" name="Rectangle 103">
            <a:extLst>
              <a:ext uri="{FF2B5EF4-FFF2-40B4-BE49-F238E27FC236}">
                <a16:creationId xmlns:a16="http://schemas.microsoft.com/office/drawing/2014/main" id="{5F4C385A-1F09-42BF-81BF-05BA5FFEA177}"/>
              </a:ext>
            </a:extLst>
          </p:cNvPr>
          <p:cNvSpPr>
            <a:spLocks noChangeArrowheads="1"/>
          </p:cNvSpPr>
          <p:nvPr/>
        </p:nvSpPr>
        <p:spPr bwMode="auto">
          <a:xfrm>
            <a:off x="9027544" y="1117661"/>
            <a:ext cx="336543"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kern="0" dirty="0">
                <a:solidFill>
                  <a:srgbClr val="000000"/>
                </a:solidFill>
              </a:rPr>
              <a:t>UNION</a:t>
            </a:r>
          </a:p>
        </p:txBody>
      </p:sp>
      <p:sp>
        <p:nvSpPr>
          <p:cNvPr id="292" name="Rectangle 223">
            <a:extLst>
              <a:ext uri="{FF2B5EF4-FFF2-40B4-BE49-F238E27FC236}">
                <a16:creationId xmlns:a16="http://schemas.microsoft.com/office/drawing/2014/main" id="{A176E95B-BE31-4043-A58F-0C95CB306A71}"/>
              </a:ext>
            </a:extLst>
          </p:cNvPr>
          <p:cNvSpPr>
            <a:spLocks noChangeArrowheads="1"/>
          </p:cNvSpPr>
          <p:nvPr/>
        </p:nvSpPr>
        <p:spPr bwMode="auto">
          <a:xfrm rot="2342130">
            <a:off x="8149882" y="1188557"/>
            <a:ext cx="558654"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kern="0" dirty="0">
                <a:solidFill>
                  <a:srgbClr val="000000"/>
                </a:solidFill>
              </a:rPr>
              <a:t>LAFAYETTE</a:t>
            </a:r>
          </a:p>
        </p:txBody>
      </p:sp>
      <p:sp>
        <p:nvSpPr>
          <p:cNvPr id="293" name="Freeform 15">
            <a:extLst>
              <a:ext uri="{FF2B5EF4-FFF2-40B4-BE49-F238E27FC236}">
                <a16:creationId xmlns:a16="http://schemas.microsoft.com/office/drawing/2014/main" id="{8583ACFB-B7FD-4BEF-A4AA-3535BECD60E3}"/>
              </a:ext>
            </a:extLst>
          </p:cNvPr>
          <p:cNvSpPr>
            <a:spLocks/>
          </p:cNvSpPr>
          <p:nvPr/>
        </p:nvSpPr>
        <p:spPr bwMode="auto">
          <a:xfrm>
            <a:off x="8925970" y="1291199"/>
            <a:ext cx="576113" cy="523739"/>
          </a:xfrm>
          <a:custGeom>
            <a:avLst/>
            <a:gdLst>
              <a:gd name="T0" fmla="*/ 2147483646 w 363"/>
              <a:gd name="T1" fmla="*/ 2147483646 h 330"/>
              <a:gd name="T2" fmla="*/ 2147483646 w 363"/>
              <a:gd name="T3" fmla="*/ 2147483646 h 330"/>
              <a:gd name="T4" fmla="*/ 2147483646 w 363"/>
              <a:gd name="T5" fmla="*/ 2147483646 h 330"/>
              <a:gd name="T6" fmla="*/ 2147483646 w 363"/>
              <a:gd name="T7" fmla="*/ 2147483646 h 330"/>
              <a:gd name="T8" fmla="*/ 2147483646 w 363"/>
              <a:gd name="T9" fmla="*/ 0 h 330"/>
              <a:gd name="T10" fmla="*/ 2147483646 w 363"/>
              <a:gd name="T11" fmla="*/ 2147483646 h 330"/>
              <a:gd name="T12" fmla="*/ 2147483646 w 363"/>
              <a:gd name="T13" fmla="*/ 2147483646 h 330"/>
              <a:gd name="T14" fmla="*/ 0 w 363"/>
              <a:gd name="T15" fmla="*/ 2147483646 h 330"/>
              <a:gd name="T16" fmla="*/ 0 w 363"/>
              <a:gd name="T17" fmla="*/ 2147483646 h 330"/>
              <a:gd name="T18" fmla="*/ 0 w 363"/>
              <a:gd name="T19" fmla="*/ 2147483646 h 330"/>
              <a:gd name="T20" fmla="*/ 2147483646 w 363"/>
              <a:gd name="T21" fmla="*/ 2147483646 h 330"/>
              <a:gd name="T22" fmla="*/ 2147483646 w 363"/>
              <a:gd name="T23" fmla="*/ 2147483646 h 330"/>
              <a:gd name="T24" fmla="*/ 2147483646 w 363"/>
              <a:gd name="T25" fmla="*/ 2147483646 h 330"/>
              <a:gd name="T26" fmla="*/ 2147483646 w 363"/>
              <a:gd name="T27" fmla="*/ 2147483646 h 330"/>
              <a:gd name="T28" fmla="*/ 2147483646 w 363"/>
              <a:gd name="T29" fmla="*/ 2147483646 h 330"/>
              <a:gd name="T30" fmla="*/ 2147483646 w 363"/>
              <a:gd name="T31" fmla="*/ 2147483646 h 330"/>
              <a:gd name="T32" fmla="*/ 2147483646 w 363"/>
              <a:gd name="T33" fmla="*/ 2147483646 h 330"/>
              <a:gd name="T34" fmla="*/ 2147483646 w 363"/>
              <a:gd name="T35" fmla="*/ 2147483646 h 330"/>
              <a:gd name="T36" fmla="*/ 2147483646 w 363"/>
              <a:gd name="T37" fmla="*/ 2147483646 h 330"/>
              <a:gd name="T38" fmla="*/ 2147483646 w 363"/>
              <a:gd name="T39" fmla="*/ 2147483646 h 330"/>
              <a:gd name="T40" fmla="*/ 2147483646 w 363"/>
              <a:gd name="T41" fmla="*/ 2147483646 h 330"/>
              <a:gd name="T42" fmla="*/ 2147483646 w 363"/>
              <a:gd name="T43" fmla="*/ 2147483646 h 3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3"/>
              <a:gd name="T67" fmla="*/ 0 h 330"/>
              <a:gd name="T68" fmla="*/ 363 w 363"/>
              <a:gd name="T69" fmla="*/ 330 h 3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3" h="330">
                <a:moveTo>
                  <a:pt x="318" y="74"/>
                </a:moveTo>
                <a:lnTo>
                  <a:pt x="228" y="61"/>
                </a:lnTo>
                <a:lnTo>
                  <a:pt x="163" y="37"/>
                </a:lnTo>
                <a:lnTo>
                  <a:pt x="146" y="16"/>
                </a:lnTo>
                <a:lnTo>
                  <a:pt x="81" y="0"/>
                </a:lnTo>
                <a:lnTo>
                  <a:pt x="53" y="16"/>
                </a:lnTo>
                <a:lnTo>
                  <a:pt x="36" y="53"/>
                </a:lnTo>
                <a:lnTo>
                  <a:pt x="0" y="74"/>
                </a:lnTo>
                <a:lnTo>
                  <a:pt x="0" y="239"/>
                </a:lnTo>
                <a:lnTo>
                  <a:pt x="0" y="255"/>
                </a:lnTo>
                <a:lnTo>
                  <a:pt x="65" y="255"/>
                </a:lnTo>
                <a:lnTo>
                  <a:pt x="65" y="292"/>
                </a:lnTo>
                <a:lnTo>
                  <a:pt x="154" y="284"/>
                </a:lnTo>
                <a:lnTo>
                  <a:pt x="272" y="284"/>
                </a:lnTo>
                <a:lnTo>
                  <a:pt x="289" y="300"/>
                </a:lnTo>
                <a:lnTo>
                  <a:pt x="272" y="292"/>
                </a:lnTo>
                <a:lnTo>
                  <a:pt x="272" y="321"/>
                </a:lnTo>
                <a:lnTo>
                  <a:pt x="310" y="329"/>
                </a:lnTo>
                <a:lnTo>
                  <a:pt x="362" y="312"/>
                </a:lnTo>
                <a:lnTo>
                  <a:pt x="362" y="292"/>
                </a:lnTo>
                <a:lnTo>
                  <a:pt x="362" y="144"/>
                </a:lnTo>
                <a:lnTo>
                  <a:pt x="318" y="74"/>
                </a:lnTo>
              </a:path>
            </a:pathLst>
          </a:custGeom>
          <a:solidFill>
            <a:srgbClr val="66CCFF"/>
          </a:solidFill>
          <a:ln w="12700" cap="rnd" cmpd="sng">
            <a:solidFill>
              <a:sysClr val="windowText" lastClr="000000"/>
            </a:solidFill>
            <a:prstDash val="solid"/>
            <a:round/>
            <a:headEnd type="none" w="sm" len="sm"/>
            <a:tailEnd type="none" w="sm" len="sm"/>
          </a:ln>
        </p:spPr>
        <p:txBody>
          <a:bodyPr/>
          <a:lstStyle/>
          <a:p>
            <a:pPr defTabSz="914126">
              <a:defRPr/>
            </a:pPr>
            <a:endParaRPr lang="en-US" sz="1799" kern="0" dirty="0">
              <a:solidFill>
                <a:prstClr val="black"/>
              </a:solidFill>
              <a:latin typeface="Calibri" panose="020F0502020204030204"/>
            </a:endParaRPr>
          </a:p>
        </p:txBody>
      </p:sp>
      <p:sp>
        <p:nvSpPr>
          <p:cNvPr id="294" name="Rectangle 105">
            <a:extLst>
              <a:ext uri="{FF2B5EF4-FFF2-40B4-BE49-F238E27FC236}">
                <a16:creationId xmlns:a16="http://schemas.microsoft.com/office/drawing/2014/main" id="{98C81977-5C82-4DC2-9847-4E63A7D586CE}"/>
              </a:ext>
            </a:extLst>
          </p:cNvPr>
          <p:cNvSpPr>
            <a:spLocks noChangeArrowheads="1"/>
          </p:cNvSpPr>
          <p:nvPr/>
        </p:nvSpPr>
        <p:spPr bwMode="auto">
          <a:xfrm>
            <a:off x="8998973" y="1501736"/>
            <a:ext cx="392634"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kern="0" dirty="0">
                <a:solidFill>
                  <a:srgbClr val="000000"/>
                </a:solidFill>
              </a:rPr>
              <a:t>ALACHUA</a:t>
            </a:r>
          </a:p>
        </p:txBody>
      </p:sp>
      <p:grpSp>
        <p:nvGrpSpPr>
          <p:cNvPr id="295" name="Group 36">
            <a:extLst>
              <a:ext uri="{FF2B5EF4-FFF2-40B4-BE49-F238E27FC236}">
                <a16:creationId xmlns:a16="http://schemas.microsoft.com/office/drawing/2014/main" id="{C6B34BF8-71E5-406C-A8E7-82FCF893C9DA}"/>
              </a:ext>
            </a:extLst>
          </p:cNvPr>
          <p:cNvGrpSpPr>
            <a:grpSpLocks/>
          </p:cNvGrpSpPr>
          <p:nvPr/>
        </p:nvGrpSpPr>
        <p:grpSpPr bwMode="auto">
          <a:xfrm>
            <a:off x="10119460" y="6106417"/>
            <a:ext cx="828459" cy="334875"/>
            <a:chOff x="4528" y="4108"/>
            <a:chExt cx="522" cy="211"/>
          </a:xfrm>
          <a:solidFill>
            <a:srgbClr val="66CCFF"/>
          </a:solidFill>
        </p:grpSpPr>
        <p:sp>
          <p:nvSpPr>
            <p:cNvPr id="296" name="Freeform 37">
              <a:extLst>
                <a:ext uri="{FF2B5EF4-FFF2-40B4-BE49-F238E27FC236}">
                  <a16:creationId xmlns:a16="http://schemas.microsoft.com/office/drawing/2014/main" id="{116A404B-5048-4C6B-81B2-18865B387530}"/>
                </a:ext>
              </a:extLst>
            </p:cNvPr>
            <p:cNvSpPr>
              <a:spLocks/>
            </p:cNvSpPr>
            <p:nvPr/>
          </p:nvSpPr>
          <p:spPr bwMode="auto">
            <a:xfrm>
              <a:off x="5014" y="4108"/>
              <a:ext cx="36" cy="25"/>
            </a:xfrm>
            <a:custGeom>
              <a:avLst/>
              <a:gdLst>
                <a:gd name="T0" fmla="*/ 30 w 36"/>
                <a:gd name="T1" fmla="*/ 1 h 25"/>
                <a:gd name="T2" fmla="*/ 0 w 36"/>
                <a:gd name="T3" fmla="*/ 16 h 25"/>
                <a:gd name="T4" fmla="*/ 0 w 36"/>
                <a:gd name="T5" fmla="*/ 24 h 25"/>
                <a:gd name="T6" fmla="*/ 12 w 36"/>
                <a:gd name="T7" fmla="*/ 24 h 25"/>
                <a:gd name="T8" fmla="*/ 34 w 36"/>
                <a:gd name="T9" fmla="*/ 8 h 25"/>
                <a:gd name="T10" fmla="*/ 35 w 36"/>
                <a:gd name="T11" fmla="*/ 3 h 25"/>
                <a:gd name="T12" fmla="*/ 32 w 36"/>
                <a:gd name="T13" fmla="*/ 0 h 25"/>
                <a:gd name="T14" fmla="*/ 20 w 36"/>
                <a:gd name="T15" fmla="*/ 5 h 25"/>
                <a:gd name="T16" fmla="*/ 30 w 36"/>
                <a:gd name="T17" fmla="*/ 1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25"/>
                <a:gd name="T29" fmla="*/ 36 w 36"/>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25">
                  <a:moveTo>
                    <a:pt x="30" y="1"/>
                  </a:moveTo>
                  <a:lnTo>
                    <a:pt x="0" y="16"/>
                  </a:lnTo>
                  <a:lnTo>
                    <a:pt x="0" y="24"/>
                  </a:lnTo>
                  <a:lnTo>
                    <a:pt x="12" y="24"/>
                  </a:lnTo>
                  <a:lnTo>
                    <a:pt x="34" y="8"/>
                  </a:lnTo>
                  <a:lnTo>
                    <a:pt x="35" y="3"/>
                  </a:lnTo>
                  <a:lnTo>
                    <a:pt x="32" y="0"/>
                  </a:lnTo>
                  <a:lnTo>
                    <a:pt x="20" y="5"/>
                  </a:lnTo>
                  <a:lnTo>
                    <a:pt x="30" y="1"/>
                  </a:lnTo>
                </a:path>
              </a:pathLst>
            </a:custGeom>
            <a:grp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a:endParaRPr>
            </a:p>
          </p:txBody>
        </p:sp>
        <p:sp>
          <p:nvSpPr>
            <p:cNvPr id="297" name="Freeform 38">
              <a:extLst>
                <a:ext uri="{FF2B5EF4-FFF2-40B4-BE49-F238E27FC236}">
                  <a16:creationId xmlns:a16="http://schemas.microsoft.com/office/drawing/2014/main" id="{4C89053D-2E6C-439B-9D9D-3A8E47C68A83}"/>
                </a:ext>
              </a:extLst>
            </p:cNvPr>
            <p:cNvSpPr>
              <a:spLocks/>
            </p:cNvSpPr>
            <p:nvPr/>
          </p:nvSpPr>
          <p:spPr bwMode="auto">
            <a:xfrm>
              <a:off x="4925" y="4162"/>
              <a:ext cx="17" cy="17"/>
            </a:xfrm>
            <a:custGeom>
              <a:avLst/>
              <a:gdLst>
                <a:gd name="T0" fmla="*/ 0 w 17"/>
                <a:gd name="T1" fmla="*/ 0 h 17"/>
                <a:gd name="T2" fmla="*/ 8 w 17"/>
                <a:gd name="T3" fmla="*/ 6 h 17"/>
                <a:gd name="T4" fmla="*/ 9 w 17"/>
                <a:gd name="T5" fmla="*/ 14 h 17"/>
                <a:gd name="T6" fmla="*/ 12 w 17"/>
                <a:gd name="T7" fmla="*/ 16 h 17"/>
                <a:gd name="T8" fmla="*/ 16 w 17"/>
                <a:gd name="T9" fmla="*/ 11 h 17"/>
                <a:gd name="T10" fmla="*/ 16 w 17"/>
                <a:gd name="T11" fmla="*/ 4 h 17"/>
                <a:gd name="T12" fmla="*/ 10 w 17"/>
                <a:gd name="T13" fmla="*/ 0 h 17"/>
                <a:gd name="T14" fmla="*/ 2 w 17"/>
                <a:gd name="T15" fmla="*/ 0 h 17"/>
                <a:gd name="T16" fmla="*/ 0 w 17"/>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0" y="0"/>
                  </a:moveTo>
                  <a:lnTo>
                    <a:pt x="8" y="6"/>
                  </a:lnTo>
                  <a:lnTo>
                    <a:pt x="9" y="14"/>
                  </a:lnTo>
                  <a:lnTo>
                    <a:pt x="12" y="16"/>
                  </a:lnTo>
                  <a:lnTo>
                    <a:pt x="16" y="11"/>
                  </a:lnTo>
                  <a:lnTo>
                    <a:pt x="16" y="4"/>
                  </a:lnTo>
                  <a:lnTo>
                    <a:pt x="10" y="0"/>
                  </a:lnTo>
                  <a:lnTo>
                    <a:pt x="2" y="0"/>
                  </a:lnTo>
                  <a:lnTo>
                    <a:pt x="0" y="0"/>
                  </a:lnTo>
                </a:path>
              </a:pathLst>
            </a:custGeom>
            <a:grp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a:endParaRPr>
            </a:p>
          </p:txBody>
        </p:sp>
        <p:sp>
          <p:nvSpPr>
            <p:cNvPr id="298" name="Freeform 39">
              <a:extLst>
                <a:ext uri="{FF2B5EF4-FFF2-40B4-BE49-F238E27FC236}">
                  <a16:creationId xmlns:a16="http://schemas.microsoft.com/office/drawing/2014/main" id="{9F1B54CC-2FF8-47AA-A759-53D47C23B932}"/>
                </a:ext>
              </a:extLst>
            </p:cNvPr>
            <p:cNvSpPr>
              <a:spLocks/>
            </p:cNvSpPr>
            <p:nvPr/>
          </p:nvSpPr>
          <p:spPr bwMode="auto">
            <a:xfrm>
              <a:off x="4894" y="4173"/>
              <a:ext cx="32" cy="24"/>
            </a:xfrm>
            <a:custGeom>
              <a:avLst/>
              <a:gdLst>
                <a:gd name="T0" fmla="*/ 31 w 32"/>
                <a:gd name="T1" fmla="*/ 0 h 24"/>
                <a:gd name="T2" fmla="*/ 30 w 32"/>
                <a:gd name="T3" fmla="*/ 9 h 24"/>
                <a:gd name="T4" fmla="*/ 19 w 32"/>
                <a:gd name="T5" fmla="*/ 22 h 24"/>
                <a:gd name="T6" fmla="*/ 11 w 32"/>
                <a:gd name="T7" fmla="*/ 23 h 24"/>
                <a:gd name="T8" fmla="*/ 0 w 32"/>
                <a:gd name="T9" fmla="*/ 22 h 24"/>
                <a:gd name="T10" fmla="*/ 0 w 32"/>
                <a:gd name="T11" fmla="*/ 15 h 24"/>
                <a:gd name="T12" fmla="*/ 14 w 32"/>
                <a:gd name="T13" fmla="*/ 9 h 24"/>
                <a:gd name="T14" fmla="*/ 14 w 32"/>
                <a:gd name="T15" fmla="*/ 3 h 24"/>
                <a:gd name="T16" fmla="*/ 20 w 32"/>
                <a:gd name="T17" fmla="*/ 1 h 24"/>
                <a:gd name="T18" fmla="*/ 24 w 32"/>
                <a:gd name="T19" fmla="*/ 1 h 24"/>
                <a:gd name="T20" fmla="*/ 31 w 32"/>
                <a:gd name="T21" fmla="*/ 0 h 24"/>
                <a:gd name="T22" fmla="*/ 31 w 32"/>
                <a:gd name="T23" fmla="*/ 6 h 24"/>
                <a:gd name="T24" fmla="*/ 31 w 32"/>
                <a:gd name="T25" fmla="*/ 0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
                <a:gd name="T40" fmla="*/ 0 h 24"/>
                <a:gd name="T41" fmla="*/ 32 w 32"/>
                <a:gd name="T42" fmla="*/ 24 h 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 h="24">
                  <a:moveTo>
                    <a:pt x="31" y="0"/>
                  </a:moveTo>
                  <a:lnTo>
                    <a:pt x="30" y="9"/>
                  </a:lnTo>
                  <a:lnTo>
                    <a:pt x="19" y="22"/>
                  </a:lnTo>
                  <a:lnTo>
                    <a:pt x="11" y="23"/>
                  </a:lnTo>
                  <a:lnTo>
                    <a:pt x="0" y="22"/>
                  </a:lnTo>
                  <a:lnTo>
                    <a:pt x="0" y="15"/>
                  </a:lnTo>
                  <a:lnTo>
                    <a:pt x="14" y="9"/>
                  </a:lnTo>
                  <a:lnTo>
                    <a:pt x="14" y="3"/>
                  </a:lnTo>
                  <a:lnTo>
                    <a:pt x="20" y="1"/>
                  </a:lnTo>
                  <a:lnTo>
                    <a:pt x="24" y="1"/>
                  </a:lnTo>
                  <a:lnTo>
                    <a:pt x="31" y="0"/>
                  </a:lnTo>
                  <a:lnTo>
                    <a:pt x="31" y="6"/>
                  </a:lnTo>
                  <a:lnTo>
                    <a:pt x="31" y="0"/>
                  </a:lnTo>
                </a:path>
              </a:pathLst>
            </a:custGeom>
            <a:grp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a:endParaRPr>
            </a:p>
          </p:txBody>
        </p:sp>
        <p:sp>
          <p:nvSpPr>
            <p:cNvPr id="299" name="Freeform 40">
              <a:extLst>
                <a:ext uri="{FF2B5EF4-FFF2-40B4-BE49-F238E27FC236}">
                  <a16:creationId xmlns:a16="http://schemas.microsoft.com/office/drawing/2014/main" id="{450102F4-E5DB-4F64-A833-5EEF3EEB078E}"/>
                </a:ext>
              </a:extLst>
            </p:cNvPr>
            <p:cNvSpPr>
              <a:spLocks/>
            </p:cNvSpPr>
            <p:nvPr/>
          </p:nvSpPr>
          <p:spPr bwMode="auto">
            <a:xfrm>
              <a:off x="4826" y="4206"/>
              <a:ext cx="41" cy="17"/>
            </a:xfrm>
            <a:custGeom>
              <a:avLst/>
              <a:gdLst>
                <a:gd name="T0" fmla="*/ 38 w 41"/>
                <a:gd name="T1" fmla="*/ 1 h 17"/>
                <a:gd name="T2" fmla="*/ 38 w 41"/>
                <a:gd name="T3" fmla="*/ 6 h 17"/>
                <a:gd name="T4" fmla="*/ 27 w 41"/>
                <a:gd name="T5" fmla="*/ 13 h 17"/>
                <a:gd name="T6" fmla="*/ 16 w 41"/>
                <a:gd name="T7" fmla="*/ 16 h 17"/>
                <a:gd name="T8" fmla="*/ 4 w 41"/>
                <a:gd name="T9" fmla="*/ 16 h 17"/>
                <a:gd name="T10" fmla="*/ 0 w 41"/>
                <a:gd name="T11" fmla="*/ 12 h 17"/>
                <a:gd name="T12" fmla="*/ 3 w 41"/>
                <a:gd name="T13" fmla="*/ 8 h 17"/>
                <a:gd name="T14" fmla="*/ 11 w 41"/>
                <a:gd name="T15" fmla="*/ 7 h 17"/>
                <a:gd name="T16" fmla="*/ 21 w 41"/>
                <a:gd name="T17" fmla="*/ 5 h 17"/>
                <a:gd name="T18" fmla="*/ 16 w 41"/>
                <a:gd name="T19" fmla="*/ 10 h 17"/>
                <a:gd name="T20" fmla="*/ 28 w 41"/>
                <a:gd name="T21" fmla="*/ 2 h 17"/>
                <a:gd name="T22" fmla="*/ 34 w 41"/>
                <a:gd name="T23" fmla="*/ 0 h 17"/>
                <a:gd name="T24" fmla="*/ 40 w 41"/>
                <a:gd name="T25" fmla="*/ 3 h 17"/>
                <a:gd name="T26" fmla="*/ 40 w 41"/>
                <a:gd name="T27" fmla="*/ 6 h 17"/>
                <a:gd name="T28" fmla="*/ 38 w 41"/>
                <a:gd name="T29" fmla="*/ 1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1"/>
                <a:gd name="T46" fmla="*/ 0 h 17"/>
                <a:gd name="T47" fmla="*/ 41 w 41"/>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1" h="17">
                  <a:moveTo>
                    <a:pt x="38" y="1"/>
                  </a:moveTo>
                  <a:lnTo>
                    <a:pt x="38" y="6"/>
                  </a:lnTo>
                  <a:lnTo>
                    <a:pt x="27" y="13"/>
                  </a:lnTo>
                  <a:lnTo>
                    <a:pt x="16" y="16"/>
                  </a:lnTo>
                  <a:lnTo>
                    <a:pt x="4" y="16"/>
                  </a:lnTo>
                  <a:lnTo>
                    <a:pt x="0" y="12"/>
                  </a:lnTo>
                  <a:lnTo>
                    <a:pt x="3" y="8"/>
                  </a:lnTo>
                  <a:lnTo>
                    <a:pt x="11" y="7"/>
                  </a:lnTo>
                  <a:lnTo>
                    <a:pt x="21" y="5"/>
                  </a:lnTo>
                  <a:lnTo>
                    <a:pt x="16" y="10"/>
                  </a:lnTo>
                  <a:lnTo>
                    <a:pt x="28" y="2"/>
                  </a:lnTo>
                  <a:lnTo>
                    <a:pt x="34" y="0"/>
                  </a:lnTo>
                  <a:lnTo>
                    <a:pt x="40" y="3"/>
                  </a:lnTo>
                  <a:lnTo>
                    <a:pt x="40" y="6"/>
                  </a:lnTo>
                  <a:lnTo>
                    <a:pt x="38" y="1"/>
                  </a:lnTo>
                </a:path>
              </a:pathLst>
            </a:custGeom>
            <a:grp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a:endParaRPr>
            </a:p>
          </p:txBody>
        </p:sp>
        <p:sp>
          <p:nvSpPr>
            <p:cNvPr id="300" name="Freeform 41">
              <a:extLst>
                <a:ext uri="{FF2B5EF4-FFF2-40B4-BE49-F238E27FC236}">
                  <a16:creationId xmlns:a16="http://schemas.microsoft.com/office/drawing/2014/main" id="{6347A01A-A996-4061-8C94-7A229CB1D4EA}"/>
                </a:ext>
              </a:extLst>
            </p:cNvPr>
            <p:cNvSpPr>
              <a:spLocks/>
            </p:cNvSpPr>
            <p:nvPr/>
          </p:nvSpPr>
          <p:spPr bwMode="auto">
            <a:xfrm>
              <a:off x="4764" y="4204"/>
              <a:ext cx="34" cy="17"/>
            </a:xfrm>
            <a:custGeom>
              <a:avLst/>
              <a:gdLst>
                <a:gd name="T0" fmla="*/ 32 w 34"/>
                <a:gd name="T1" fmla="*/ 16 h 17"/>
                <a:gd name="T2" fmla="*/ 32 w 34"/>
                <a:gd name="T3" fmla="*/ 6 h 17"/>
                <a:gd name="T4" fmla="*/ 26 w 34"/>
                <a:gd name="T5" fmla="*/ 2 h 17"/>
                <a:gd name="T6" fmla="*/ 20 w 34"/>
                <a:gd name="T7" fmla="*/ 0 h 17"/>
                <a:gd name="T8" fmla="*/ 0 w 34"/>
                <a:gd name="T9" fmla="*/ 0 h 17"/>
                <a:gd name="T10" fmla="*/ 4 w 34"/>
                <a:gd name="T11" fmla="*/ 10 h 17"/>
                <a:gd name="T12" fmla="*/ 10 w 34"/>
                <a:gd name="T13" fmla="*/ 12 h 17"/>
                <a:gd name="T14" fmla="*/ 22 w 34"/>
                <a:gd name="T15" fmla="*/ 16 h 17"/>
                <a:gd name="T16" fmla="*/ 33 w 34"/>
                <a:gd name="T17" fmla="*/ 16 h 17"/>
                <a:gd name="T18" fmla="*/ 33 w 34"/>
                <a:gd name="T19" fmla="*/ 14 h 17"/>
                <a:gd name="T20" fmla="*/ 32 w 34"/>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
                <a:gd name="T34" fmla="*/ 0 h 17"/>
                <a:gd name="T35" fmla="*/ 34 w 34"/>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 h="17">
                  <a:moveTo>
                    <a:pt x="32" y="16"/>
                  </a:moveTo>
                  <a:lnTo>
                    <a:pt x="32" y="6"/>
                  </a:lnTo>
                  <a:lnTo>
                    <a:pt x="26" y="2"/>
                  </a:lnTo>
                  <a:lnTo>
                    <a:pt x="20" y="0"/>
                  </a:lnTo>
                  <a:lnTo>
                    <a:pt x="0" y="0"/>
                  </a:lnTo>
                  <a:lnTo>
                    <a:pt x="4" y="10"/>
                  </a:lnTo>
                  <a:lnTo>
                    <a:pt x="10" y="12"/>
                  </a:lnTo>
                  <a:lnTo>
                    <a:pt x="22" y="16"/>
                  </a:lnTo>
                  <a:lnTo>
                    <a:pt x="33" y="16"/>
                  </a:lnTo>
                  <a:lnTo>
                    <a:pt x="33" y="14"/>
                  </a:lnTo>
                  <a:lnTo>
                    <a:pt x="32" y="16"/>
                  </a:lnTo>
                </a:path>
              </a:pathLst>
            </a:custGeom>
            <a:grp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a:endParaRPr>
            </a:p>
          </p:txBody>
        </p:sp>
        <p:sp>
          <p:nvSpPr>
            <p:cNvPr id="301" name="Freeform 42">
              <a:extLst>
                <a:ext uri="{FF2B5EF4-FFF2-40B4-BE49-F238E27FC236}">
                  <a16:creationId xmlns:a16="http://schemas.microsoft.com/office/drawing/2014/main" id="{E9C2E69E-DB2C-43FC-B445-7A471671F567}"/>
                </a:ext>
              </a:extLst>
            </p:cNvPr>
            <p:cNvSpPr>
              <a:spLocks/>
            </p:cNvSpPr>
            <p:nvPr/>
          </p:nvSpPr>
          <p:spPr bwMode="auto">
            <a:xfrm>
              <a:off x="4766" y="4232"/>
              <a:ext cx="21" cy="17"/>
            </a:xfrm>
            <a:custGeom>
              <a:avLst/>
              <a:gdLst>
                <a:gd name="T0" fmla="*/ 18 w 21"/>
                <a:gd name="T1" fmla="*/ 4 h 17"/>
                <a:gd name="T2" fmla="*/ 20 w 21"/>
                <a:gd name="T3" fmla="*/ 16 h 17"/>
                <a:gd name="T4" fmla="*/ 12 w 21"/>
                <a:gd name="T5" fmla="*/ 16 h 17"/>
                <a:gd name="T6" fmla="*/ 0 w 21"/>
                <a:gd name="T7" fmla="*/ 9 h 17"/>
                <a:gd name="T8" fmla="*/ 0 w 21"/>
                <a:gd name="T9" fmla="*/ 2 h 17"/>
                <a:gd name="T10" fmla="*/ 4 w 21"/>
                <a:gd name="T11" fmla="*/ 0 h 17"/>
                <a:gd name="T12" fmla="*/ 19 w 21"/>
                <a:gd name="T13" fmla="*/ 5 h 17"/>
                <a:gd name="T14" fmla="*/ 18 w 21"/>
                <a:gd name="T15" fmla="*/ 4 h 17"/>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17"/>
                <a:gd name="T26" fmla="*/ 21 w 21"/>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17">
                  <a:moveTo>
                    <a:pt x="18" y="4"/>
                  </a:moveTo>
                  <a:lnTo>
                    <a:pt x="20" y="16"/>
                  </a:lnTo>
                  <a:lnTo>
                    <a:pt x="12" y="16"/>
                  </a:lnTo>
                  <a:lnTo>
                    <a:pt x="0" y="9"/>
                  </a:lnTo>
                  <a:lnTo>
                    <a:pt x="0" y="2"/>
                  </a:lnTo>
                  <a:lnTo>
                    <a:pt x="4" y="0"/>
                  </a:lnTo>
                  <a:lnTo>
                    <a:pt x="19" y="5"/>
                  </a:lnTo>
                  <a:lnTo>
                    <a:pt x="18" y="4"/>
                  </a:lnTo>
                </a:path>
              </a:pathLst>
            </a:custGeom>
            <a:grp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a:endParaRPr>
            </a:p>
          </p:txBody>
        </p:sp>
        <p:sp>
          <p:nvSpPr>
            <p:cNvPr id="302" name="Freeform 43">
              <a:extLst>
                <a:ext uri="{FF2B5EF4-FFF2-40B4-BE49-F238E27FC236}">
                  <a16:creationId xmlns:a16="http://schemas.microsoft.com/office/drawing/2014/main" id="{EBAD5FF4-DCF6-4A0D-9650-595590904034}"/>
                </a:ext>
              </a:extLst>
            </p:cNvPr>
            <p:cNvSpPr>
              <a:spLocks/>
            </p:cNvSpPr>
            <p:nvPr/>
          </p:nvSpPr>
          <p:spPr bwMode="auto">
            <a:xfrm>
              <a:off x="4688" y="4218"/>
              <a:ext cx="69" cy="49"/>
            </a:xfrm>
            <a:custGeom>
              <a:avLst/>
              <a:gdLst>
                <a:gd name="T0" fmla="*/ 42 w 69"/>
                <a:gd name="T1" fmla="*/ 20 h 49"/>
                <a:gd name="T2" fmla="*/ 42 w 69"/>
                <a:gd name="T3" fmla="*/ 15 h 49"/>
                <a:gd name="T4" fmla="*/ 35 w 69"/>
                <a:gd name="T5" fmla="*/ 7 h 49"/>
                <a:gd name="T6" fmla="*/ 11 w 69"/>
                <a:gd name="T7" fmla="*/ 0 h 49"/>
                <a:gd name="T8" fmla="*/ 0 w 69"/>
                <a:gd name="T9" fmla="*/ 3 h 49"/>
                <a:gd name="T10" fmla="*/ 0 w 69"/>
                <a:gd name="T11" fmla="*/ 7 h 49"/>
                <a:gd name="T12" fmla="*/ 14 w 69"/>
                <a:gd name="T13" fmla="*/ 21 h 49"/>
                <a:gd name="T14" fmla="*/ 23 w 69"/>
                <a:gd name="T15" fmla="*/ 33 h 49"/>
                <a:gd name="T16" fmla="*/ 28 w 69"/>
                <a:gd name="T17" fmla="*/ 40 h 49"/>
                <a:gd name="T18" fmla="*/ 39 w 69"/>
                <a:gd name="T19" fmla="*/ 47 h 49"/>
                <a:gd name="T20" fmla="*/ 48 w 69"/>
                <a:gd name="T21" fmla="*/ 48 h 49"/>
                <a:gd name="T22" fmla="*/ 68 w 69"/>
                <a:gd name="T23" fmla="*/ 48 h 49"/>
                <a:gd name="T24" fmla="*/ 60 w 69"/>
                <a:gd name="T25" fmla="*/ 41 h 49"/>
                <a:gd name="T26" fmla="*/ 62 w 69"/>
                <a:gd name="T27" fmla="*/ 38 h 49"/>
                <a:gd name="T28" fmla="*/ 67 w 69"/>
                <a:gd name="T29" fmla="*/ 34 h 49"/>
                <a:gd name="T30" fmla="*/ 62 w 69"/>
                <a:gd name="T31" fmla="*/ 26 h 49"/>
                <a:gd name="T32" fmla="*/ 50 w 69"/>
                <a:gd name="T33" fmla="*/ 20 h 49"/>
                <a:gd name="T34" fmla="*/ 42 w 69"/>
                <a:gd name="T35" fmla="*/ 20 h 4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9"/>
                <a:gd name="T55" fmla="*/ 0 h 49"/>
                <a:gd name="T56" fmla="*/ 69 w 69"/>
                <a:gd name="T57" fmla="*/ 49 h 4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9" h="49">
                  <a:moveTo>
                    <a:pt x="42" y="20"/>
                  </a:moveTo>
                  <a:lnTo>
                    <a:pt x="42" y="15"/>
                  </a:lnTo>
                  <a:lnTo>
                    <a:pt x="35" y="7"/>
                  </a:lnTo>
                  <a:lnTo>
                    <a:pt x="11" y="0"/>
                  </a:lnTo>
                  <a:lnTo>
                    <a:pt x="0" y="3"/>
                  </a:lnTo>
                  <a:lnTo>
                    <a:pt x="0" y="7"/>
                  </a:lnTo>
                  <a:lnTo>
                    <a:pt x="14" y="21"/>
                  </a:lnTo>
                  <a:lnTo>
                    <a:pt x="23" y="33"/>
                  </a:lnTo>
                  <a:lnTo>
                    <a:pt x="28" y="40"/>
                  </a:lnTo>
                  <a:lnTo>
                    <a:pt x="39" y="47"/>
                  </a:lnTo>
                  <a:lnTo>
                    <a:pt x="48" y="48"/>
                  </a:lnTo>
                  <a:lnTo>
                    <a:pt x="68" y="48"/>
                  </a:lnTo>
                  <a:lnTo>
                    <a:pt x="60" y="41"/>
                  </a:lnTo>
                  <a:lnTo>
                    <a:pt x="62" y="38"/>
                  </a:lnTo>
                  <a:lnTo>
                    <a:pt x="67" y="34"/>
                  </a:lnTo>
                  <a:lnTo>
                    <a:pt x="62" y="26"/>
                  </a:lnTo>
                  <a:lnTo>
                    <a:pt x="50" y="20"/>
                  </a:lnTo>
                  <a:lnTo>
                    <a:pt x="42" y="20"/>
                  </a:lnTo>
                </a:path>
              </a:pathLst>
            </a:custGeom>
            <a:grp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a:endParaRPr>
            </a:p>
          </p:txBody>
        </p:sp>
        <p:sp>
          <p:nvSpPr>
            <p:cNvPr id="303" name="Freeform 44">
              <a:extLst>
                <a:ext uri="{FF2B5EF4-FFF2-40B4-BE49-F238E27FC236}">
                  <a16:creationId xmlns:a16="http://schemas.microsoft.com/office/drawing/2014/main" id="{44E2ACA7-6EC0-4C5E-A5F7-EC4D2C966526}"/>
                </a:ext>
              </a:extLst>
            </p:cNvPr>
            <p:cNvSpPr>
              <a:spLocks/>
            </p:cNvSpPr>
            <p:nvPr/>
          </p:nvSpPr>
          <p:spPr bwMode="auto">
            <a:xfrm>
              <a:off x="4659" y="4234"/>
              <a:ext cx="33" cy="23"/>
            </a:xfrm>
            <a:custGeom>
              <a:avLst/>
              <a:gdLst>
                <a:gd name="T0" fmla="*/ 25 w 33"/>
                <a:gd name="T1" fmla="*/ 8 h 23"/>
                <a:gd name="T2" fmla="*/ 21 w 33"/>
                <a:gd name="T3" fmla="*/ 1 h 23"/>
                <a:gd name="T4" fmla="*/ 15 w 33"/>
                <a:gd name="T5" fmla="*/ 0 h 23"/>
                <a:gd name="T6" fmla="*/ 9 w 33"/>
                <a:gd name="T7" fmla="*/ 0 h 23"/>
                <a:gd name="T8" fmla="*/ 2 w 33"/>
                <a:gd name="T9" fmla="*/ 0 h 23"/>
                <a:gd name="T10" fmla="*/ 0 w 33"/>
                <a:gd name="T11" fmla="*/ 2 h 23"/>
                <a:gd name="T12" fmla="*/ 3 w 33"/>
                <a:gd name="T13" fmla="*/ 8 h 23"/>
                <a:gd name="T14" fmla="*/ 9 w 33"/>
                <a:gd name="T15" fmla="*/ 10 h 23"/>
                <a:gd name="T16" fmla="*/ 12 w 33"/>
                <a:gd name="T17" fmla="*/ 15 h 23"/>
                <a:gd name="T18" fmla="*/ 16 w 33"/>
                <a:gd name="T19" fmla="*/ 20 h 23"/>
                <a:gd name="T20" fmla="*/ 26 w 33"/>
                <a:gd name="T21" fmla="*/ 22 h 23"/>
                <a:gd name="T22" fmla="*/ 32 w 33"/>
                <a:gd name="T23" fmla="*/ 20 h 23"/>
                <a:gd name="T24" fmla="*/ 32 w 33"/>
                <a:gd name="T25" fmla="*/ 15 h 23"/>
                <a:gd name="T26" fmla="*/ 25 w 33"/>
                <a:gd name="T27" fmla="*/ 7 h 23"/>
                <a:gd name="T28" fmla="*/ 25 w 33"/>
                <a:gd name="T29" fmla="*/ 8 h 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
                <a:gd name="T46" fmla="*/ 0 h 23"/>
                <a:gd name="T47" fmla="*/ 33 w 33"/>
                <a:gd name="T48" fmla="*/ 23 h 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 h="23">
                  <a:moveTo>
                    <a:pt x="25" y="8"/>
                  </a:moveTo>
                  <a:lnTo>
                    <a:pt x="21" y="1"/>
                  </a:lnTo>
                  <a:lnTo>
                    <a:pt x="15" y="0"/>
                  </a:lnTo>
                  <a:lnTo>
                    <a:pt x="9" y="0"/>
                  </a:lnTo>
                  <a:lnTo>
                    <a:pt x="2" y="0"/>
                  </a:lnTo>
                  <a:lnTo>
                    <a:pt x="0" y="2"/>
                  </a:lnTo>
                  <a:lnTo>
                    <a:pt x="3" y="8"/>
                  </a:lnTo>
                  <a:lnTo>
                    <a:pt x="9" y="10"/>
                  </a:lnTo>
                  <a:lnTo>
                    <a:pt x="12" y="15"/>
                  </a:lnTo>
                  <a:lnTo>
                    <a:pt x="16" y="20"/>
                  </a:lnTo>
                  <a:lnTo>
                    <a:pt x="26" y="22"/>
                  </a:lnTo>
                  <a:lnTo>
                    <a:pt x="32" y="20"/>
                  </a:lnTo>
                  <a:lnTo>
                    <a:pt x="32" y="15"/>
                  </a:lnTo>
                  <a:lnTo>
                    <a:pt x="25" y="7"/>
                  </a:lnTo>
                  <a:lnTo>
                    <a:pt x="25" y="8"/>
                  </a:lnTo>
                </a:path>
              </a:pathLst>
            </a:custGeom>
            <a:grp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a:endParaRPr>
            </a:p>
          </p:txBody>
        </p:sp>
        <p:sp>
          <p:nvSpPr>
            <p:cNvPr id="304" name="Freeform 45">
              <a:extLst>
                <a:ext uri="{FF2B5EF4-FFF2-40B4-BE49-F238E27FC236}">
                  <a16:creationId xmlns:a16="http://schemas.microsoft.com/office/drawing/2014/main" id="{C83B1DD9-8DDA-4DB8-9145-7889850C04E0}"/>
                </a:ext>
              </a:extLst>
            </p:cNvPr>
            <p:cNvSpPr>
              <a:spLocks/>
            </p:cNvSpPr>
            <p:nvPr/>
          </p:nvSpPr>
          <p:spPr bwMode="auto">
            <a:xfrm>
              <a:off x="4682" y="4260"/>
              <a:ext cx="21" cy="17"/>
            </a:xfrm>
            <a:custGeom>
              <a:avLst/>
              <a:gdLst>
                <a:gd name="T0" fmla="*/ 20 w 21"/>
                <a:gd name="T1" fmla="*/ 16 h 17"/>
                <a:gd name="T2" fmla="*/ 20 w 21"/>
                <a:gd name="T3" fmla="*/ 3 h 17"/>
                <a:gd name="T4" fmla="*/ 6 w 21"/>
                <a:gd name="T5" fmla="*/ 0 h 17"/>
                <a:gd name="T6" fmla="*/ 0 w 21"/>
                <a:gd name="T7" fmla="*/ 3 h 17"/>
                <a:gd name="T8" fmla="*/ 3 w 21"/>
                <a:gd name="T9" fmla="*/ 8 h 17"/>
                <a:gd name="T10" fmla="*/ 4 w 21"/>
                <a:gd name="T11" fmla="*/ 14 h 17"/>
                <a:gd name="T12" fmla="*/ 13 w 21"/>
                <a:gd name="T13" fmla="*/ 16 h 17"/>
                <a:gd name="T14" fmla="*/ 20 w 21"/>
                <a:gd name="T15" fmla="*/ 16 h 17"/>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17"/>
                <a:gd name="T26" fmla="*/ 21 w 21"/>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17">
                  <a:moveTo>
                    <a:pt x="20" y="16"/>
                  </a:moveTo>
                  <a:lnTo>
                    <a:pt x="20" y="3"/>
                  </a:lnTo>
                  <a:lnTo>
                    <a:pt x="6" y="0"/>
                  </a:lnTo>
                  <a:lnTo>
                    <a:pt x="0" y="3"/>
                  </a:lnTo>
                  <a:lnTo>
                    <a:pt x="3" y="8"/>
                  </a:lnTo>
                  <a:lnTo>
                    <a:pt x="4" y="14"/>
                  </a:lnTo>
                  <a:lnTo>
                    <a:pt x="13" y="16"/>
                  </a:lnTo>
                  <a:lnTo>
                    <a:pt x="20" y="16"/>
                  </a:lnTo>
                </a:path>
              </a:pathLst>
            </a:custGeom>
            <a:grp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a:endParaRPr>
            </a:p>
          </p:txBody>
        </p:sp>
        <p:sp>
          <p:nvSpPr>
            <p:cNvPr id="305" name="Freeform 46">
              <a:extLst>
                <a:ext uri="{FF2B5EF4-FFF2-40B4-BE49-F238E27FC236}">
                  <a16:creationId xmlns:a16="http://schemas.microsoft.com/office/drawing/2014/main" id="{DBA78446-F1EB-42CF-8F86-3A85C69D4B81}"/>
                </a:ext>
              </a:extLst>
            </p:cNvPr>
            <p:cNvSpPr>
              <a:spLocks/>
            </p:cNvSpPr>
            <p:nvPr/>
          </p:nvSpPr>
          <p:spPr bwMode="auto">
            <a:xfrm>
              <a:off x="4614" y="4262"/>
              <a:ext cx="53" cy="26"/>
            </a:xfrm>
            <a:custGeom>
              <a:avLst/>
              <a:gdLst>
                <a:gd name="T0" fmla="*/ 40 w 53"/>
                <a:gd name="T1" fmla="*/ 25 h 26"/>
                <a:gd name="T2" fmla="*/ 18 w 53"/>
                <a:gd name="T3" fmla="*/ 23 h 26"/>
                <a:gd name="T4" fmla="*/ 0 w 53"/>
                <a:gd name="T5" fmla="*/ 18 h 26"/>
                <a:gd name="T6" fmla="*/ 0 w 53"/>
                <a:gd name="T7" fmla="*/ 15 h 26"/>
                <a:gd name="T8" fmla="*/ 12 w 53"/>
                <a:gd name="T9" fmla="*/ 9 h 26"/>
                <a:gd name="T10" fmla="*/ 28 w 53"/>
                <a:gd name="T11" fmla="*/ 4 h 26"/>
                <a:gd name="T12" fmla="*/ 34 w 53"/>
                <a:gd name="T13" fmla="*/ 4 h 26"/>
                <a:gd name="T14" fmla="*/ 38 w 53"/>
                <a:gd name="T15" fmla="*/ 0 h 26"/>
                <a:gd name="T16" fmla="*/ 47 w 53"/>
                <a:gd name="T17" fmla="*/ 0 h 26"/>
                <a:gd name="T18" fmla="*/ 52 w 53"/>
                <a:gd name="T19" fmla="*/ 0 h 26"/>
                <a:gd name="T20" fmla="*/ 52 w 53"/>
                <a:gd name="T21" fmla="*/ 6 h 26"/>
                <a:gd name="T22" fmla="*/ 52 w 53"/>
                <a:gd name="T23" fmla="*/ 13 h 26"/>
                <a:gd name="T24" fmla="*/ 41 w 53"/>
                <a:gd name="T25" fmla="*/ 24 h 26"/>
                <a:gd name="T26" fmla="*/ 40 w 53"/>
                <a:gd name="T27" fmla="*/ 25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3"/>
                <a:gd name="T43" fmla="*/ 0 h 26"/>
                <a:gd name="T44" fmla="*/ 53 w 53"/>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3" h="26">
                  <a:moveTo>
                    <a:pt x="40" y="25"/>
                  </a:moveTo>
                  <a:lnTo>
                    <a:pt x="18" y="23"/>
                  </a:lnTo>
                  <a:lnTo>
                    <a:pt x="0" y="18"/>
                  </a:lnTo>
                  <a:lnTo>
                    <a:pt x="0" y="15"/>
                  </a:lnTo>
                  <a:lnTo>
                    <a:pt x="12" y="9"/>
                  </a:lnTo>
                  <a:lnTo>
                    <a:pt x="28" y="4"/>
                  </a:lnTo>
                  <a:lnTo>
                    <a:pt x="34" y="4"/>
                  </a:lnTo>
                  <a:lnTo>
                    <a:pt x="38" y="0"/>
                  </a:lnTo>
                  <a:lnTo>
                    <a:pt x="47" y="0"/>
                  </a:lnTo>
                  <a:lnTo>
                    <a:pt x="52" y="0"/>
                  </a:lnTo>
                  <a:lnTo>
                    <a:pt x="52" y="6"/>
                  </a:lnTo>
                  <a:lnTo>
                    <a:pt x="52" y="13"/>
                  </a:lnTo>
                  <a:lnTo>
                    <a:pt x="41" y="24"/>
                  </a:lnTo>
                  <a:lnTo>
                    <a:pt x="40" y="25"/>
                  </a:lnTo>
                </a:path>
              </a:pathLst>
            </a:custGeom>
            <a:grp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a:endParaRPr>
            </a:p>
          </p:txBody>
        </p:sp>
        <p:sp>
          <p:nvSpPr>
            <p:cNvPr id="306" name="Freeform 47">
              <a:extLst>
                <a:ext uri="{FF2B5EF4-FFF2-40B4-BE49-F238E27FC236}">
                  <a16:creationId xmlns:a16="http://schemas.microsoft.com/office/drawing/2014/main" id="{B122D2E8-C50C-48B3-831F-C49F38687A3B}"/>
                </a:ext>
              </a:extLst>
            </p:cNvPr>
            <p:cNvSpPr>
              <a:spLocks/>
            </p:cNvSpPr>
            <p:nvPr/>
          </p:nvSpPr>
          <p:spPr bwMode="auto">
            <a:xfrm>
              <a:off x="4558" y="4286"/>
              <a:ext cx="17" cy="17"/>
            </a:xfrm>
            <a:custGeom>
              <a:avLst/>
              <a:gdLst>
                <a:gd name="T0" fmla="*/ 13 w 17"/>
                <a:gd name="T1" fmla="*/ 16 h 17"/>
                <a:gd name="T2" fmla="*/ 16 w 17"/>
                <a:gd name="T3" fmla="*/ 6 h 17"/>
                <a:gd name="T4" fmla="*/ 13 w 17"/>
                <a:gd name="T5" fmla="*/ 1 h 17"/>
                <a:gd name="T6" fmla="*/ 9 w 17"/>
                <a:gd name="T7" fmla="*/ 0 h 17"/>
                <a:gd name="T8" fmla="*/ 0 w 17"/>
                <a:gd name="T9" fmla="*/ 3 h 17"/>
                <a:gd name="T10" fmla="*/ 0 w 17"/>
                <a:gd name="T11" fmla="*/ 6 h 17"/>
                <a:gd name="T12" fmla="*/ 4 w 17"/>
                <a:gd name="T13" fmla="*/ 11 h 17"/>
                <a:gd name="T14" fmla="*/ 16 w 17"/>
                <a:gd name="T15" fmla="*/ 16 h 17"/>
                <a:gd name="T16" fmla="*/ 13 w 17"/>
                <a:gd name="T17" fmla="*/ 1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13" y="16"/>
                  </a:moveTo>
                  <a:lnTo>
                    <a:pt x="16" y="6"/>
                  </a:lnTo>
                  <a:lnTo>
                    <a:pt x="13" y="1"/>
                  </a:lnTo>
                  <a:lnTo>
                    <a:pt x="9" y="0"/>
                  </a:lnTo>
                  <a:lnTo>
                    <a:pt x="0" y="3"/>
                  </a:lnTo>
                  <a:lnTo>
                    <a:pt x="0" y="6"/>
                  </a:lnTo>
                  <a:lnTo>
                    <a:pt x="4" y="11"/>
                  </a:lnTo>
                  <a:lnTo>
                    <a:pt x="16" y="16"/>
                  </a:lnTo>
                  <a:lnTo>
                    <a:pt x="13" y="16"/>
                  </a:lnTo>
                </a:path>
              </a:pathLst>
            </a:custGeom>
            <a:grp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a:endParaRPr>
            </a:p>
          </p:txBody>
        </p:sp>
        <p:sp>
          <p:nvSpPr>
            <p:cNvPr id="307" name="Freeform 48">
              <a:extLst>
                <a:ext uri="{FF2B5EF4-FFF2-40B4-BE49-F238E27FC236}">
                  <a16:creationId xmlns:a16="http://schemas.microsoft.com/office/drawing/2014/main" id="{9EDF0489-0AAE-42B7-9D84-4062CD40A441}"/>
                </a:ext>
              </a:extLst>
            </p:cNvPr>
            <p:cNvSpPr>
              <a:spLocks/>
            </p:cNvSpPr>
            <p:nvPr/>
          </p:nvSpPr>
          <p:spPr bwMode="auto">
            <a:xfrm>
              <a:off x="4528" y="4302"/>
              <a:ext cx="17" cy="17"/>
            </a:xfrm>
            <a:custGeom>
              <a:avLst/>
              <a:gdLst>
                <a:gd name="T0" fmla="*/ 14 w 17"/>
                <a:gd name="T1" fmla="*/ 13 h 17"/>
                <a:gd name="T2" fmla="*/ 16 w 17"/>
                <a:gd name="T3" fmla="*/ 0 h 17"/>
                <a:gd name="T4" fmla="*/ 0 w 17"/>
                <a:gd name="T5" fmla="*/ 16 h 17"/>
                <a:gd name="T6" fmla="*/ 13 w 17"/>
                <a:gd name="T7" fmla="*/ 16 h 17"/>
                <a:gd name="T8" fmla="*/ 14 w 17"/>
                <a:gd name="T9" fmla="*/ 13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14" y="13"/>
                  </a:moveTo>
                  <a:lnTo>
                    <a:pt x="16" y="0"/>
                  </a:lnTo>
                  <a:lnTo>
                    <a:pt x="0" y="16"/>
                  </a:lnTo>
                  <a:lnTo>
                    <a:pt x="13" y="16"/>
                  </a:lnTo>
                  <a:lnTo>
                    <a:pt x="14" y="13"/>
                  </a:lnTo>
                </a:path>
              </a:pathLst>
            </a:custGeom>
            <a:grp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a:endParaRPr>
            </a:p>
          </p:txBody>
        </p:sp>
        <p:sp>
          <p:nvSpPr>
            <p:cNvPr id="308" name="Oval 49">
              <a:extLst>
                <a:ext uri="{FF2B5EF4-FFF2-40B4-BE49-F238E27FC236}">
                  <a16:creationId xmlns:a16="http://schemas.microsoft.com/office/drawing/2014/main" id="{A97FF09A-1616-47CF-B70E-0B93F8226DDD}"/>
                </a:ext>
              </a:extLst>
            </p:cNvPr>
            <p:cNvSpPr>
              <a:spLocks noChangeArrowheads="1"/>
            </p:cNvSpPr>
            <p:nvPr/>
          </p:nvSpPr>
          <p:spPr bwMode="auto">
            <a:xfrm flipH="1">
              <a:off x="4594" y="4292"/>
              <a:ext cx="12" cy="1"/>
            </a:xfrm>
            <a:prstGeom prst="ellipse">
              <a:avLst/>
            </a:prstGeom>
            <a:grpFill/>
            <a:ln w="12700">
              <a:solidFill>
                <a:schemeClr val="tx1"/>
              </a:solidFill>
              <a:round/>
              <a:headEnd/>
              <a:tailEnd/>
            </a:ln>
          </p:spPr>
          <p:txBody>
            <a:bodyPr wrap="none" anchor="ctr"/>
            <a:lstStyle/>
            <a:p>
              <a:pPr defTabSz="914126">
                <a:defRPr/>
              </a:pPr>
              <a:endParaRPr lang="en-US" sz="1799" dirty="0">
                <a:solidFill>
                  <a:prstClr val="black"/>
                </a:solidFill>
                <a:latin typeface="Calibri"/>
              </a:endParaRPr>
            </a:p>
          </p:txBody>
        </p:sp>
        <p:sp>
          <p:nvSpPr>
            <p:cNvPr id="309" name="Freeform 50">
              <a:extLst>
                <a:ext uri="{FF2B5EF4-FFF2-40B4-BE49-F238E27FC236}">
                  <a16:creationId xmlns:a16="http://schemas.microsoft.com/office/drawing/2014/main" id="{32595317-1ED1-4C2E-A023-A4557D118C4C}"/>
                </a:ext>
              </a:extLst>
            </p:cNvPr>
            <p:cNvSpPr>
              <a:spLocks/>
            </p:cNvSpPr>
            <p:nvPr/>
          </p:nvSpPr>
          <p:spPr bwMode="auto">
            <a:xfrm>
              <a:off x="4963" y="4145"/>
              <a:ext cx="24" cy="17"/>
            </a:xfrm>
            <a:custGeom>
              <a:avLst/>
              <a:gdLst>
                <a:gd name="T0" fmla="*/ 21 w 24"/>
                <a:gd name="T1" fmla="*/ 16 h 17"/>
                <a:gd name="T2" fmla="*/ 23 w 24"/>
                <a:gd name="T3" fmla="*/ 3 h 17"/>
                <a:gd name="T4" fmla="*/ 22 w 24"/>
                <a:gd name="T5" fmla="*/ 1 h 17"/>
                <a:gd name="T6" fmla="*/ 15 w 24"/>
                <a:gd name="T7" fmla="*/ 0 h 17"/>
                <a:gd name="T8" fmla="*/ 6 w 24"/>
                <a:gd name="T9" fmla="*/ 3 h 17"/>
                <a:gd name="T10" fmla="*/ 0 w 24"/>
                <a:gd name="T11" fmla="*/ 7 h 17"/>
                <a:gd name="T12" fmla="*/ 0 w 24"/>
                <a:gd name="T13" fmla="*/ 12 h 17"/>
                <a:gd name="T14" fmla="*/ 5 w 24"/>
                <a:gd name="T15" fmla="*/ 16 h 17"/>
                <a:gd name="T16" fmla="*/ 20 w 24"/>
                <a:gd name="T17" fmla="*/ 16 h 17"/>
                <a:gd name="T18" fmla="*/ 23 w 24"/>
                <a:gd name="T19" fmla="*/ 11 h 17"/>
                <a:gd name="T20" fmla="*/ 21 w 24"/>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17"/>
                <a:gd name="T35" fmla="*/ 24 w 24"/>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17">
                  <a:moveTo>
                    <a:pt x="21" y="16"/>
                  </a:moveTo>
                  <a:lnTo>
                    <a:pt x="23" y="3"/>
                  </a:lnTo>
                  <a:lnTo>
                    <a:pt x="22" y="1"/>
                  </a:lnTo>
                  <a:lnTo>
                    <a:pt x="15" y="0"/>
                  </a:lnTo>
                  <a:lnTo>
                    <a:pt x="6" y="3"/>
                  </a:lnTo>
                  <a:lnTo>
                    <a:pt x="0" y="7"/>
                  </a:lnTo>
                  <a:lnTo>
                    <a:pt x="0" y="12"/>
                  </a:lnTo>
                  <a:lnTo>
                    <a:pt x="5" y="16"/>
                  </a:lnTo>
                  <a:lnTo>
                    <a:pt x="20" y="16"/>
                  </a:lnTo>
                  <a:lnTo>
                    <a:pt x="23" y="11"/>
                  </a:lnTo>
                  <a:lnTo>
                    <a:pt x="21" y="16"/>
                  </a:lnTo>
                </a:path>
              </a:pathLst>
            </a:custGeom>
            <a:grp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a:endParaRPr>
            </a:p>
          </p:txBody>
        </p:sp>
      </p:grpSp>
      <p:sp>
        <p:nvSpPr>
          <p:cNvPr id="4" name="Slide Number Placeholder 3">
            <a:extLst>
              <a:ext uri="{FF2B5EF4-FFF2-40B4-BE49-F238E27FC236}">
                <a16:creationId xmlns:a16="http://schemas.microsoft.com/office/drawing/2014/main" id="{20E504E5-8877-40E7-980E-041B2A42C20B}"/>
              </a:ext>
            </a:extLst>
          </p:cNvPr>
          <p:cNvSpPr>
            <a:spLocks noGrp="1"/>
          </p:cNvSpPr>
          <p:nvPr>
            <p:ph type="sldNum" sz="quarter" idx="12"/>
          </p:nvPr>
        </p:nvSpPr>
        <p:spPr/>
        <p:txBody>
          <a:bodyPr/>
          <a:lstStyle/>
          <a:p>
            <a:fld id="{41E825DA-D6B2-4035-A5C7-7FCD0F903D47}" type="slidenum">
              <a:rPr lang="en-US">
                <a:solidFill>
                  <a:prstClr val="black">
                    <a:tint val="75000"/>
                  </a:prstClr>
                </a:solidFill>
                <a:latin typeface="Calibri" panose="020F0502020204030204"/>
              </a:rPr>
              <a:pPr/>
              <a:t>7</a:t>
            </a:fld>
            <a:endParaRPr lang="en-US">
              <a:solidFill>
                <a:prstClr val="black">
                  <a:tint val="75000"/>
                </a:prstClr>
              </a:solidFill>
              <a:latin typeface="Calibri" panose="020F0502020204030204"/>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A1071E-156E-46A7-B1D9-306F03CF64FD}"/>
              </a:ext>
            </a:extLst>
          </p:cNvPr>
          <p:cNvSpPr/>
          <p:nvPr/>
        </p:nvSpPr>
        <p:spPr>
          <a:xfrm>
            <a:off x="4017972" y="764249"/>
            <a:ext cx="1582205" cy="971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prstClr val="white"/>
              </a:solidFill>
              <a:latin typeface="Calibri" panose="020F0502020204030204"/>
            </a:endParaRPr>
          </a:p>
        </p:txBody>
      </p:sp>
      <p:sp>
        <p:nvSpPr>
          <p:cNvPr id="3" name="Title 2">
            <a:extLst>
              <a:ext uri="{FF2B5EF4-FFF2-40B4-BE49-F238E27FC236}">
                <a16:creationId xmlns:a16="http://schemas.microsoft.com/office/drawing/2014/main" id="{C4282786-5D72-9844-8265-A403448C9B27}"/>
              </a:ext>
            </a:extLst>
          </p:cNvPr>
          <p:cNvSpPr>
            <a:spLocks noGrp="1"/>
          </p:cNvSpPr>
          <p:nvPr>
            <p:ph type="title"/>
          </p:nvPr>
        </p:nvSpPr>
        <p:spPr>
          <a:xfrm>
            <a:off x="4219256" y="2032843"/>
            <a:ext cx="4350009" cy="1000215"/>
          </a:xfrm>
        </p:spPr>
        <p:txBody>
          <a:bodyPr/>
          <a:lstStyle/>
          <a:p>
            <a:r>
              <a:rPr lang="en-US" b="1" dirty="0"/>
              <a:t>At the local level</a:t>
            </a:r>
          </a:p>
        </p:txBody>
      </p:sp>
      <p:pic>
        <p:nvPicPr>
          <p:cNvPr id="163" name="Picture Placeholder 5">
            <a:extLst>
              <a:ext uri="{FF2B5EF4-FFF2-40B4-BE49-F238E27FC236}">
                <a16:creationId xmlns:a16="http://schemas.microsoft.com/office/drawing/2014/main" id="{899D463C-BDDD-46C6-9BA3-9C0BE539DEF1}"/>
              </a:ext>
            </a:extLst>
          </p:cNvPr>
          <p:cNvPicPr>
            <a:picLocks noGrp="1" noChangeAspect="1"/>
          </p:cNvPicPr>
          <p:nvPr>
            <p:ph type="pic" idx="1"/>
          </p:nvPr>
        </p:nvPicPr>
        <p:blipFill>
          <a:blip r:embed="rId3" cstate="email">
            <a:extLst>
              <a:ext uri="{28A0092B-C50C-407E-A947-70E740481C1C}">
                <a14:useLocalDpi xmlns:a14="http://schemas.microsoft.com/office/drawing/2010/main"/>
              </a:ext>
            </a:extLst>
          </a:blip>
          <a:srcRect l="20" r="20"/>
          <a:stretch>
            <a:fillRect/>
          </a:stretch>
        </p:blipFill>
        <p:spPr/>
      </p:pic>
      <p:sp>
        <p:nvSpPr>
          <p:cNvPr id="4" name="Text Placeholder 3">
            <a:extLst>
              <a:ext uri="{FF2B5EF4-FFF2-40B4-BE49-F238E27FC236}">
                <a16:creationId xmlns:a16="http://schemas.microsoft.com/office/drawing/2014/main" id="{F1299109-7B0E-D947-B7EC-4B897B6F70D8}"/>
              </a:ext>
            </a:extLst>
          </p:cNvPr>
          <p:cNvSpPr>
            <a:spLocks noGrp="1"/>
          </p:cNvSpPr>
          <p:nvPr>
            <p:ph type="body" sz="quarter" idx="13"/>
          </p:nvPr>
        </p:nvSpPr>
        <p:spPr>
          <a:xfrm>
            <a:off x="4349854" y="2674679"/>
            <a:ext cx="3754997" cy="3305901"/>
          </a:xfrm>
        </p:spPr>
        <p:txBody>
          <a:bodyPr>
            <a:normAutofit/>
          </a:bodyPr>
          <a:lstStyle/>
          <a:p>
            <a:pPr marL="457063" indent="-457063">
              <a:buFont typeface="Wingdings" pitchFamily="2" charset="2"/>
              <a:buChar char="§"/>
            </a:pPr>
            <a:r>
              <a:rPr lang="en-US" sz="2800" dirty="0"/>
              <a:t>Tobacco Free Worksites Initiative</a:t>
            </a:r>
          </a:p>
          <a:p>
            <a:pPr marL="457063" indent="-457063">
              <a:buFont typeface="Wingdings" pitchFamily="2" charset="2"/>
              <a:buChar char="§"/>
            </a:pPr>
            <a:r>
              <a:rPr lang="en-US" sz="2800" dirty="0"/>
              <a:t>Local TFF programs provide support</a:t>
            </a:r>
          </a:p>
          <a:p>
            <a:pPr marL="457063" indent="-457063">
              <a:buFont typeface="Wingdings" pitchFamily="2" charset="2"/>
              <a:buChar char="§"/>
            </a:pPr>
            <a:endParaRPr lang="en-US" sz="2399" dirty="0"/>
          </a:p>
        </p:txBody>
      </p:sp>
      <p:sp>
        <p:nvSpPr>
          <p:cNvPr id="5" name="Freeform 3" descr="Wide upward diagonal">
            <a:extLst>
              <a:ext uri="{FF2B5EF4-FFF2-40B4-BE49-F238E27FC236}">
                <a16:creationId xmlns:a16="http://schemas.microsoft.com/office/drawing/2014/main" id="{8261ECE6-85A1-4A6C-96D3-B91586F88FBA}"/>
              </a:ext>
            </a:extLst>
          </p:cNvPr>
          <p:cNvSpPr>
            <a:spLocks/>
          </p:cNvSpPr>
          <p:nvPr/>
        </p:nvSpPr>
        <p:spPr bwMode="auto">
          <a:xfrm>
            <a:off x="8189561" y="1408644"/>
            <a:ext cx="479300" cy="523739"/>
          </a:xfrm>
          <a:custGeom>
            <a:avLst/>
            <a:gdLst>
              <a:gd name="T0" fmla="*/ 2147483646 w 302"/>
              <a:gd name="T1" fmla="*/ 2147483646 h 330"/>
              <a:gd name="T2" fmla="*/ 2147483646 w 302"/>
              <a:gd name="T3" fmla="*/ 2147483646 h 330"/>
              <a:gd name="T4" fmla="*/ 2147483646 w 302"/>
              <a:gd name="T5" fmla="*/ 2147483646 h 330"/>
              <a:gd name="T6" fmla="*/ 2147483646 w 302"/>
              <a:gd name="T7" fmla="*/ 2147483646 h 330"/>
              <a:gd name="T8" fmla="*/ 2147483646 w 302"/>
              <a:gd name="T9" fmla="*/ 2147483646 h 330"/>
              <a:gd name="T10" fmla="*/ 2147483646 w 302"/>
              <a:gd name="T11" fmla="*/ 2147483646 h 330"/>
              <a:gd name="T12" fmla="*/ 2147483646 w 302"/>
              <a:gd name="T13" fmla="*/ 2147483646 h 330"/>
              <a:gd name="T14" fmla="*/ 0 w 302"/>
              <a:gd name="T15" fmla="*/ 2147483646 h 330"/>
              <a:gd name="T16" fmla="*/ 2147483646 w 302"/>
              <a:gd name="T17" fmla="*/ 2147483646 h 330"/>
              <a:gd name="T18" fmla="*/ 2147483646 w 302"/>
              <a:gd name="T19" fmla="*/ 0 h 330"/>
              <a:gd name="T20" fmla="*/ 2147483646 w 302"/>
              <a:gd name="T21" fmla="*/ 0 h 330"/>
              <a:gd name="T22" fmla="*/ 2147483646 w 302"/>
              <a:gd name="T23" fmla="*/ 2147483646 h 330"/>
              <a:gd name="T24" fmla="*/ 2147483646 w 302"/>
              <a:gd name="T25" fmla="*/ 2147483646 h 330"/>
              <a:gd name="T26" fmla="*/ 2147483646 w 302"/>
              <a:gd name="T27" fmla="*/ 2147483646 h 330"/>
              <a:gd name="T28" fmla="*/ 2147483646 w 302"/>
              <a:gd name="T29" fmla="*/ 2147483646 h 330"/>
              <a:gd name="T30" fmla="*/ 2147483646 w 302"/>
              <a:gd name="T31" fmla="*/ 2147483646 h 330"/>
              <a:gd name="T32" fmla="*/ 2147483646 w 302"/>
              <a:gd name="T33" fmla="*/ 2147483646 h 330"/>
              <a:gd name="T34" fmla="*/ 2147483646 w 302"/>
              <a:gd name="T35" fmla="*/ 2147483646 h 330"/>
              <a:gd name="T36" fmla="*/ 2147483646 w 302"/>
              <a:gd name="T37" fmla="*/ 2147483646 h 330"/>
              <a:gd name="T38" fmla="*/ 2147483646 w 302"/>
              <a:gd name="T39" fmla="*/ 2147483646 h 330"/>
              <a:gd name="T40" fmla="*/ 2147483646 w 302"/>
              <a:gd name="T41" fmla="*/ 2147483646 h 3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2"/>
              <a:gd name="T64" fmla="*/ 0 h 330"/>
              <a:gd name="T65" fmla="*/ 302 w 302"/>
              <a:gd name="T66" fmla="*/ 330 h 3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2" h="330">
                <a:moveTo>
                  <a:pt x="154" y="292"/>
                </a:moveTo>
                <a:lnTo>
                  <a:pt x="138" y="284"/>
                </a:lnTo>
                <a:lnTo>
                  <a:pt x="118" y="247"/>
                </a:lnTo>
                <a:lnTo>
                  <a:pt x="81" y="247"/>
                </a:lnTo>
                <a:lnTo>
                  <a:pt x="65" y="218"/>
                </a:lnTo>
                <a:lnTo>
                  <a:pt x="12" y="202"/>
                </a:lnTo>
                <a:lnTo>
                  <a:pt x="12" y="128"/>
                </a:lnTo>
                <a:lnTo>
                  <a:pt x="0" y="99"/>
                </a:lnTo>
                <a:lnTo>
                  <a:pt x="36" y="99"/>
                </a:lnTo>
                <a:lnTo>
                  <a:pt x="65" y="0"/>
                </a:lnTo>
                <a:lnTo>
                  <a:pt x="301" y="0"/>
                </a:lnTo>
                <a:lnTo>
                  <a:pt x="272" y="128"/>
                </a:lnTo>
                <a:lnTo>
                  <a:pt x="280" y="144"/>
                </a:lnTo>
                <a:lnTo>
                  <a:pt x="301" y="144"/>
                </a:lnTo>
                <a:lnTo>
                  <a:pt x="272" y="181"/>
                </a:lnTo>
                <a:lnTo>
                  <a:pt x="264" y="218"/>
                </a:lnTo>
                <a:lnTo>
                  <a:pt x="220" y="271"/>
                </a:lnTo>
                <a:lnTo>
                  <a:pt x="220" y="292"/>
                </a:lnTo>
                <a:lnTo>
                  <a:pt x="175" y="308"/>
                </a:lnTo>
                <a:lnTo>
                  <a:pt x="154" y="329"/>
                </a:lnTo>
                <a:lnTo>
                  <a:pt x="154" y="292"/>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6" name="Freeform 4">
            <a:extLst>
              <a:ext uri="{FF2B5EF4-FFF2-40B4-BE49-F238E27FC236}">
                <a16:creationId xmlns:a16="http://schemas.microsoft.com/office/drawing/2014/main" id="{A54786DE-5F8E-4220-86E8-3D67B1D92701}"/>
              </a:ext>
            </a:extLst>
          </p:cNvPr>
          <p:cNvSpPr>
            <a:spLocks/>
          </p:cNvSpPr>
          <p:nvPr/>
        </p:nvSpPr>
        <p:spPr bwMode="auto">
          <a:xfrm>
            <a:off x="8621246" y="1303893"/>
            <a:ext cx="306308" cy="368204"/>
          </a:xfrm>
          <a:custGeom>
            <a:avLst/>
            <a:gdLst>
              <a:gd name="T0" fmla="*/ 2147483646 w 193"/>
              <a:gd name="T1" fmla="*/ 2147483646 h 232"/>
              <a:gd name="T2" fmla="*/ 2147483646 w 193"/>
              <a:gd name="T3" fmla="*/ 2147483646 h 232"/>
              <a:gd name="T4" fmla="*/ 2147483646 w 193"/>
              <a:gd name="T5" fmla="*/ 2147483646 h 232"/>
              <a:gd name="T6" fmla="*/ 0 w 193"/>
              <a:gd name="T7" fmla="*/ 2147483646 h 232"/>
              <a:gd name="T8" fmla="*/ 2147483646 w 193"/>
              <a:gd name="T9" fmla="*/ 2147483646 h 232"/>
              <a:gd name="T10" fmla="*/ 2147483646 w 193"/>
              <a:gd name="T11" fmla="*/ 2147483646 h 232"/>
              <a:gd name="T12" fmla="*/ 2147483646 w 193"/>
              <a:gd name="T13" fmla="*/ 2147483646 h 232"/>
              <a:gd name="T14" fmla="*/ 2147483646 w 193"/>
              <a:gd name="T15" fmla="*/ 0 h 232"/>
              <a:gd name="T16" fmla="*/ 2147483646 w 193"/>
              <a:gd name="T17" fmla="*/ 2147483646 h 232"/>
              <a:gd name="T18" fmla="*/ 2147483646 w 193"/>
              <a:gd name="T19" fmla="*/ 2147483646 h 232"/>
              <a:gd name="T20" fmla="*/ 2147483646 w 193"/>
              <a:gd name="T21" fmla="*/ 2147483646 h 232"/>
              <a:gd name="T22" fmla="*/ 2147483646 w 193"/>
              <a:gd name="T23" fmla="*/ 2147483646 h 2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3"/>
              <a:gd name="T37" fmla="*/ 0 h 232"/>
              <a:gd name="T38" fmla="*/ 193 w 193"/>
              <a:gd name="T39" fmla="*/ 232 h 2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3" h="232">
                <a:moveTo>
                  <a:pt x="192" y="231"/>
                </a:moveTo>
                <a:lnTo>
                  <a:pt x="29" y="210"/>
                </a:lnTo>
                <a:lnTo>
                  <a:pt x="8" y="210"/>
                </a:lnTo>
                <a:lnTo>
                  <a:pt x="0" y="194"/>
                </a:lnTo>
                <a:lnTo>
                  <a:pt x="29" y="66"/>
                </a:lnTo>
                <a:lnTo>
                  <a:pt x="45" y="66"/>
                </a:lnTo>
                <a:lnTo>
                  <a:pt x="66" y="29"/>
                </a:lnTo>
                <a:lnTo>
                  <a:pt x="102" y="0"/>
                </a:lnTo>
                <a:lnTo>
                  <a:pt x="118" y="8"/>
                </a:lnTo>
                <a:lnTo>
                  <a:pt x="147" y="45"/>
                </a:lnTo>
                <a:lnTo>
                  <a:pt x="192" y="66"/>
                </a:lnTo>
                <a:lnTo>
                  <a:pt x="192" y="231"/>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8" name="Freeform 5" descr="Wide upward diagonal">
            <a:extLst>
              <a:ext uri="{FF2B5EF4-FFF2-40B4-BE49-F238E27FC236}">
                <a16:creationId xmlns:a16="http://schemas.microsoft.com/office/drawing/2014/main" id="{4649B003-5FF0-4780-B22D-5949EC215605}"/>
              </a:ext>
            </a:extLst>
          </p:cNvPr>
          <p:cNvSpPr>
            <a:spLocks/>
          </p:cNvSpPr>
          <p:nvPr/>
        </p:nvSpPr>
        <p:spPr bwMode="auto">
          <a:xfrm>
            <a:off x="8305417" y="618272"/>
            <a:ext cx="634835" cy="296785"/>
          </a:xfrm>
          <a:custGeom>
            <a:avLst/>
            <a:gdLst>
              <a:gd name="T0" fmla="*/ 2147483646 w 400"/>
              <a:gd name="T1" fmla="*/ 2147483646 h 187"/>
              <a:gd name="T2" fmla="*/ 2147483646 w 400"/>
              <a:gd name="T3" fmla="*/ 2147483646 h 187"/>
              <a:gd name="T4" fmla="*/ 2147483646 w 400"/>
              <a:gd name="T5" fmla="*/ 2147483646 h 187"/>
              <a:gd name="T6" fmla="*/ 2147483646 w 400"/>
              <a:gd name="T7" fmla="*/ 2147483646 h 187"/>
              <a:gd name="T8" fmla="*/ 2147483646 w 400"/>
              <a:gd name="T9" fmla="*/ 2147483646 h 187"/>
              <a:gd name="T10" fmla="*/ 2147483646 w 400"/>
              <a:gd name="T11" fmla="*/ 2147483646 h 187"/>
              <a:gd name="T12" fmla="*/ 2147483646 w 400"/>
              <a:gd name="T13" fmla="*/ 2147483646 h 187"/>
              <a:gd name="T14" fmla="*/ 2147483646 w 400"/>
              <a:gd name="T15" fmla="*/ 2147483646 h 187"/>
              <a:gd name="T16" fmla="*/ 2147483646 w 400"/>
              <a:gd name="T17" fmla="*/ 2147483646 h 187"/>
              <a:gd name="T18" fmla="*/ 2147483646 w 400"/>
              <a:gd name="T19" fmla="*/ 2147483646 h 187"/>
              <a:gd name="T20" fmla="*/ 2147483646 w 400"/>
              <a:gd name="T21" fmla="*/ 2147483646 h 187"/>
              <a:gd name="T22" fmla="*/ 2147483646 w 400"/>
              <a:gd name="T23" fmla="*/ 2147483646 h 187"/>
              <a:gd name="T24" fmla="*/ 2147483646 w 400"/>
              <a:gd name="T25" fmla="*/ 2147483646 h 187"/>
              <a:gd name="T26" fmla="*/ 2147483646 w 400"/>
              <a:gd name="T27" fmla="*/ 2147483646 h 187"/>
              <a:gd name="T28" fmla="*/ 0 w 400"/>
              <a:gd name="T29" fmla="*/ 0 h 187"/>
              <a:gd name="T30" fmla="*/ 2147483646 w 400"/>
              <a:gd name="T31" fmla="*/ 2147483646 h 1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0"/>
              <a:gd name="T49" fmla="*/ 0 h 187"/>
              <a:gd name="T50" fmla="*/ 400 w 400"/>
              <a:gd name="T51" fmla="*/ 187 h 1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0" h="187">
                <a:moveTo>
                  <a:pt x="375" y="29"/>
                </a:moveTo>
                <a:lnTo>
                  <a:pt x="354" y="49"/>
                </a:lnTo>
                <a:lnTo>
                  <a:pt x="354" y="74"/>
                </a:lnTo>
                <a:lnTo>
                  <a:pt x="391" y="120"/>
                </a:lnTo>
                <a:lnTo>
                  <a:pt x="399" y="148"/>
                </a:lnTo>
                <a:lnTo>
                  <a:pt x="375" y="186"/>
                </a:lnTo>
                <a:lnTo>
                  <a:pt x="309" y="186"/>
                </a:lnTo>
                <a:lnTo>
                  <a:pt x="281" y="186"/>
                </a:lnTo>
                <a:lnTo>
                  <a:pt x="256" y="157"/>
                </a:lnTo>
                <a:lnTo>
                  <a:pt x="183" y="132"/>
                </a:lnTo>
                <a:lnTo>
                  <a:pt x="110" y="132"/>
                </a:lnTo>
                <a:lnTo>
                  <a:pt x="81" y="157"/>
                </a:lnTo>
                <a:lnTo>
                  <a:pt x="45" y="132"/>
                </a:lnTo>
                <a:lnTo>
                  <a:pt x="29" y="12"/>
                </a:lnTo>
                <a:lnTo>
                  <a:pt x="0" y="0"/>
                </a:lnTo>
                <a:lnTo>
                  <a:pt x="375" y="29"/>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9" name="Freeform 7">
            <a:extLst>
              <a:ext uri="{FF2B5EF4-FFF2-40B4-BE49-F238E27FC236}">
                <a16:creationId xmlns:a16="http://schemas.microsoft.com/office/drawing/2014/main" id="{020BD2E3-E693-48DE-A3C2-34FACA67656A}"/>
              </a:ext>
            </a:extLst>
          </p:cNvPr>
          <p:cNvSpPr>
            <a:spLocks/>
          </p:cNvSpPr>
          <p:nvPr/>
        </p:nvSpPr>
        <p:spPr bwMode="auto">
          <a:xfrm>
            <a:off x="8433970" y="1637181"/>
            <a:ext cx="737996" cy="582460"/>
          </a:xfrm>
          <a:custGeom>
            <a:avLst/>
            <a:gdLst>
              <a:gd name="T0" fmla="*/ 2147483646 w 465"/>
              <a:gd name="T1" fmla="*/ 2147483646 h 367"/>
              <a:gd name="T2" fmla="*/ 2147483646 w 465"/>
              <a:gd name="T3" fmla="*/ 2147483646 h 367"/>
              <a:gd name="T4" fmla="*/ 2147483646 w 465"/>
              <a:gd name="T5" fmla="*/ 2147483646 h 367"/>
              <a:gd name="T6" fmla="*/ 2147483646 w 465"/>
              <a:gd name="T7" fmla="*/ 2147483646 h 367"/>
              <a:gd name="T8" fmla="*/ 2147483646 w 465"/>
              <a:gd name="T9" fmla="*/ 2147483646 h 367"/>
              <a:gd name="T10" fmla="*/ 2147483646 w 465"/>
              <a:gd name="T11" fmla="*/ 2147483646 h 367"/>
              <a:gd name="T12" fmla="*/ 2147483646 w 465"/>
              <a:gd name="T13" fmla="*/ 2147483646 h 367"/>
              <a:gd name="T14" fmla="*/ 2147483646 w 465"/>
              <a:gd name="T15" fmla="*/ 2147483646 h 367"/>
              <a:gd name="T16" fmla="*/ 2147483646 w 465"/>
              <a:gd name="T17" fmla="*/ 2147483646 h 367"/>
              <a:gd name="T18" fmla="*/ 0 w 465"/>
              <a:gd name="T19" fmla="*/ 2147483646 h 367"/>
              <a:gd name="T20" fmla="*/ 2147483646 w 465"/>
              <a:gd name="T21" fmla="*/ 2147483646 h 367"/>
              <a:gd name="T22" fmla="*/ 2147483646 w 465"/>
              <a:gd name="T23" fmla="*/ 2147483646 h 367"/>
              <a:gd name="T24" fmla="*/ 2147483646 w 465"/>
              <a:gd name="T25" fmla="*/ 2147483646 h 367"/>
              <a:gd name="T26" fmla="*/ 2147483646 w 465"/>
              <a:gd name="T27" fmla="*/ 2147483646 h 367"/>
              <a:gd name="T28" fmla="*/ 2147483646 w 465"/>
              <a:gd name="T29" fmla="*/ 2147483646 h 367"/>
              <a:gd name="T30" fmla="*/ 2147483646 w 465"/>
              <a:gd name="T31" fmla="*/ 0 h 367"/>
              <a:gd name="T32" fmla="*/ 2147483646 w 465"/>
              <a:gd name="T33" fmla="*/ 2147483646 h 367"/>
              <a:gd name="T34" fmla="*/ 2147483646 w 465"/>
              <a:gd name="T35" fmla="*/ 2147483646 h 367"/>
              <a:gd name="T36" fmla="*/ 2147483646 w 465"/>
              <a:gd name="T37" fmla="*/ 2147483646 h 367"/>
              <a:gd name="T38" fmla="*/ 2147483646 w 465"/>
              <a:gd name="T39" fmla="*/ 2147483646 h 367"/>
              <a:gd name="T40" fmla="*/ 2147483646 w 465"/>
              <a:gd name="T41" fmla="*/ 2147483646 h 367"/>
              <a:gd name="T42" fmla="*/ 2147483646 w 465"/>
              <a:gd name="T43" fmla="*/ 2147483646 h 367"/>
              <a:gd name="T44" fmla="*/ 2147483646 w 465"/>
              <a:gd name="T45" fmla="*/ 2147483646 h 367"/>
              <a:gd name="T46" fmla="*/ 2147483646 w 465"/>
              <a:gd name="T47" fmla="*/ 2147483646 h 367"/>
              <a:gd name="T48" fmla="*/ 2147483646 w 465"/>
              <a:gd name="T49" fmla="*/ 2147483646 h 367"/>
              <a:gd name="T50" fmla="*/ 2147483646 w 465"/>
              <a:gd name="T51" fmla="*/ 2147483646 h 367"/>
              <a:gd name="T52" fmla="*/ 2147483646 w 465"/>
              <a:gd name="T53" fmla="*/ 2147483646 h 367"/>
              <a:gd name="T54" fmla="*/ 2147483646 w 465"/>
              <a:gd name="T55" fmla="*/ 2147483646 h 36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5"/>
              <a:gd name="T85" fmla="*/ 0 h 367"/>
              <a:gd name="T86" fmla="*/ 465 w 465"/>
              <a:gd name="T87" fmla="*/ 367 h 36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5" h="367">
                <a:moveTo>
                  <a:pt x="244" y="350"/>
                </a:moveTo>
                <a:lnTo>
                  <a:pt x="220" y="312"/>
                </a:lnTo>
                <a:lnTo>
                  <a:pt x="220" y="276"/>
                </a:lnTo>
                <a:lnTo>
                  <a:pt x="110" y="259"/>
                </a:lnTo>
                <a:lnTo>
                  <a:pt x="90" y="296"/>
                </a:lnTo>
                <a:lnTo>
                  <a:pt x="57" y="284"/>
                </a:lnTo>
                <a:lnTo>
                  <a:pt x="66" y="267"/>
                </a:lnTo>
                <a:lnTo>
                  <a:pt x="57" y="238"/>
                </a:lnTo>
                <a:lnTo>
                  <a:pt x="57" y="202"/>
                </a:lnTo>
                <a:lnTo>
                  <a:pt x="0" y="185"/>
                </a:lnTo>
                <a:lnTo>
                  <a:pt x="21" y="164"/>
                </a:lnTo>
                <a:lnTo>
                  <a:pt x="66" y="148"/>
                </a:lnTo>
                <a:lnTo>
                  <a:pt x="66" y="127"/>
                </a:lnTo>
                <a:lnTo>
                  <a:pt x="110" y="74"/>
                </a:lnTo>
                <a:lnTo>
                  <a:pt x="118" y="37"/>
                </a:lnTo>
                <a:lnTo>
                  <a:pt x="147" y="0"/>
                </a:lnTo>
                <a:lnTo>
                  <a:pt x="310" y="21"/>
                </a:lnTo>
                <a:lnTo>
                  <a:pt x="310" y="37"/>
                </a:lnTo>
                <a:lnTo>
                  <a:pt x="375" y="37"/>
                </a:lnTo>
                <a:lnTo>
                  <a:pt x="375" y="74"/>
                </a:lnTo>
                <a:lnTo>
                  <a:pt x="464" y="66"/>
                </a:lnTo>
                <a:lnTo>
                  <a:pt x="464" y="230"/>
                </a:lnTo>
                <a:lnTo>
                  <a:pt x="383" y="230"/>
                </a:lnTo>
                <a:lnTo>
                  <a:pt x="383" y="329"/>
                </a:lnTo>
                <a:lnTo>
                  <a:pt x="338" y="358"/>
                </a:lnTo>
                <a:lnTo>
                  <a:pt x="273" y="341"/>
                </a:lnTo>
                <a:lnTo>
                  <a:pt x="244" y="366"/>
                </a:lnTo>
                <a:lnTo>
                  <a:pt x="244" y="350"/>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10" name="Freeform 9">
            <a:extLst>
              <a:ext uri="{FF2B5EF4-FFF2-40B4-BE49-F238E27FC236}">
                <a16:creationId xmlns:a16="http://schemas.microsoft.com/office/drawing/2014/main" id="{F01CC277-E835-44C8-A163-B297C2902BA9}"/>
              </a:ext>
            </a:extLst>
          </p:cNvPr>
          <p:cNvSpPr>
            <a:spLocks/>
          </p:cNvSpPr>
          <p:nvPr/>
        </p:nvSpPr>
        <p:spPr bwMode="auto">
          <a:xfrm>
            <a:off x="8821219" y="2159333"/>
            <a:ext cx="584048" cy="380901"/>
          </a:xfrm>
          <a:custGeom>
            <a:avLst/>
            <a:gdLst>
              <a:gd name="T0" fmla="*/ 2147483646 w 368"/>
              <a:gd name="T1" fmla="*/ 2147483646 h 240"/>
              <a:gd name="T2" fmla="*/ 2147483646 w 368"/>
              <a:gd name="T3" fmla="*/ 2147483646 h 240"/>
              <a:gd name="T4" fmla="*/ 2147483646 w 368"/>
              <a:gd name="T5" fmla="*/ 2147483646 h 240"/>
              <a:gd name="T6" fmla="*/ 2147483646 w 368"/>
              <a:gd name="T7" fmla="*/ 2147483646 h 240"/>
              <a:gd name="T8" fmla="*/ 2147483646 w 368"/>
              <a:gd name="T9" fmla="*/ 2147483646 h 240"/>
              <a:gd name="T10" fmla="*/ 2147483646 w 368"/>
              <a:gd name="T11" fmla="*/ 2147483646 h 240"/>
              <a:gd name="T12" fmla="*/ 2147483646 w 368"/>
              <a:gd name="T13" fmla="*/ 2147483646 h 240"/>
              <a:gd name="T14" fmla="*/ 0 w 368"/>
              <a:gd name="T15" fmla="*/ 2147483646 h 240"/>
              <a:gd name="T16" fmla="*/ 2147483646 w 368"/>
              <a:gd name="T17" fmla="*/ 2147483646 h 240"/>
              <a:gd name="T18" fmla="*/ 2147483646 w 368"/>
              <a:gd name="T19" fmla="*/ 2147483646 h 240"/>
              <a:gd name="T20" fmla="*/ 2147483646 w 368"/>
              <a:gd name="T21" fmla="*/ 0 h 240"/>
              <a:gd name="T22" fmla="*/ 2147483646 w 368"/>
              <a:gd name="T23" fmla="*/ 0 h 240"/>
              <a:gd name="T24" fmla="*/ 2147483646 w 368"/>
              <a:gd name="T25" fmla="*/ 2147483646 h 240"/>
              <a:gd name="T26" fmla="*/ 2147483646 w 368"/>
              <a:gd name="T27" fmla="*/ 2147483646 h 240"/>
              <a:gd name="T28" fmla="*/ 2147483646 w 368"/>
              <a:gd name="T29" fmla="*/ 2147483646 h 240"/>
              <a:gd name="T30" fmla="*/ 2147483646 w 368"/>
              <a:gd name="T31" fmla="*/ 2147483646 h 240"/>
              <a:gd name="T32" fmla="*/ 2147483646 w 368"/>
              <a:gd name="T33" fmla="*/ 2147483646 h 240"/>
              <a:gd name="T34" fmla="*/ 2147483646 w 368"/>
              <a:gd name="T35" fmla="*/ 2147483646 h 240"/>
              <a:gd name="T36" fmla="*/ 2147483646 w 368"/>
              <a:gd name="T37" fmla="*/ 2147483646 h 240"/>
              <a:gd name="T38" fmla="*/ 2147483646 w 368"/>
              <a:gd name="T39" fmla="*/ 2147483646 h 2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8"/>
              <a:gd name="T61" fmla="*/ 0 h 240"/>
              <a:gd name="T62" fmla="*/ 368 w 368"/>
              <a:gd name="T63" fmla="*/ 240 h 2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8" h="240">
                <a:moveTo>
                  <a:pt x="29" y="201"/>
                </a:moveTo>
                <a:lnTo>
                  <a:pt x="50" y="185"/>
                </a:lnTo>
                <a:lnTo>
                  <a:pt x="38" y="169"/>
                </a:lnTo>
                <a:lnTo>
                  <a:pt x="13" y="169"/>
                </a:lnTo>
                <a:lnTo>
                  <a:pt x="13" y="157"/>
                </a:lnTo>
                <a:lnTo>
                  <a:pt x="29" y="111"/>
                </a:lnTo>
                <a:lnTo>
                  <a:pt x="50" y="95"/>
                </a:lnTo>
                <a:lnTo>
                  <a:pt x="0" y="37"/>
                </a:lnTo>
                <a:lnTo>
                  <a:pt x="29" y="12"/>
                </a:lnTo>
                <a:lnTo>
                  <a:pt x="94" y="29"/>
                </a:lnTo>
                <a:lnTo>
                  <a:pt x="139" y="0"/>
                </a:lnTo>
                <a:lnTo>
                  <a:pt x="176" y="0"/>
                </a:lnTo>
                <a:lnTo>
                  <a:pt x="274" y="57"/>
                </a:lnTo>
                <a:lnTo>
                  <a:pt x="367" y="157"/>
                </a:lnTo>
                <a:lnTo>
                  <a:pt x="318" y="201"/>
                </a:lnTo>
                <a:lnTo>
                  <a:pt x="302" y="239"/>
                </a:lnTo>
                <a:lnTo>
                  <a:pt x="212" y="239"/>
                </a:lnTo>
                <a:lnTo>
                  <a:pt x="212" y="223"/>
                </a:lnTo>
                <a:lnTo>
                  <a:pt x="58" y="223"/>
                </a:lnTo>
                <a:lnTo>
                  <a:pt x="29" y="201"/>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11" name="Freeform 10" descr="Wide upward diagonal">
            <a:extLst>
              <a:ext uri="{FF2B5EF4-FFF2-40B4-BE49-F238E27FC236}">
                <a16:creationId xmlns:a16="http://schemas.microsoft.com/office/drawing/2014/main" id="{AC699BD4-9A80-4FCC-80C9-7E2BD389799A}"/>
              </a:ext>
            </a:extLst>
          </p:cNvPr>
          <p:cNvSpPr>
            <a:spLocks/>
          </p:cNvSpPr>
          <p:nvPr/>
        </p:nvSpPr>
        <p:spPr bwMode="auto">
          <a:xfrm>
            <a:off x="8900576" y="2513255"/>
            <a:ext cx="601506" cy="249172"/>
          </a:xfrm>
          <a:custGeom>
            <a:avLst/>
            <a:gdLst>
              <a:gd name="T0" fmla="*/ 2147483646 w 379"/>
              <a:gd name="T1" fmla="*/ 2147483646 h 157"/>
              <a:gd name="T2" fmla="*/ 2147483646 w 379"/>
              <a:gd name="T3" fmla="*/ 0 h 157"/>
              <a:gd name="T4" fmla="*/ 2147483646 w 379"/>
              <a:gd name="T5" fmla="*/ 0 h 157"/>
              <a:gd name="T6" fmla="*/ 2147483646 w 379"/>
              <a:gd name="T7" fmla="*/ 2147483646 h 157"/>
              <a:gd name="T8" fmla="*/ 2147483646 w 379"/>
              <a:gd name="T9" fmla="*/ 2147483646 h 157"/>
              <a:gd name="T10" fmla="*/ 2147483646 w 379"/>
              <a:gd name="T11" fmla="*/ 2147483646 h 157"/>
              <a:gd name="T12" fmla="*/ 2147483646 w 379"/>
              <a:gd name="T13" fmla="*/ 2147483646 h 157"/>
              <a:gd name="T14" fmla="*/ 2147483646 w 379"/>
              <a:gd name="T15" fmla="*/ 2147483646 h 157"/>
              <a:gd name="T16" fmla="*/ 2147483646 w 379"/>
              <a:gd name="T17" fmla="*/ 2147483646 h 157"/>
              <a:gd name="T18" fmla="*/ 2147483646 w 379"/>
              <a:gd name="T19" fmla="*/ 2147483646 h 157"/>
              <a:gd name="T20" fmla="*/ 0 w 379"/>
              <a:gd name="T21" fmla="*/ 2147483646 h 157"/>
              <a:gd name="T22" fmla="*/ 2147483646 w 379"/>
              <a:gd name="T23" fmla="*/ 2147483646 h 1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9"/>
              <a:gd name="T37" fmla="*/ 0 h 157"/>
              <a:gd name="T38" fmla="*/ 379 w 379"/>
              <a:gd name="T39" fmla="*/ 157 h 15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9" h="157">
                <a:moveTo>
                  <a:pt x="16" y="90"/>
                </a:moveTo>
                <a:lnTo>
                  <a:pt x="8" y="0"/>
                </a:lnTo>
                <a:lnTo>
                  <a:pt x="162" y="0"/>
                </a:lnTo>
                <a:lnTo>
                  <a:pt x="162" y="16"/>
                </a:lnTo>
                <a:lnTo>
                  <a:pt x="252" y="16"/>
                </a:lnTo>
                <a:lnTo>
                  <a:pt x="288" y="73"/>
                </a:lnTo>
                <a:lnTo>
                  <a:pt x="378" y="98"/>
                </a:lnTo>
                <a:lnTo>
                  <a:pt x="378" y="127"/>
                </a:lnTo>
                <a:lnTo>
                  <a:pt x="260" y="127"/>
                </a:lnTo>
                <a:lnTo>
                  <a:pt x="260" y="156"/>
                </a:lnTo>
                <a:lnTo>
                  <a:pt x="0" y="156"/>
                </a:lnTo>
                <a:lnTo>
                  <a:pt x="16" y="90"/>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12" name="Freeform 12">
            <a:extLst>
              <a:ext uri="{FF2B5EF4-FFF2-40B4-BE49-F238E27FC236}">
                <a16:creationId xmlns:a16="http://schemas.microsoft.com/office/drawing/2014/main" id="{53EF7C26-ED41-4AEB-9F26-AE58F03C2BE5}"/>
              </a:ext>
            </a:extLst>
          </p:cNvPr>
          <p:cNvSpPr>
            <a:spLocks/>
          </p:cNvSpPr>
          <p:nvPr/>
        </p:nvSpPr>
        <p:spPr bwMode="auto">
          <a:xfrm>
            <a:off x="9500493" y="1408644"/>
            <a:ext cx="609441" cy="490409"/>
          </a:xfrm>
          <a:custGeom>
            <a:avLst/>
            <a:gdLst>
              <a:gd name="T0" fmla="*/ 0 w 384"/>
              <a:gd name="T1" fmla="*/ 2147483646 h 309"/>
              <a:gd name="T2" fmla="*/ 2147483646 w 384"/>
              <a:gd name="T3" fmla="*/ 2147483646 h 309"/>
              <a:gd name="T4" fmla="*/ 2147483646 w 384"/>
              <a:gd name="T5" fmla="*/ 2147483646 h 309"/>
              <a:gd name="T6" fmla="*/ 2147483646 w 384"/>
              <a:gd name="T7" fmla="*/ 2147483646 h 309"/>
              <a:gd name="T8" fmla="*/ 2147483646 w 384"/>
              <a:gd name="T9" fmla="*/ 0 h 309"/>
              <a:gd name="T10" fmla="*/ 2147483646 w 384"/>
              <a:gd name="T11" fmla="*/ 0 h 309"/>
              <a:gd name="T12" fmla="*/ 2147483646 w 384"/>
              <a:gd name="T13" fmla="*/ 2147483646 h 309"/>
              <a:gd name="T14" fmla="*/ 2147483646 w 384"/>
              <a:gd name="T15" fmla="*/ 2147483646 h 309"/>
              <a:gd name="T16" fmla="*/ 2147483646 w 384"/>
              <a:gd name="T17" fmla="*/ 2147483646 h 309"/>
              <a:gd name="T18" fmla="*/ 2147483646 w 384"/>
              <a:gd name="T19" fmla="*/ 2147483646 h 309"/>
              <a:gd name="T20" fmla="*/ 2147483646 w 384"/>
              <a:gd name="T21" fmla="*/ 2147483646 h 309"/>
              <a:gd name="T22" fmla="*/ 2147483646 w 384"/>
              <a:gd name="T23" fmla="*/ 2147483646 h 309"/>
              <a:gd name="T24" fmla="*/ 2147483646 w 384"/>
              <a:gd name="T25" fmla="*/ 2147483646 h 309"/>
              <a:gd name="T26" fmla="*/ 2147483646 w 384"/>
              <a:gd name="T27" fmla="*/ 2147483646 h 309"/>
              <a:gd name="T28" fmla="*/ 2147483646 w 384"/>
              <a:gd name="T29" fmla="*/ 2147483646 h 309"/>
              <a:gd name="T30" fmla="*/ 2147483646 w 384"/>
              <a:gd name="T31" fmla="*/ 2147483646 h 309"/>
              <a:gd name="T32" fmla="*/ 2147483646 w 384"/>
              <a:gd name="T33" fmla="*/ 2147483646 h 309"/>
              <a:gd name="T34" fmla="*/ 2147483646 w 384"/>
              <a:gd name="T35" fmla="*/ 2147483646 h 309"/>
              <a:gd name="T36" fmla="*/ 2147483646 w 384"/>
              <a:gd name="T37" fmla="*/ 2147483646 h 309"/>
              <a:gd name="T38" fmla="*/ 2147483646 w 384"/>
              <a:gd name="T39" fmla="*/ 2147483646 h 309"/>
              <a:gd name="T40" fmla="*/ 2147483646 w 384"/>
              <a:gd name="T41" fmla="*/ 2147483646 h 309"/>
              <a:gd name="T42" fmla="*/ 0 w 384"/>
              <a:gd name="T43" fmla="*/ 2147483646 h 309"/>
              <a:gd name="T44" fmla="*/ 0 w 384"/>
              <a:gd name="T45" fmla="*/ 2147483646 h 30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84"/>
              <a:gd name="T70" fmla="*/ 0 h 309"/>
              <a:gd name="T71" fmla="*/ 384 w 384"/>
              <a:gd name="T72" fmla="*/ 309 h 30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84" h="309">
                <a:moveTo>
                  <a:pt x="0" y="70"/>
                </a:moveTo>
                <a:lnTo>
                  <a:pt x="8" y="70"/>
                </a:lnTo>
                <a:lnTo>
                  <a:pt x="74" y="45"/>
                </a:lnTo>
                <a:lnTo>
                  <a:pt x="90" y="24"/>
                </a:lnTo>
                <a:lnTo>
                  <a:pt x="147" y="0"/>
                </a:lnTo>
                <a:lnTo>
                  <a:pt x="289" y="0"/>
                </a:lnTo>
                <a:lnTo>
                  <a:pt x="326" y="45"/>
                </a:lnTo>
                <a:lnTo>
                  <a:pt x="326" y="128"/>
                </a:lnTo>
                <a:lnTo>
                  <a:pt x="326" y="202"/>
                </a:lnTo>
                <a:lnTo>
                  <a:pt x="354" y="263"/>
                </a:lnTo>
                <a:lnTo>
                  <a:pt x="383" y="263"/>
                </a:lnTo>
                <a:lnTo>
                  <a:pt x="228" y="308"/>
                </a:lnTo>
                <a:lnTo>
                  <a:pt x="236" y="300"/>
                </a:lnTo>
                <a:lnTo>
                  <a:pt x="236" y="271"/>
                </a:lnTo>
                <a:lnTo>
                  <a:pt x="192" y="271"/>
                </a:lnTo>
                <a:lnTo>
                  <a:pt x="192" y="247"/>
                </a:lnTo>
                <a:lnTo>
                  <a:pt x="171" y="247"/>
                </a:lnTo>
                <a:lnTo>
                  <a:pt x="171" y="210"/>
                </a:lnTo>
                <a:lnTo>
                  <a:pt x="126" y="210"/>
                </a:lnTo>
                <a:lnTo>
                  <a:pt x="126" y="181"/>
                </a:lnTo>
                <a:lnTo>
                  <a:pt x="37" y="202"/>
                </a:lnTo>
                <a:lnTo>
                  <a:pt x="0" y="218"/>
                </a:lnTo>
                <a:lnTo>
                  <a:pt x="0" y="70"/>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13" name="Freeform 13">
            <a:extLst>
              <a:ext uri="{FF2B5EF4-FFF2-40B4-BE49-F238E27FC236}">
                <a16:creationId xmlns:a16="http://schemas.microsoft.com/office/drawing/2014/main" id="{44C48D40-2A47-4875-9092-19BBABBD726D}"/>
              </a:ext>
            </a:extLst>
          </p:cNvPr>
          <p:cNvSpPr>
            <a:spLocks/>
          </p:cNvSpPr>
          <p:nvPr/>
        </p:nvSpPr>
        <p:spPr bwMode="auto">
          <a:xfrm>
            <a:off x="9513190" y="676994"/>
            <a:ext cx="655467" cy="471365"/>
          </a:xfrm>
          <a:custGeom>
            <a:avLst/>
            <a:gdLst>
              <a:gd name="T0" fmla="*/ 2147483646 w 413"/>
              <a:gd name="T1" fmla="*/ 2147483646 h 297"/>
              <a:gd name="T2" fmla="*/ 2147483646 w 413"/>
              <a:gd name="T3" fmla="*/ 2147483646 h 297"/>
              <a:gd name="T4" fmla="*/ 2147483646 w 413"/>
              <a:gd name="T5" fmla="*/ 2147483646 h 297"/>
              <a:gd name="T6" fmla="*/ 2147483646 w 413"/>
              <a:gd name="T7" fmla="*/ 2147483646 h 297"/>
              <a:gd name="T8" fmla="*/ 2147483646 w 413"/>
              <a:gd name="T9" fmla="*/ 2147483646 h 297"/>
              <a:gd name="T10" fmla="*/ 2147483646 w 413"/>
              <a:gd name="T11" fmla="*/ 2147483646 h 297"/>
              <a:gd name="T12" fmla="*/ 2147483646 w 413"/>
              <a:gd name="T13" fmla="*/ 2147483646 h 297"/>
              <a:gd name="T14" fmla="*/ 2147483646 w 413"/>
              <a:gd name="T15" fmla="*/ 2147483646 h 297"/>
              <a:gd name="T16" fmla="*/ 2147483646 w 413"/>
              <a:gd name="T17" fmla="*/ 2147483646 h 297"/>
              <a:gd name="T18" fmla="*/ 2147483646 w 413"/>
              <a:gd name="T19" fmla="*/ 2147483646 h 297"/>
              <a:gd name="T20" fmla="*/ 2147483646 w 413"/>
              <a:gd name="T21" fmla="*/ 2147483646 h 297"/>
              <a:gd name="T22" fmla="*/ 0 w 413"/>
              <a:gd name="T23" fmla="*/ 2147483646 h 297"/>
              <a:gd name="T24" fmla="*/ 0 w 413"/>
              <a:gd name="T25" fmla="*/ 2147483646 h 297"/>
              <a:gd name="T26" fmla="*/ 2147483646 w 413"/>
              <a:gd name="T27" fmla="*/ 0 h 297"/>
              <a:gd name="T28" fmla="*/ 2147483646 w 413"/>
              <a:gd name="T29" fmla="*/ 2147483646 h 297"/>
              <a:gd name="T30" fmla="*/ 2147483646 w 413"/>
              <a:gd name="T31" fmla="*/ 0 h 297"/>
              <a:gd name="T32" fmla="*/ 2147483646 w 413"/>
              <a:gd name="T33" fmla="*/ 2147483646 h 297"/>
              <a:gd name="T34" fmla="*/ 2147483646 w 413"/>
              <a:gd name="T35" fmla="*/ 2147483646 h 297"/>
              <a:gd name="T36" fmla="*/ 2147483646 w 413"/>
              <a:gd name="T37" fmla="*/ 2147483646 h 297"/>
              <a:gd name="T38" fmla="*/ 2147483646 w 413"/>
              <a:gd name="T39" fmla="*/ 2147483646 h 297"/>
              <a:gd name="T40" fmla="*/ 2147483646 w 413"/>
              <a:gd name="T41" fmla="*/ 2147483646 h 297"/>
              <a:gd name="T42" fmla="*/ 2147483646 w 413"/>
              <a:gd name="T43" fmla="*/ 2147483646 h 297"/>
              <a:gd name="T44" fmla="*/ 2147483646 w 413"/>
              <a:gd name="T45" fmla="*/ 2147483646 h 29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13"/>
              <a:gd name="T70" fmla="*/ 0 h 297"/>
              <a:gd name="T71" fmla="*/ 413 w 413"/>
              <a:gd name="T72" fmla="*/ 297 h 29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13" h="297">
                <a:moveTo>
                  <a:pt x="383" y="58"/>
                </a:moveTo>
                <a:lnTo>
                  <a:pt x="391" y="111"/>
                </a:lnTo>
                <a:lnTo>
                  <a:pt x="412" y="111"/>
                </a:lnTo>
                <a:lnTo>
                  <a:pt x="391" y="132"/>
                </a:lnTo>
                <a:lnTo>
                  <a:pt x="400" y="202"/>
                </a:lnTo>
                <a:lnTo>
                  <a:pt x="375" y="202"/>
                </a:lnTo>
                <a:lnTo>
                  <a:pt x="375" y="296"/>
                </a:lnTo>
                <a:lnTo>
                  <a:pt x="310" y="296"/>
                </a:lnTo>
                <a:lnTo>
                  <a:pt x="265" y="276"/>
                </a:lnTo>
                <a:lnTo>
                  <a:pt x="220" y="276"/>
                </a:lnTo>
                <a:lnTo>
                  <a:pt x="228" y="239"/>
                </a:lnTo>
                <a:lnTo>
                  <a:pt x="0" y="239"/>
                </a:lnTo>
                <a:lnTo>
                  <a:pt x="0" y="185"/>
                </a:lnTo>
                <a:lnTo>
                  <a:pt x="200" y="0"/>
                </a:lnTo>
                <a:lnTo>
                  <a:pt x="228" y="21"/>
                </a:lnTo>
                <a:lnTo>
                  <a:pt x="257" y="0"/>
                </a:lnTo>
                <a:lnTo>
                  <a:pt x="265" y="21"/>
                </a:lnTo>
                <a:lnTo>
                  <a:pt x="281" y="12"/>
                </a:lnTo>
                <a:lnTo>
                  <a:pt x="281" y="21"/>
                </a:lnTo>
                <a:lnTo>
                  <a:pt x="302" y="37"/>
                </a:lnTo>
                <a:lnTo>
                  <a:pt x="330" y="12"/>
                </a:lnTo>
                <a:lnTo>
                  <a:pt x="363" y="45"/>
                </a:lnTo>
                <a:lnTo>
                  <a:pt x="383" y="58"/>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14" name="Freeform 16">
            <a:extLst>
              <a:ext uri="{FF2B5EF4-FFF2-40B4-BE49-F238E27FC236}">
                <a16:creationId xmlns:a16="http://schemas.microsoft.com/office/drawing/2014/main" id="{AB76B990-CD43-4A41-B4DD-063DC795734A}"/>
              </a:ext>
            </a:extLst>
          </p:cNvPr>
          <p:cNvSpPr>
            <a:spLocks/>
          </p:cNvSpPr>
          <p:nvPr/>
        </p:nvSpPr>
        <p:spPr bwMode="auto">
          <a:xfrm>
            <a:off x="9157682" y="1100749"/>
            <a:ext cx="357095" cy="420577"/>
          </a:xfrm>
          <a:custGeom>
            <a:avLst/>
            <a:gdLst>
              <a:gd name="T0" fmla="*/ 2147483646 w 225"/>
              <a:gd name="T1" fmla="*/ 2147483646 h 265"/>
              <a:gd name="T2" fmla="*/ 2147483646 w 225"/>
              <a:gd name="T3" fmla="*/ 2147483646 h 265"/>
              <a:gd name="T4" fmla="*/ 2147483646 w 225"/>
              <a:gd name="T5" fmla="*/ 2147483646 h 265"/>
              <a:gd name="T6" fmla="*/ 0 w 225"/>
              <a:gd name="T7" fmla="*/ 2147483646 h 265"/>
              <a:gd name="T8" fmla="*/ 2147483646 w 225"/>
              <a:gd name="T9" fmla="*/ 2147483646 h 265"/>
              <a:gd name="T10" fmla="*/ 2147483646 w 225"/>
              <a:gd name="T11" fmla="*/ 2147483646 h 265"/>
              <a:gd name="T12" fmla="*/ 2147483646 w 225"/>
              <a:gd name="T13" fmla="*/ 2147483646 h 265"/>
              <a:gd name="T14" fmla="*/ 2147483646 w 225"/>
              <a:gd name="T15" fmla="*/ 0 h 265"/>
              <a:gd name="T16" fmla="*/ 2147483646 w 225"/>
              <a:gd name="T17" fmla="*/ 0 h 265"/>
              <a:gd name="T18" fmla="*/ 2147483646 w 225"/>
              <a:gd name="T19" fmla="*/ 2147483646 h 265"/>
              <a:gd name="T20" fmla="*/ 2147483646 w 225"/>
              <a:gd name="T21" fmla="*/ 2147483646 h 265"/>
              <a:gd name="T22" fmla="*/ 2147483646 w 225"/>
              <a:gd name="T23" fmla="*/ 2147483646 h 2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5"/>
              <a:gd name="T37" fmla="*/ 0 h 265"/>
              <a:gd name="T38" fmla="*/ 225 w 225"/>
              <a:gd name="T39" fmla="*/ 265 h 2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5" h="265">
                <a:moveTo>
                  <a:pt x="172" y="194"/>
                </a:moveTo>
                <a:lnTo>
                  <a:pt x="82" y="181"/>
                </a:lnTo>
                <a:lnTo>
                  <a:pt x="17" y="157"/>
                </a:lnTo>
                <a:lnTo>
                  <a:pt x="0" y="136"/>
                </a:lnTo>
                <a:lnTo>
                  <a:pt x="70" y="120"/>
                </a:lnTo>
                <a:lnTo>
                  <a:pt x="90" y="75"/>
                </a:lnTo>
                <a:lnTo>
                  <a:pt x="143" y="46"/>
                </a:lnTo>
                <a:lnTo>
                  <a:pt x="164" y="0"/>
                </a:lnTo>
                <a:lnTo>
                  <a:pt x="224" y="0"/>
                </a:lnTo>
                <a:lnTo>
                  <a:pt x="224" y="264"/>
                </a:lnTo>
                <a:lnTo>
                  <a:pt x="216" y="264"/>
                </a:lnTo>
                <a:lnTo>
                  <a:pt x="172" y="194"/>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15" name="Freeform 18">
            <a:extLst>
              <a:ext uri="{FF2B5EF4-FFF2-40B4-BE49-F238E27FC236}">
                <a16:creationId xmlns:a16="http://schemas.microsoft.com/office/drawing/2014/main" id="{A03260C0-9902-41C4-8268-52DD7F8022BF}"/>
              </a:ext>
            </a:extLst>
          </p:cNvPr>
          <p:cNvSpPr>
            <a:spLocks/>
          </p:cNvSpPr>
          <p:nvPr/>
        </p:nvSpPr>
        <p:spPr bwMode="auto">
          <a:xfrm>
            <a:off x="9041825" y="1695905"/>
            <a:ext cx="868136" cy="555480"/>
          </a:xfrm>
          <a:custGeom>
            <a:avLst/>
            <a:gdLst>
              <a:gd name="T0" fmla="*/ 2147483646 w 547"/>
              <a:gd name="T1" fmla="*/ 2147483646 h 350"/>
              <a:gd name="T2" fmla="*/ 2147483646 w 547"/>
              <a:gd name="T3" fmla="*/ 2147483646 h 350"/>
              <a:gd name="T4" fmla="*/ 2147483646 w 547"/>
              <a:gd name="T5" fmla="*/ 2147483646 h 350"/>
              <a:gd name="T6" fmla="*/ 2147483646 w 547"/>
              <a:gd name="T7" fmla="*/ 2147483646 h 350"/>
              <a:gd name="T8" fmla="*/ 2147483646 w 547"/>
              <a:gd name="T9" fmla="*/ 2147483646 h 350"/>
              <a:gd name="T10" fmla="*/ 2147483646 w 547"/>
              <a:gd name="T11" fmla="*/ 2147483646 h 350"/>
              <a:gd name="T12" fmla="*/ 2147483646 w 547"/>
              <a:gd name="T13" fmla="*/ 2147483646 h 350"/>
              <a:gd name="T14" fmla="*/ 2147483646 w 547"/>
              <a:gd name="T15" fmla="*/ 2147483646 h 350"/>
              <a:gd name="T16" fmla="*/ 2147483646 w 547"/>
              <a:gd name="T17" fmla="*/ 0 h 350"/>
              <a:gd name="T18" fmla="*/ 2147483646 w 547"/>
              <a:gd name="T19" fmla="*/ 2147483646 h 350"/>
              <a:gd name="T20" fmla="*/ 2147483646 w 547"/>
              <a:gd name="T21" fmla="*/ 2147483646 h 350"/>
              <a:gd name="T22" fmla="*/ 2147483646 w 547"/>
              <a:gd name="T23" fmla="*/ 2147483646 h 350"/>
              <a:gd name="T24" fmla="*/ 2147483646 w 547"/>
              <a:gd name="T25" fmla="*/ 2147483646 h 350"/>
              <a:gd name="T26" fmla="*/ 2147483646 w 547"/>
              <a:gd name="T27" fmla="*/ 2147483646 h 350"/>
              <a:gd name="T28" fmla="*/ 2147483646 w 547"/>
              <a:gd name="T29" fmla="*/ 2147483646 h 350"/>
              <a:gd name="T30" fmla="*/ 2147483646 w 547"/>
              <a:gd name="T31" fmla="*/ 2147483646 h 350"/>
              <a:gd name="T32" fmla="*/ 2147483646 w 547"/>
              <a:gd name="T33" fmla="*/ 2147483646 h 350"/>
              <a:gd name="T34" fmla="*/ 2147483646 w 547"/>
              <a:gd name="T35" fmla="*/ 2147483646 h 350"/>
              <a:gd name="T36" fmla="*/ 2147483646 w 547"/>
              <a:gd name="T37" fmla="*/ 2147483646 h 350"/>
              <a:gd name="T38" fmla="*/ 2147483646 w 547"/>
              <a:gd name="T39" fmla="*/ 2147483646 h 350"/>
              <a:gd name="T40" fmla="*/ 2147483646 w 547"/>
              <a:gd name="T41" fmla="*/ 2147483646 h 350"/>
              <a:gd name="T42" fmla="*/ 2147483646 w 547"/>
              <a:gd name="T43" fmla="*/ 2147483646 h 350"/>
              <a:gd name="T44" fmla="*/ 2147483646 w 547"/>
              <a:gd name="T45" fmla="*/ 2147483646 h 350"/>
              <a:gd name="T46" fmla="*/ 2147483646 w 547"/>
              <a:gd name="T47" fmla="*/ 2147483646 h 350"/>
              <a:gd name="T48" fmla="*/ 0 w 547"/>
              <a:gd name="T49" fmla="*/ 2147483646 h 350"/>
              <a:gd name="T50" fmla="*/ 0 w 547"/>
              <a:gd name="T51" fmla="*/ 2147483646 h 350"/>
              <a:gd name="T52" fmla="*/ 2147483646 w 547"/>
              <a:gd name="T53" fmla="*/ 2147483646 h 350"/>
              <a:gd name="T54" fmla="*/ 2147483646 w 547"/>
              <a:gd name="T55" fmla="*/ 2147483646 h 350"/>
              <a:gd name="T56" fmla="*/ 2147483646 w 547"/>
              <a:gd name="T57" fmla="*/ 2147483646 h 35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47"/>
              <a:gd name="T88" fmla="*/ 0 h 350"/>
              <a:gd name="T89" fmla="*/ 547 w 547"/>
              <a:gd name="T90" fmla="*/ 350 h 35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47" h="350">
                <a:moveTo>
                  <a:pt x="199" y="29"/>
                </a:moveTo>
                <a:lnTo>
                  <a:pt x="216" y="45"/>
                </a:lnTo>
                <a:lnTo>
                  <a:pt x="199" y="37"/>
                </a:lnTo>
                <a:lnTo>
                  <a:pt x="199" y="66"/>
                </a:lnTo>
                <a:lnTo>
                  <a:pt x="237" y="74"/>
                </a:lnTo>
                <a:lnTo>
                  <a:pt x="289" y="57"/>
                </a:lnTo>
                <a:lnTo>
                  <a:pt x="289" y="37"/>
                </a:lnTo>
                <a:lnTo>
                  <a:pt x="326" y="21"/>
                </a:lnTo>
                <a:lnTo>
                  <a:pt x="415" y="0"/>
                </a:lnTo>
                <a:lnTo>
                  <a:pt x="415" y="29"/>
                </a:lnTo>
                <a:lnTo>
                  <a:pt x="460" y="29"/>
                </a:lnTo>
                <a:lnTo>
                  <a:pt x="460" y="66"/>
                </a:lnTo>
                <a:lnTo>
                  <a:pt x="481" y="66"/>
                </a:lnTo>
                <a:lnTo>
                  <a:pt x="481" y="90"/>
                </a:lnTo>
                <a:lnTo>
                  <a:pt x="525" y="90"/>
                </a:lnTo>
                <a:lnTo>
                  <a:pt x="525" y="119"/>
                </a:lnTo>
                <a:lnTo>
                  <a:pt x="517" y="127"/>
                </a:lnTo>
                <a:lnTo>
                  <a:pt x="546" y="156"/>
                </a:lnTo>
                <a:lnTo>
                  <a:pt x="546" y="292"/>
                </a:lnTo>
                <a:lnTo>
                  <a:pt x="533" y="292"/>
                </a:lnTo>
                <a:lnTo>
                  <a:pt x="533" y="349"/>
                </a:lnTo>
                <a:lnTo>
                  <a:pt x="354" y="349"/>
                </a:lnTo>
                <a:lnTo>
                  <a:pt x="135" y="349"/>
                </a:lnTo>
                <a:lnTo>
                  <a:pt x="37" y="292"/>
                </a:lnTo>
                <a:lnTo>
                  <a:pt x="0" y="292"/>
                </a:lnTo>
                <a:lnTo>
                  <a:pt x="0" y="193"/>
                </a:lnTo>
                <a:lnTo>
                  <a:pt x="81" y="193"/>
                </a:lnTo>
                <a:lnTo>
                  <a:pt x="81" y="29"/>
                </a:lnTo>
                <a:lnTo>
                  <a:pt x="199" y="29"/>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16" name="Freeform 19">
            <a:extLst>
              <a:ext uri="{FF2B5EF4-FFF2-40B4-BE49-F238E27FC236}">
                <a16:creationId xmlns:a16="http://schemas.microsoft.com/office/drawing/2014/main" id="{15A5F849-1B26-4579-92C2-3706B6ACAFA1}"/>
              </a:ext>
            </a:extLst>
          </p:cNvPr>
          <p:cNvSpPr>
            <a:spLocks/>
          </p:cNvSpPr>
          <p:nvPr/>
        </p:nvSpPr>
        <p:spPr bwMode="auto">
          <a:xfrm>
            <a:off x="9256082" y="2249798"/>
            <a:ext cx="349159" cy="642770"/>
          </a:xfrm>
          <a:custGeom>
            <a:avLst/>
            <a:gdLst>
              <a:gd name="T0" fmla="*/ 2147483646 w 220"/>
              <a:gd name="T1" fmla="*/ 2147483646 h 405"/>
              <a:gd name="T2" fmla="*/ 2147483646 w 220"/>
              <a:gd name="T3" fmla="*/ 2147483646 h 405"/>
              <a:gd name="T4" fmla="*/ 0 w 220"/>
              <a:gd name="T5" fmla="*/ 0 h 405"/>
              <a:gd name="T6" fmla="*/ 2147483646 w 220"/>
              <a:gd name="T7" fmla="*/ 0 h 405"/>
              <a:gd name="T8" fmla="*/ 2147483646 w 220"/>
              <a:gd name="T9" fmla="*/ 2147483646 h 405"/>
              <a:gd name="T10" fmla="*/ 2147483646 w 220"/>
              <a:gd name="T11" fmla="*/ 2147483646 h 405"/>
              <a:gd name="T12" fmla="*/ 2147483646 w 220"/>
              <a:gd name="T13" fmla="*/ 2147483646 h 405"/>
              <a:gd name="T14" fmla="*/ 2147483646 w 220"/>
              <a:gd name="T15" fmla="*/ 2147483646 h 405"/>
              <a:gd name="T16" fmla="*/ 2147483646 w 220"/>
              <a:gd name="T17" fmla="*/ 2147483646 h 405"/>
              <a:gd name="T18" fmla="*/ 2147483646 w 220"/>
              <a:gd name="T19" fmla="*/ 2147483646 h 405"/>
              <a:gd name="T20" fmla="*/ 2147483646 w 220"/>
              <a:gd name="T21" fmla="*/ 2147483646 h 405"/>
              <a:gd name="T22" fmla="*/ 2147483646 w 220"/>
              <a:gd name="T23" fmla="*/ 2147483646 h 4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0"/>
              <a:gd name="T37" fmla="*/ 0 h 405"/>
              <a:gd name="T38" fmla="*/ 220 w 220"/>
              <a:gd name="T39" fmla="*/ 405 h 40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0" h="405">
                <a:moveTo>
                  <a:pt x="44" y="144"/>
                </a:moveTo>
                <a:lnTo>
                  <a:pt x="93" y="100"/>
                </a:lnTo>
                <a:lnTo>
                  <a:pt x="0" y="0"/>
                </a:lnTo>
                <a:lnTo>
                  <a:pt x="219" y="0"/>
                </a:lnTo>
                <a:lnTo>
                  <a:pt x="219" y="375"/>
                </a:lnTo>
                <a:lnTo>
                  <a:pt x="219" y="404"/>
                </a:lnTo>
                <a:lnTo>
                  <a:pt x="154" y="396"/>
                </a:lnTo>
                <a:lnTo>
                  <a:pt x="154" y="293"/>
                </a:lnTo>
                <a:lnTo>
                  <a:pt x="154" y="264"/>
                </a:lnTo>
                <a:lnTo>
                  <a:pt x="64" y="239"/>
                </a:lnTo>
                <a:lnTo>
                  <a:pt x="28" y="182"/>
                </a:lnTo>
                <a:lnTo>
                  <a:pt x="44" y="144"/>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17" name="Freeform 20" descr="Wide upward diagonal">
            <a:extLst>
              <a:ext uri="{FF2B5EF4-FFF2-40B4-BE49-F238E27FC236}">
                <a16:creationId xmlns:a16="http://schemas.microsoft.com/office/drawing/2014/main" id="{7C2BC95C-C4B0-4C08-A291-BD980987F214}"/>
              </a:ext>
            </a:extLst>
          </p:cNvPr>
          <p:cNvSpPr>
            <a:spLocks/>
          </p:cNvSpPr>
          <p:nvPr/>
        </p:nvSpPr>
        <p:spPr bwMode="auto">
          <a:xfrm>
            <a:off x="9603653" y="1943489"/>
            <a:ext cx="577700" cy="903053"/>
          </a:xfrm>
          <a:custGeom>
            <a:avLst/>
            <a:gdLst>
              <a:gd name="T0" fmla="*/ 2147483646 w 364"/>
              <a:gd name="T1" fmla="*/ 2147483646 h 569"/>
              <a:gd name="T2" fmla="*/ 2147483646 w 364"/>
              <a:gd name="T3" fmla="*/ 2147483646 h 569"/>
              <a:gd name="T4" fmla="*/ 2147483646 w 364"/>
              <a:gd name="T5" fmla="*/ 2147483646 h 569"/>
              <a:gd name="T6" fmla="*/ 0 w 364"/>
              <a:gd name="T7" fmla="*/ 2147483646 h 569"/>
              <a:gd name="T8" fmla="*/ 0 w 364"/>
              <a:gd name="T9" fmla="*/ 2147483646 h 569"/>
              <a:gd name="T10" fmla="*/ 2147483646 w 364"/>
              <a:gd name="T11" fmla="*/ 2147483646 h 569"/>
              <a:gd name="T12" fmla="*/ 2147483646 w 364"/>
              <a:gd name="T13" fmla="*/ 2147483646 h 569"/>
              <a:gd name="T14" fmla="*/ 2147483646 w 364"/>
              <a:gd name="T15" fmla="*/ 2147483646 h 569"/>
              <a:gd name="T16" fmla="*/ 2147483646 w 364"/>
              <a:gd name="T17" fmla="*/ 2147483646 h 569"/>
              <a:gd name="T18" fmla="*/ 2147483646 w 364"/>
              <a:gd name="T19" fmla="*/ 2147483646 h 569"/>
              <a:gd name="T20" fmla="*/ 2147483646 w 364"/>
              <a:gd name="T21" fmla="*/ 2147483646 h 569"/>
              <a:gd name="T22" fmla="*/ 2147483646 w 364"/>
              <a:gd name="T23" fmla="*/ 2147483646 h 569"/>
              <a:gd name="T24" fmla="*/ 2147483646 w 364"/>
              <a:gd name="T25" fmla="*/ 2147483646 h 569"/>
              <a:gd name="T26" fmla="*/ 2147483646 w 364"/>
              <a:gd name="T27" fmla="*/ 2147483646 h 569"/>
              <a:gd name="T28" fmla="*/ 2147483646 w 364"/>
              <a:gd name="T29" fmla="*/ 2147483646 h 569"/>
              <a:gd name="T30" fmla="*/ 2147483646 w 364"/>
              <a:gd name="T31" fmla="*/ 2147483646 h 569"/>
              <a:gd name="T32" fmla="*/ 2147483646 w 364"/>
              <a:gd name="T33" fmla="*/ 0 h 569"/>
              <a:gd name="T34" fmla="*/ 2147483646 w 364"/>
              <a:gd name="T35" fmla="*/ 2147483646 h 56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4"/>
              <a:gd name="T55" fmla="*/ 0 h 569"/>
              <a:gd name="T56" fmla="*/ 364 w 364"/>
              <a:gd name="T57" fmla="*/ 569 h 56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4" h="569">
                <a:moveTo>
                  <a:pt x="192" y="136"/>
                </a:moveTo>
                <a:lnTo>
                  <a:pt x="179" y="136"/>
                </a:lnTo>
                <a:lnTo>
                  <a:pt x="179" y="193"/>
                </a:lnTo>
                <a:lnTo>
                  <a:pt x="0" y="193"/>
                </a:lnTo>
                <a:lnTo>
                  <a:pt x="0" y="568"/>
                </a:lnTo>
                <a:lnTo>
                  <a:pt x="179" y="568"/>
                </a:lnTo>
                <a:lnTo>
                  <a:pt x="192" y="305"/>
                </a:lnTo>
                <a:lnTo>
                  <a:pt x="326" y="305"/>
                </a:lnTo>
                <a:lnTo>
                  <a:pt x="326" y="276"/>
                </a:lnTo>
                <a:lnTo>
                  <a:pt x="355" y="247"/>
                </a:lnTo>
                <a:lnTo>
                  <a:pt x="363" y="173"/>
                </a:lnTo>
                <a:lnTo>
                  <a:pt x="298" y="127"/>
                </a:lnTo>
                <a:lnTo>
                  <a:pt x="298" y="111"/>
                </a:lnTo>
                <a:lnTo>
                  <a:pt x="273" y="111"/>
                </a:lnTo>
                <a:lnTo>
                  <a:pt x="253" y="66"/>
                </a:lnTo>
                <a:lnTo>
                  <a:pt x="208" y="45"/>
                </a:lnTo>
                <a:lnTo>
                  <a:pt x="192" y="0"/>
                </a:lnTo>
                <a:lnTo>
                  <a:pt x="192" y="136"/>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18" name="Freeform 21">
            <a:extLst>
              <a:ext uri="{FF2B5EF4-FFF2-40B4-BE49-F238E27FC236}">
                <a16:creationId xmlns:a16="http://schemas.microsoft.com/office/drawing/2014/main" id="{FC1FB1FC-5072-448B-AFF3-3454750B0DCE}"/>
              </a:ext>
            </a:extLst>
          </p:cNvPr>
          <p:cNvSpPr>
            <a:spLocks/>
          </p:cNvSpPr>
          <p:nvPr/>
        </p:nvSpPr>
        <p:spPr bwMode="auto">
          <a:xfrm>
            <a:off x="9125941" y="676994"/>
            <a:ext cx="388837" cy="439623"/>
          </a:xfrm>
          <a:custGeom>
            <a:avLst/>
            <a:gdLst>
              <a:gd name="T0" fmla="*/ 2147483646 w 245"/>
              <a:gd name="T1" fmla="*/ 2147483646 h 277"/>
              <a:gd name="T2" fmla="*/ 2147483646 w 245"/>
              <a:gd name="T3" fmla="*/ 2147483646 h 277"/>
              <a:gd name="T4" fmla="*/ 2147483646 w 245"/>
              <a:gd name="T5" fmla="*/ 2147483646 h 277"/>
              <a:gd name="T6" fmla="*/ 2147483646 w 245"/>
              <a:gd name="T7" fmla="*/ 2147483646 h 277"/>
              <a:gd name="T8" fmla="*/ 2147483646 w 245"/>
              <a:gd name="T9" fmla="*/ 2147483646 h 277"/>
              <a:gd name="T10" fmla="*/ 2147483646 w 245"/>
              <a:gd name="T11" fmla="*/ 2147483646 h 277"/>
              <a:gd name="T12" fmla="*/ 2147483646 w 245"/>
              <a:gd name="T13" fmla="*/ 2147483646 h 277"/>
              <a:gd name="T14" fmla="*/ 2147483646 w 245"/>
              <a:gd name="T15" fmla="*/ 2147483646 h 277"/>
              <a:gd name="T16" fmla="*/ 2147483646 w 245"/>
              <a:gd name="T17" fmla="*/ 2147483646 h 277"/>
              <a:gd name="T18" fmla="*/ 2147483646 w 245"/>
              <a:gd name="T19" fmla="*/ 2147483646 h 277"/>
              <a:gd name="T20" fmla="*/ 0 w 245"/>
              <a:gd name="T21" fmla="*/ 2147483646 h 277"/>
              <a:gd name="T22" fmla="*/ 0 w 245"/>
              <a:gd name="T23" fmla="*/ 0 h 277"/>
              <a:gd name="T24" fmla="*/ 2147483646 w 245"/>
              <a:gd name="T25" fmla="*/ 2147483646 h 2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5"/>
              <a:gd name="T40" fmla="*/ 0 h 277"/>
              <a:gd name="T41" fmla="*/ 245 w 245"/>
              <a:gd name="T42" fmla="*/ 277 h 2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5" h="277">
                <a:moveTo>
                  <a:pt x="146" y="12"/>
                </a:moveTo>
                <a:lnTo>
                  <a:pt x="126" y="29"/>
                </a:lnTo>
                <a:lnTo>
                  <a:pt x="146" y="58"/>
                </a:lnTo>
                <a:lnTo>
                  <a:pt x="146" y="95"/>
                </a:lnTo>
                <a:lnTo>
                  <a:pt x="155" y="132"/>
                </a:lnTo>
                <a:lnTo>
                  <a:pt x="236" y="132"/>
                </a:lnTo>
                <a:lnTo>
                  <a:pt x="244" y="185"/>
                </a:lnTo>
                <a:lnTo>
                  <a:pt x="244" y="239"/>
                </a:lnTo>
                <a:lnTo>
                  <a:pt x="244" y="267"/>
                </a:lnTo>
                <a:lnTo>
                  <a:pt x="184" y="267"/>
                </a:lnTo>
                <a:lnTo>
                  <a:pt x="0" y="276"/>
                </a:lnTo>
                <a:lnTo>
                  <a:pt x="0" y="0"/>
                </a:lnTo>
                <a:lnTo>
                  <a:pt x="146" y="12"/>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19" name="Freeform 22" descr="Wide upward diagonal">
            <a:extLst>
              <a:ext uri="{FF2B5EF4-FFF2-40B4-BE49-F238E27FC236}">
                <a16:creationId xmlns:a16="http://schemas.microsoft.com/office/drawing/2014/main" id="{A02DE3FB-2669-4794-AF0F-1EAE783A0256}"/>
              </a:ext>
            </a:extLst>
          </p:cNvPr>
          <p:cNvSpPr>
            <a:spLocks/>
          </p:cNvSpPr>
          <p:nvPr/>
        </p:nvSpPr>
        <p:spPr bwMode="auto">
          <a:xfrm>
            <a:off x="9513192" y="1056309"/>
            <a:ext cx="447558" cy="465016"/>
          </a:xfrm>
          <a:custGeom>
            <a:avLst/>
            <a:gdLst>
              <a:gd name="T0" fmla="*/ 0 w 282"/>
              <a:gd name="T1" fmla="*/ 0 h 293"/>
              <a:gd name="T2" fmla="*/ 2147483646 w 282"/>
              <a:gd name="T3" fmla="*/ 0 h 293"/>
              <a:gd name="T4" fmla="*/ 2147483646 w 282"/>
              <a:gd name="T5" fmla="*/ 2147483646 h 293"/>
              <a:gd name="T6" fmla="*/ 2147483646 w 282"/>
              <a:gd name="T7" fmla="*/ 2147483646 h 293"/>
              <a:gd name="T8" fmla="*/ 2147483646 w 282"/>
              <a:gd name="T9" fmla="*/ 2147483646 h 293"/>
              <a:gd name="T10" fmla="*/ 2147483646 w 282"/>
              <a:gd name="T11" fmla="*/ 2147483646 h 293"/>
              <a:gd name="T12" fmla="*/ 2147483646 w 282"/>
              <a:gd name="T13" fmla="*/ 2147483646 h 293"/>
              <a:gd name="T14" fmla="*/ 2147483646 w 282"/>
              <a:gd name="T15" fmla="*/ 2147483646 h 293"/>
              <a:gd name="T16" fmla="*/ 2147483646 w 282"/>
              <a:gd name="T17" fmla="*/ 2147483646 h 293"/>
              <a:gd name="T18" fmla="*/ 2147483646 w 282"/>
              <a:gd name="T19" fmla="*/ 2147483646 h 293"/>
              <a:gd name="T20" fmla="*/ 0 w 282"/>
              <a:gd name="T21" fmla="*/ 2147483646 h 293"/>
              <a:gd name="T22" fmla="*/ 0 w 282"/>
              <a:gd name="T23" fmla="*/ 2147483646 h 293"/>
              <a:gd name="T24" fmla="*/ 0 w 282"/>
              <a:gd name="T25" fmla="*/ 0 h 2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2"/>
              <a:gd name="T40" fmla="*/ 0 h 293"/>
              <a:gd name="T41" fmla="*/ 282 w 282"/>
              <a:gd name="T42" fmla="*/ 293 h 2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2" h="293">
                <a:moveTo>
                  <a:pt x="0" y="0"/>
                </a:moveTo>
                <a:lnTo>
                  <a:pt x="228" y="0"/>
                </a:lnTo>
                <a:lnTo>
                  <a:pt x="220" y="37"/>
                </a:lnTo>
                <a:lnTo>
                  <a:pt x="220" y="103"/>
                </a:lnTo>
                <a:lnTo>
                  <a:pt x="265" y="140"/>
                </a:lnTo>
                <a:lnTo>
                  <a:pt x="265" y="177"/>
                </a:lnTo>
                <a:lnTo>
                  <a:pt x="281" y="222"/>
                </a:lnTo>
                <a:lnTo>
                  <a:pt x="139" y="222"/>
                </a:lnTo>
                <a:lnTo>
                  <a:pt x="82" y="246"/>
                </a:lnTo>
                <a:lnTo>
                  <a:pt x="66" y="267"/>
                </a:lnTo>
                <a:lnTo>
                  <a:pt x="0" y="292"/>
                </a:lnTo>
                <a:lnTo>
                  <a:pt x="0" y="28"/>
                </a:lnTo>
                <a:lnTo>
                  <a:pt x="0" y="0"/>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20" name="Freeform 23">
            <a:extLst>
              <a:ext uri="{FF2B5EF4-FFF2-40B4-BE49-F238E27FC236}">
                <a16:creationId xmlns:a16="http://schemas.microsoft.com/office/drawing/2014/main" id="{39CEDA73-ABAC-47A7-9BCC-053CD960B529}"/>
              </a:ext>
            </a:extLst>
          </p:cNvPr>
          <p:cNvSpPr>
            <a:spLocks/>
          </p:cNvSpPr>
          <p:nvPr/>
        </p:nvSpPr>
        <p:spPr bwMode="auto">
          <a:xfrm>
            <a:off x="9500493" y="448456"/>
            <a:ext cx="609441" cy="523739"/>
          </a:xfrm>
          <a:custGeom>
            <a:avLst/>
            <a:gdLst>
              <a:gd name="T0" fmla="*/ 2147483646 w 384"/>
              <a:gd name="T1" fmla="*/ 2147483646 h 330"/>
              <a:gd name="T2" fmla="*/ 2147483646 w 384"/>
              <a:gd name="T3" fmla="*/ 2147483646 h 330"/>
              <a:gd name="T4" fmla="*/ 2147483646 w 384"/>
              <a:gd name="T5" fmla="*/ 2147483646 h 330"/>
              <a:gd name="T6" fmla="*/ 2147483646 w 384"/>
              <a:gd name="T7" fmla="*/ 2147483646 h 330"/>
              <a:gd name="T8" fmla="*/ 2147483646 w 384"/>
              <a:gd name="T9" fmla="*/ 2147483646 h 330"/>
              <a:gd name="T10" fmla="*/ 2147483646 w 384"/>
              <a:gd name="T11" fmla="*/ 2147483646 h 330"/>
              <a:gd name="T12" fmla="*/ 2147483646 w 384"/>
              <a:gd name="T13" fmla="*/ 0 h 330"/>
              <a:gd name="T14" fmla="*/ 2147483646 w 384"/>
              <a:gd name="T15" fmla="*/ 2147483646 h 330"/>
              <a:gd name="T16" fmla="*/ 2147483646 w 384"/>
              <a:gd name="T17" fmla="*/ 2147483646 h 330"/>
              <a:gd name="T18" fmla="*/ 2147483646 w 384"/>
              <a:gd name="T19" fmla="*/ 2147483646 h 330"/>
              <a:gd name="T20" fmla="*/ 2147483646 w 384"/>
              <a:gd name="T21" fmla="*/ 2147483646 h 330"/>
              <a:gd name="T22" fmla="*/ 2147483646 w 384"/>
              <a:gd name="T23" fmla="*/ 2147483646 h 330"/>
              <a:gd name="T24" fmla="*/ 2147483646 w 384"/>
              <a:gd name="T25" fmla="*/ 2147483646 h 330"/>
              <a:gd name="T26" fmla="*/ 2147483646 w 384"/>
              <a:gd name="T27" fmla="*/ 2147483646 h 330"/>
              <a:gd name="T28" fmla="*/ 2147483646 w 384"/>
              <a:gd name="T29" fmla="*/ 2147483646 h 330"/>
              <a:gd name="T30" fmla="*/ 2147483646 w 384"/>
              <a:gd name="T31" fmla="*/ 2147483646 h 330"/>
              <a:gd name="T32" fmla="*/ 2147483646 w 384"/>
              <a:gd name="T33" fmla="*/ 2147483646 h 330"/>
              <a:gd name="T34" fmla="*/ 2147483646 w 384"/>
              <a:gd name="T35" fmla="*/ 2147483646 h 330"/>
              <a:gd name="T36" fmla="*/ 2147483646 w 384"/>
              <a:gd name="T37" fmla="*/ 2147483646 h 330"/>
              <a:gd name="T38" fmla="*/ 2147483646 w 384"/>
              <a:gd name="T39" fmla="*/ 2147483646 h 330"/>
              <a:gd name="T40" fmla="*/ 2147483646 w 384"/>
              <a:gd name="T41" fmla="*/ 2147483646 h 330"/>
              <a:gd name="T42" fmla="*/ 2147483646 w 384"/>
              <a:gd name="T43" fmla="*/ 2147483646 h 330"/>
              <a:gd name="T44" fmla="*/ 2147483646 w 384"/>
              <a:gd name="T45" fmla="*/ 2147483646 h 330"/>
              <a:gd name="T46" fmla="*/ 0 w 384"/>
              <a:gd name="T47" fmla="*/ 2147483646 h 330"/>
              <a:gd name="T48" fmla="*/ 2147483646 w 384"/>
              <a:gd name="T49" fmla="*/ 2147483646 h 3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84"/>
              <a:gd name="T76" fmla="*/ 0 h 330"/>
              <a:gd name="T77" fmla="*/ 384 w 384"/>
              <a:gd name="T78" fmla="*/ 330 h 3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84" h="330">
                <a:moveTo>
                  <a:pt x="37" y="156"/>
                </a:moveTo>
                <a:lnTo>
                  <a:pt x="8" y="99"/>
                </a:lnTo>
                <a:lnTo>
                  <a:pt x="8" y="53"/>
                </a:lnTo>
                <a:lnTo>
                  <a:pt x="29" y="37"/>
                </a:lnTo>
                <a:lnTo>
                  <a:pt x="21" y="17"/>
                </a:lnTo>
                <a:lnTo>
                  <a:pt x="53" y="25"/>
                </a:lnTo>
                <a:lnTo>
                  <a:pt x="74" y="0"/>
                </a:lnTo>
                <a:lnTo>
                  <a:pt x="200" y="46"/>
                </a:lnTo>
                <a:lnTo>
                  <a:pt x="236" y="37"/>
                </a:lnTo>
                <a:lnTo>
                  <a:pt x="244" y="53"/>
                </a:lnTo>
                <a:lnTo>
                  <a:pt x="273" y="62"/>
                </a:lnTo>
                <a:lnTo>
                  <a:pt x="346" y="53"/>
                </a:lnTo>
                <a:lnTo>
                  <a:pt x="383" y="74"/>
                </a:lnTo>
                <a:lnTo>
                  <a:pt x="371" y="189"/>
                </a:lnTo>
                <a:lnTo>
                  <a:pt x="338" y="156"/>
                </a:lnTo>
                <a:lnTo>
                  <a:pt x="310" y="181"/>
                </a:lnTo>
                <a:lnTo>
                  <a:pt x="289" y="165"/>
                </a:lnTo>
                <a:lnTo>
                  <a:pt x="289" y="156"/>
                </a:lnTo>
                <a:lnTo>
                  <a:pt x="273" y="165"/>
                </a:lnTo>
                <a:lnTo>
                  <a:pt x="265" y="144"/>
                </a:lnTo>
                <a:lnTo>
                  <a:pt x="236" y="165"/>
                </a:lnTo>
                <a:lnTo>
                  <a:pt x="208" y="144"/>
                </a:lnTo>
                <a:lnTo>
                  <a:pt x="8" y="329"/>
                </a:lnTo>
                <a:lnTo>
                  <a:pt x="0" y="276"/>
                </a:lnTo>
                <a:lnTo>
                  <a:pt x="37" y="156"/>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21" name="Freeform 24">
            <a:extLst>
              <a:ext uri="{FF2B5EF4-FFF2-40B4-BE49-F238E27FC236}">
                <a16:creationId xmlns:a16="http://schemas.microsoft.com/office/drawing/2014/main" id="{9BCAE880-7776-436B-8BF4-4D2D9E754A4F}"/>
              </a:ext>
            </a:extLst>
          </p:cNvPr>
          <p:cNvSpPr>
            <a:spLocks/>
          </p:cNvSpPr>
          <p:nvPr/>
        </p:nvSpPr>
        <p:spPr bwMode="auto">
          <a:xfrm>
            <a:off x="9862351" y="997584"/>
            <a:ext cx="447558" cy="615790"/>
          </a:xfrm>
          <a:custGeom>
            <a:avLst/>
            <a:gdLst>
              <a:gd name="T0" fmla="*/ 2147483646 w 282"/>
              <a:gd name="T1" fmla="*/ 2147483646 h 388"/>
              <a:gd name="T2" fmla="*/ 2147483646 w 282"/>
              <a:gd name="T3" fmla="*/ 2147483646 h 388"/>
              <a:gd name="T4" fmla="*/ 2147483646 w 282"/>
              <a:gd name="T5" fmla="*/ 2147483646 h 388"/>
              <a:gd name="T6" fmla="*/ 2147483646 w 282"/>
              <a:gd name="T7" fmla="*/ 2147483646 h 388"/>
              <a:gd name="T8" fmla="*/ 2147483646 w 282"/>
              <a:gd name="T9" fmla="*/ 2147483646 h 388"/>
              <a:gd name="T10" fmla="*/ 2147483646 w 282"/>
              <a:gd name="T11" fmla="*/ 2147483646 h 388"/>
              <a:gd name="T12" fmla="*/ 2147483646 w 282"/>
              <a:gd name="T13" fmla="*/ 2147483646 h 388"/>
              <a:gd name="T14" fmla="*/ 2147483646 w 282"/>
              <a:gd name="T15" fmla="*/ 2147483646 h 388"/>
              <a:gd name="T16" fmla="*/ 0 w 282"/>
              <a:gd name="T17" fmla="*/ 2147483646 h 388"/>
              <a:gd name="T18" fmla="*/ 0 w 282"/>
              <a:gd name="T19" fmla="*/ 2147483646 h 388"/>
              <a:gd name="T20" fmla="*/ 2147483646 w 282"/>
              <a:gd name="T21" fmla="*/ 2147483646 h 388"/>
              <a:gd name="T22" fmla="*/ 2147483646 w 282"/>
              <a:gd name="T23" fmla="*/ 2147483646 h 388"/>
              <a:gd name="T24" fmla="*/ 2147483646 w 282"/>
              <a:gd name="T25" fmla="*/ 2147483646 h 388"/>
              <a:gd name="T26" fmla="*/ 2147483646 w 282"/>
              <a:gd name="T27" fmla="*/ 0 h 388"/>
              <a:gd name="T28" fmla="*/ 2147483646 w 282"/>
              <a:gd name="T29" fmla="*/ 0 h 388"/>
              <a:gd name="T30" fmla="*/ 2147483646 w 282"/>
              <a:gd name="T31" fmla="*/ 2147483646 h 3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2"/>
              <a:gd name="T49" fmla="*/ 0 h 388"/>
              <a:gd name="T50" fmla="*/ 282 w 282"/>
              <a:gd name="T51" fmla="*/ 388 h 38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2" h="388">
                <a:moveTo>
                  <a:pt x="281" y="349"/>
                </a:moveTo>
                <a:lnTo>
                  <a:pt x="216" y="366"/>
                </a:lnTo>
                <a:lnTo>
                  <a:pt x="216" y="387"/>
                </a:lnTo>
                <a:lnTo>
                  <a:pt x="98" y="387"/>
                </a:lnTo>
                <a:lnTo>
                  <a:pt x="98" y="304"/>
                </a:lnTo>
                <a:lnTo>
                  <a:pt x="61" y="259"/>
                </a:lnTo>
                <a:lnTo>
                  <a:pt x="45" y="214"/>
                </a:lnTo>
                <a:lnTo>
                  <a:pt x="45" y="177"/>
                </a:lnTo>
                <a:lnTo>
                  <a:pt x="0" y="140"/>
                </a:lnTo>
                <a:lnTo>
                  <a:pt x="0" y="74"/>
                </a:lnTo>
                <a:lnTo>
                  <a:pt x="45" y="74"/>
                </a:lnTo>
                <a:lnTo>
                  <a:pt x="90" y="94"/>
                </a:lnTo>
                <a:lnTo>
                  <a:pt x="155" y="94"/>
                </a:lnTo>
                <a:lnTo>
                  <a:pt x="155" y="0"/>
                </a:lnTo>
                <a:lnTo>
                  <a:pt x="180" y="0"/>
                </a:lnTo>
                <a:lnTo>
                  <a:pt x="281" y="349"/>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22" name="Freeform 25">
            <a:extLst>
              <a:ext uri="{FF2B5EF4-FFF2-40B4-BE49-F238E27FC236}">
                <a16:creationId xmlns:a16="http://schemas.microsoft.com/office/drawing/2014/main" id="{C600FE4C-48C7-4A4D-9AAE-C98859B3D423}"/>
              </a:ext>
            </a:extLst>
          </p:cNvPr>
          <p:cNvSpPr>
            <a:spLocks/>
          </p:cNvSpPr>
          <p:nvPr/>
        </p:nvSpPr>
        <p:spPr bwMode="auto">
          <a:xfrm>
            <a:off x="10017882" y="1551481"/>
            <a:ext cx="407882" cy="407881"/>
          </a:xfrm>
          <a:custGeom>
            <a:avLst/>
            <a:gdLst>
              <a:gd name="T0" fmla="*/ 2147483646 w 257"/>
              <a:gd name="T1" fmla="*/ 2147483646 h 257"/>
              <a:gd name="T2" fmla="*/ 2147483646 w 257"/>
              <a:gd name="T3" fmla="*/ 2147483646 h 257"/>
              <a:gd name="T4" fmla="*/ 2147483646 w 257"/>
              <a:gd name="T5" fmla="*/ 2147483646 h 257"/>
              <a:gd name="T6" fmla="*/ 2147483646 w 257"/>
              <a:gd name="T7" fmla="*/ 2147483646 h 257"/>
              <a:gd name="T8" fmla="*/ 2147483646 w 257"/>
              <a:gd name="T9" fmla="*/ 2147483646 h 257"/>
              <a:gd name="T10" fmla="*/ 2147483646 w 257"/>
              <a:gd name="T11" fmla="*/ 2147483646 h 257"/>
              <a:gd name="T12" fmla="*/ 0 w 257"/>
              <a:gd name="T13" fmla="*/ 2147483646 h 257"/>
              <a:gd name="T14" fmla="*/ 0 w 257"/>
              <a:gd name="T15" fmla="*/ 2147483646 h 257"/>
              <a:gd name="T16" fmla="*/ 2147483646 w 257"/>
              <a:gd name="T17" fmla="*/ 2147483646 h 257"/>
              <a:gd name="T18" fmla="*/ 2147483646 w 257"/>
              <a:gd name="T19" fmla="*/ 2147483646 h 257"/>
              <a:gd name="T20" fmla="*/ 2147483646 w 257"/>
              <a:gd name="T21" fmla="*/ 0 h 257"/>
              <a:gd name="T22" fmla="*/ 2147483646 w 257"/>
              <a:gd name="T23" fmla="*/ 2147483646 h 2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7"/>
              <a:gd name="T37" fmla="*/ 0 h 257"/>
              <a:gd name="T38" fmla="*/ 257 w 257"/>
              <a:gd name="T39" fmla="*/ 257 h 25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7" h="257">
                <a:moveTo>
                  <a:pt x="256" y="157"/>
                </a:moveTo>
                <a:lnTo>
                  <a:pt x="220" y="165"/>
                </a:lnTo>
                <a:lnTo>
                  <a:pt x="220" y="256"/>
                </a:lnTo>
                <a:lnTo>
                  <a:pt x="65" y="256"/>
                </a:lnTo>
                <a:lnTo>
                  <a:pt x="57" y="173"/>
                </a:lnTo>
                <a:lnTo>
                  <a:pt x="28" y="173"/>
                </a:lnTo>
                <a:lnTo>
                  <a:pt x="0" y="112"/>
                </a:lnTo>
                <a:lnTo>
                  <a:pt x="0" y="38"/>
                </a:lnTo>
                <a:lnTo>
                  <a:pt x="118" y="38"/>
                </a:lnTo>
                <a:lnTo>
                  <a:pt x="118" y="17"/>
                </a:lnTo>
                <a:lnTo>
                  <a:pt x="183" y="0"/>
                </a:lnTo>
                <a:lnTo>
                  <a:pt x="256" y="157"/>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23" name="Freeform 26" descr="Wide upward diagonal">
            <a:extLst>
              <a:ext uri="{FF2B5EF4-FFF2-40B4-BE49-F238E27FC236}">
                <a16:creationId xmlns:a16="http://schemas.microsoft.com/office/drawing/2014/main" id="{5EA36127-044D-47BB-80B3-5146CAE18EC7}"/>
              </a:ext>
            </a:extLst>
          </p:cNvPr>
          <p:cNvSpPr>
            <a:spLocks/>
          </p:cNvSpPr>
          <p:nvPr/>
        </p:nvSpPr>
        <p:spPr bwMode="auto">
          <a:xfrm>
            <a:off x="9862351" y="1800654"/>
            <a:ext cx="906227" cy="784021"/>
          </a:xfrm>
          <a:custGeom>
            <a:avLst/>
            <a:gdLst>
              <a:gd name="T0" fmla="*/ 2147483646 w 571"/>
              <a:gd name="T1" fmla="*/ 2147483646 h 494"/>
              <a:gd name="T2" fmla="*/ 2147483646 w 571"/>
              <a:gd name="T3" fmla="*/ 2147483646 h 494"/>
              <a:gd name="T4" fmla="*/ 2147483646 w 571"/>
              <a:gd name="T5" fmla="*/ 2147483646 h 494"/>
              <a:gd name="T6" fmla="*/ 2147483646 w 571"/>
              <a:gd name="T7" fmla="*/ 2147483646 h 494"/>
              <a:gd name="T8" fmla="*/ 2147483646 w 571"/>
              <a:gd name="T9" fmla="*/ 2147483646 h 494"/>
              <a:gd name="T10" fmla="*/ 2147483646 w 571"/>
              <a:gd name="T11" fmla="*/ 2147483646 h 494"/>
              <a:gd name="T12" fmla="*/ 2147483646 w 571"/>
              <a:gd name="T13" fmla="*/ 2147483646 h 494"/>
              <a:gd name="T14" fmla="*/ 2147483646 w 571"/>
              <a:gd name="T15" fmla="*/ 2147483646 h 494"/>
              <a:gd name="T16" fmla="*/ 2147483646 w 571"/>
              <a:gd name="T17" fmla="*/ 2147483646 h 494"/>
              <a:gd name="T18" fmla="*/ 2147483646 w 571"/>
              <a:gd name="T19" fmla="*/ 2147483646 h 494"/>
              <a:gd name="T20" fmla="*/ 2147483646 w 571"/>
              <a:gd name="T21" fmla="*/ 2147483646 h 494"/>
              <a:gd name="T22" fmla="*/ 2147483646 w 571"/>
              <a:gd name="T23" fmla="*/ 2147483646 h 494"/>
              <a:gd name="T24" fmla="*/ 2147483646 w 571"/>
              <a:gd name="T25" fmla="*/ 2147483646 h 494"/>
              <a:gd name="T26" fmla="*/ 2147483646 w 571"/>
              <a:gd name="T27" fmla="*/ 2147483646 h 494"/>
              <a:gd name="T28" fmla="*/ 2147483646 w 571"/>
              <a:gd name="T29" fmla="*/ 2147483646 h 494"/>
              <a:gd name="T30" fmla="*/ 2147483646 w 571"/>
              <a:gd name="T31" fmla="*/ 2147483646 h 494"/>
              <a:gd name="T32" fmla="*/ 2147483646 w 571"/>
              <a:gd name="T33" fmla="*/ 2147483646 h 494"/>
              <a:gd name="T34" fmla="*/ 2147483646 w 571"/>
              <a:gd name="T35" fmla="*/ 2147483646 h 494"/>
              <a:gd name="T36" fmla="*/ 2147483646 w 571"/>
              <a:gd name="T37" fmla="*/ 2147483646 h 494"/>
              <a:gd name="T38" fmla="*/ 0 w 571"/>
              <a:gd name="T39" fmla="*/ 2147483646 h 494"/>
              <a:gd name="T40" fmla="*/ 2147483646 w 571"/>
              <a:gd name="T41" fmla="*/ 2147483646 h 494"/>
              <a:gd name="T42" fmla="*/ 2147483646 w 571"/>
              <a:gd name="T43" fmla="*/ 2147483646 h 494"/>
              <a:gd name="T44" fmla="*/ 2147483646 w 571"/>
              <a:gd name="T45" fmla="*/ 2147483646 h 494"/>
              <a:gd name="T46" fmla="*/ 2147483646 w 571"/>
              <a:gd name="T47" fmla="*/ 2147483646 h 494"/>
              <a:gd name="T48" fmla="*/ 2147483646 w 571"/>
              <a:gd name="T49" fmla="*/ 0 h 494"/>
              <a:gd name="T50" fmla="*/ 2147483646 w 571"/>
              <a:gd name="T51" fmla="*/ 2147483646 h 4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71"/>
              <a:gd name="T79" fmla="*/ 0 h 494"/>
              <a:gd name="T80" fmla="*/ 571 w 571"/>
              <a:gd name="T81" fmla="*/ 494 h 4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71" h="494">
                <a:moveTo>
                  <a:pt x="444" y="173"/>
                </a:moveTo>
                <a:lnTo>
                  <a:pt x="570" y="383"/>
                </a:lnTo>
                <a:lnTo>
                  <a:pt x="436" y="383"/>
                </a:lnTo>
                <a:lnTo>
                  <a:pt x="436" y="493"/>
                </a:lnTo>
                <a:lnTo>
                  <a:pt x="428" y="493"/>
                </a:lnTo>
                <a:lnTo>
                  <a:pt x="371" y="374"/>
                </a:lnTo>
                <a:lnTo>
                  <a:pt x="334" y="366"/>
                </a:lnTo>
                <a:lnTo>
                  <a:pt x="334" y="383"/>
                </a:lnTo>
                <a:lnTo>
                  <a:pt x="310" y="395"/>
                </a:lnTo>
                <a:lnTo>
                  <a:pt x="273" y="358"/>
                </a:lnTo>
                <a:lnTo>
                  <a:pt x="200" y="358"/>
                </a:lnTo>
                <a:lnTo>
                  <a:pt x="192" y="337"/>
                </a:lnTo>
                <a:lnTo>
                  <a:pt x="200" y="263"/>
                </a:lnTo>
                <a:lnTo>
                  <a:pt x="135" y="217"/>
                </a:lnTo>
                <a:lnTo>
                  <a:pt x="135" y="201"/>
                </a:lnTo>
                <a:lnTo>
                  <a:pt x="110" y="201"/>
                </a:lnTo>
                <a:lnTo>
                  <a:pt x="90" y="156"/>
                </a:lnTo>
                <a:lnTo>
                  <a:pt x="45" y="135"/>
                </a:lnTo>
                <a:lnTo>
                  <a:pt x="29" y="90"/>
                </a:lnTo>
                <a:lnTo>
                  <a:pt x="0" y="61"/>
                </a:lnTo>
                <a:lnTo>
                  <a:pt x="155" y="16"/>
                </a:lnTo>
                <a:lnTo>
                  <a:pt x="163" y="99"/>
                </a:lnTo>
                <a:lnTo>
                  <a:pt x="318" y="99"/>
                </a:lnTo>
                <a:lnTo>
                  <a:pt x="318" y="8"/>
                </a:lnTo>
                <a:lnTo>
                  <a:pt x="354" y="0"/>
                </a:lnTo>
                <a:lnTo>
                  <a:pt x="444" y="173"/>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24" name="Freeform 27">
            <a:extLst>
              <a:ext uri="{FF2B5EF4-FFF2-40B4-BE49-F238E27FC236}">
                <a16:creationId xmlns:a16="http://schemas.microsoft.com/office/drawing/2014/main" id="{9B0E3D62-A0FA-4FCB-AF16-2C08516545C5}"/>
              </a:ext>
            </a:extLst>
          </p:cNvPr>
          <p:cNvSpPr>
            <a:spLocks/>
          </p:cNvSpPr>
          <p:nvPr/>
        </p:nvSpPr>
        <p:spPr bwMode="auto">
          <a:xfrm>
            <a:off x="9384638" y="4430456"/>
            <a:ext cx="117444" cy="217430"/>
          </a:xfrm>
          <a:custGeom>
            <a:avLst/>
            <a:gdLst>
              <a:gd name="T0" fmla="*/ 2147483646 w 74"/>
              <a:gd name="T1" fmla="*/ 0 h 137"/>
              <a:gd name="T2" fmla="*/ 2147483646 w 74"/>
              <a:gd name="T3" fmla="*/ 2147483646 h 137"/>
              <a:gd name="T4" fmla="*/ 2147483646 w 74"/>
              <a:gd name="T5" fmla="*/ 2147483646 h 137"/>
              <a:gd name="T6" fmla="*/ 2147483646 w 74"/>
              <a:gd name="T7" fmla="*/ 2147483646 h 137"/>
              <a:gd name="T8" fmla="*/ 2147483646 w 74"/>
              <a:gd name="T9" fmla="*/ 2147483646 h 137"/>
              <a:gd name="T10" fmla="*/ 0 w 74"/>
              <a:gd name="T11" fmla="*/ 0 h 137"/>
              <a:gd name="T12" fmla="*/ 2147483646 w 74"/>
              <a:gd name="T13" fmla="*/ 0 h 137"/>
              <a:gd name="T14" fmla="*/ 0 60000 65536"/>
              <a:gd name="T15" fmla="*/ 0 60000 65536"/>
              <a:gd name="T16" fmla="*/ 0 60000 65536"/>
              <a:gd name="T17" fmla="*/ 0 60000 65536"/>
              <a:gd name="T18" fmla="*/ 0 60000 65536"/>
              <a:gd name="T19" fmla="*/ 0 60000 65536"/>
              <a:gd name="T20" fmla="*/ 0 60000 65536"/>
              <a:gd name="T21" fmla="*/ 0 w 74"/>
              <a:gd name="T22" fmla="*/ 0 h 137"/>
              <a:gd name="T23" fmla="*/ 74 w 74"/>
              <a:gd name="T24" fmla="*/ 137 h 1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137">
                <a:moveTo>
                  <a:pt x="37" y="0"/>
                </a:moveTo>
                <a:lnTo>
                  <a:pt x="45" y="25"/>
                </a:lnTo>
                <a:lnTo>
                  <a:pt x="45" y="62"/>
                </a:lnTo>
                <a:lnTo>
                  <a:pt x="73" y="128"/>
                </a:lnTo>
                <a:lnTo>
                  <a:pt x="57" y="136"/>
                </a:lnTo>
                <a:lnTo>
                  <a:pt x="0" y="0"/>
                </a:lnTo>
                <a:lnTo>
                  <a:pt x="37" y="0"/>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25" name="Freeform 29" descr="Wide upward diagonal">
            <a:extLst>
              <a:ext uri="{FF2B5EF4-FFF2-40B4-BE49-F238E27FC236}">
                <a16:creationId xmlns:a16="http://schemas.microsoft.com/office/drawing/2014/main" id="{B16C37E5-B7C4-4A00-B64E-112AF8E8FD1F}"/>
              </a:ext>
            </a:extLst>
          </p:cNvPr>
          <p:cNvSpPr>
            <a:spLocks/>
          </p:cNvSpPr>
          <p:nvPr/>
        </p:nvSpPr>
        <p:spPr bwMode="auto">
          <a:xfrm>
            <a:off x="10628914" y="4770091"/>
            <a:ext cx="777672" cy="380901"/>
          </a:xfrm>
          <a:custGeom>
            <a:avLst/>
            <a:gdLst>
              <a:gd name="T0" fmla="*/ 2147483646 w 490"/>
              <a:gd name="T1" fmla="*/ 2147483646 h 231"/>
              <a:gd name="T2" fmla="*/ 2147483646 w 490"/>
              <a:gd name="T3" fmla="*/ 2147483646 h 231"/>
              <a:gd name="T4" fmla="*/ 2147483646 w 490"/>
              <a:gd name="T5" fmla="*/ 2147483646 h 231"/>
              <a:gd name="T6" fmla="*/ 2147483646 w 490"/>
              <a:gd name="T7" fmla="*/ 2147483646 h 231"/>
              <a:gd name="T8" fmla="*/ 2147483646 w 490"/>
              <a:gd name="T9" fmla="*/ 2147483646 h 231"/>
              <a:gd name="T10" fmla="*/ 0 w 490"/>
              <a:gd name="T11" fmla="*/ 0 h 231"/>
              <a:gd name="T12" fmla="*/ 2147483646 w 490"/>
              <a:gd name="T13" fmla="*/ 2147483646 h 231"/>
              <a:gd name="T14" fmla="*/ 2147483646 w 490"/>
              <a:gd name="T15" fmla="*/ 2147483646 h 231"/>
              <a:gd name="T16" fmla="*/ 0 60000 65536"/>
              <a:gd name="T17" fmla="*/ 0 60000 65536"/>
              <a:gd name="T18" fmla="*/ 0 60000 65536"/>
              <a:gd name="T19" fmla="*/ 0 60000 65536"/>
              <a:gd name="T20" fmla="*/ 0 60000 65536"/>
              <a:gd name="T21" fmla="*/ 0 60000 65536"/>
              <a:gd name="T22" fmla="*/ 0 60000 65536"/>
              <a:gd name="T23" fmla="*/ 0 60000 65536"/>
              <a:gd name="T24" fmla="*/ 0 w 490"/>
              <a:gd name="T25" fmla="*/ 0 h 231"/>
              <a:gd name="T26" fmla="*/ 490 w 490"/>
              <a:gd name="T27" fmla="*/ 231 h 2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90" h="231">
                <a:moveTo>
                  <a:pt x="473" y="222"/>
                </a:moveTo>
                <a:lnTo>
                  <a:pt x="127" y="230"/>
                </a:lnTo>
                <a:lnTo>
                  <a:pt x="127" y="222"/>
                </a:lnTo>
                <a:lnTo>
                  <a:pt x="9" y="222"/>
                </a:lnTo>
                <a:lnTo>
                  <a:pt x="9" y="49"/>
                </a:lnTo>
                <a:lnTo>
                  <a:pt x="0" y="0"/>
                </a:lnTo>
                <a:lnTo>
                  <a:pt x="489" y="12"/>
                </a:lnTo>
                <a:lnTo>
                  <a:pt x="473" y="222"/>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26" name="Freeform 30" descr="Wide upward diagonal">
            <a:extLst>
              <a:ext uri="{FF2B5EF4-FFF2-40B4-BE49-F238E27FC236}">
                <a16:creationId xmlns:a16="http://schemas.microsoft.com/office/drawing/2014/main" id="{1761C24F-C3A8-4588-AE2E-A8734A1354A2}"/>
              </a:ext>
            </a:extLst>
          </p:cNvPr>
          <p:cNvSpPr>
            <a:spLocks/>
          </p:cNvSpPr>
          <p:nvPr/>
        </p:nvSpPr>
        <p:spPr bwMode="auto">
          <a:xfrm>
            <a:off x="9700466" y="4620906"/>
            <a:ext cx="939555" cy="680860"/>
          </a:xfrm>
          <a:custGeom>
            <a:avLst/>
            <a:gdLst>
              <a:gd name="T0" fmla="*/ 2147483646 w 592"/>
              <a:gd name="T1" fmla="*/ 2147483646 h 429"/>
              <a:gd name="T2" fmla="*/ 2147483646 w 592"/>
              <a:gd name="T3" fmla="*/ 2147483646 h 429"/>
              <a:gd name="T4" fmla="*/ 2147483646 w 592"/>
              <a:gd name="T5" fmla="*/ 2147483646 h 429"/>
              <a:gd name="T6" fmla="*/ 2147483646 w 592"/>
              <a:gd name="T7" fmla="*/ 2147483646 h 429"/>
              <a:gd name="T8" fmla="*/ 0 w 592"/>
              <a:gd name="T9" fmla="*/ 2147483646 h 429"/>
              <a:gd name="T10" fmla="*/ 2147483646 w 592"/>
              <a:gd name="T11" fmla="*/ 2147483646 h 429"/>
              <a:gd name="T12" fmla="*/ 2147483646 w 592"/>
              <a:gd name="T13" fmla="*/ 2147483646 h 429"/>
              <a:gd name="T14" fmla="*/ 2147483646 w 592"/>
              <a:gd name="T15" fmla="*/ 2147483646 h 429"/>
              <a:gd name="T16" fmla="*/ 2147483646 w 592"/>
              <a:gd name="T17" fmla="*/ 0 h 429"/>
              <a:gd name="T18" fmla="*/ 2147483646 w 592"/>
              <a:gd name="T19" fmla="*/ 0 h 429"/>
              <a:gd name="T20" fmla="*/ 2147483646 w 592"/>
              <a:gd name="T21" fmla="*/ 2147483646 h 429"/>
              <a:gd name="T22" fmla="*/ 2147483646 w 592"/>
              <a:gd name="T23" fmla="*/ 2147483646 h 429"/>
              <a:gd name="T24" fmla="*/ 2147483646 w 592"/>
              <a:gd name="T25" fmla="*/ 2147483646 h 429"/>
              <a:gd name="T26" fmla="*/ 2147483646 w 592"/>
              <a:gd name="T27" fmla="*/ 2147483646 h 429"/>
              <a:gd name="T28" fmla="*/ 2147483646 w 592"/>
              <a:gd name="T29" fmla="*/ 2147483646 h 429"/>
              <a:gd name="T30" fmla="*/ 2147483646 w 592"/>
              <a:gd name="T31" fmla="*/ 2147483646 h 42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429"/>
              <a:gd name="T50" fmla="*/ 592 w 592"/>
              <a:gd name="T51" fmla="*/ 429 h 42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429">
                <a:moveTo>
                  <a:pt x="147" y="374"/>
                </a:moveTo>
                <a:lnTo>
                  <a:pt x="118" y="374"/>
                </a:lnTo>
                <a:lnTo>
                  <a:pt x="94" y="403"/>
                </a:lnTo>
                <a:lnTo>
                  <a:pt x="29" y="263"/>
                </a:lnTo>
                <a:lnTo>
                  <a:pt x="0" y="107"/>
                </a:lnTo>
                <a:lnTo>
                  <a:pt x="118" y="119"/>
                </a:lnTo>
                <a:lnTo>
                  <a:pt x="118" y="53"/>
                </a:lnTo>
                <a:lnTo>
                  <a:pt x="175" y="53"/>
                </a:lnTo>
                <a:lnTo>
                  <a:pt x="175" y="0"/>
                </a:lnTo>
                <a:lnTo>
                  <a:pt x="346" y="0"/>
                </a:lnTo>
                <a:lnTo>
                  <a:pt x="355" y="156"/>
                </a:lnTo>
                <a:lnTo>
                  <a:pt x="591" y="156"/>
                </a:lnTo>
                <a:lnTo>
                  <a:pt x="591" y="329"/>
                </a:lnTo>
                <a:lnTo>
                  <a:pt x="591" y="428"/>
                </a:lnTo>
                <a:lnTo>
                  <a:pt x="237" y="428"/>
                </a:lnTo>
                <a:lnTo>
                  <a:pt x="147" y="374"/>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27" name="Freeform 31" descr="Wide upward diagonal">
            <a:extLst>
              <a:ext uri="{FF2B5EF4-FFF2-40B4-BE49-F238E27FC236}">
                <a16:creationId xmlns:a16="http://schemas.microsoft.com/office/drawing/2014/main" id="{48C7F9A2-45B9-40DD-9954-54136C10EECE}"/>
              </a:ext>
            </a:extLst>
          </p:cNvPr>
          <p:cNvSpPr>
            <a:spLocks/>
          </p:cNvSpPr>
          <p:nvPr/>
        </p:nvSpPr>
        <p:spPr bwMode="auto">
          <a:xfrm>
            <a:off x="9978209" y="3947980"/>
            <a:ext cx="661815" cy="425339"/>
          </a:xfrm>
          <a:custGeom>
            <a:avLst/>
            <a:gdLst>
              <a:gd name="T0" fmla="*/ 2147483646 w 417"/>
              <a:gd name="T1" fmla="*/ 2147483646 h 268"/>
              <a:gd name="T2" fmla="*/ 2147483646 w 417"/>
              <a:gd name="T3" fmla="*/ 2147483646 h 268"/>
              <a:gd name="T4" fmla="*/ 2147483646 w 417"/>
              <a:gd name="T5" fmla="*/ 2147483646 h 268"/>
              <a:gd name="T6" fmla="*/ 2147483646 w 417"/>
              <a:gd name="T7" fmla="*/ 2147483646 h 268"/>
              <a:gd name="T8" fmla="*/ 2147483646 w 417"/>
              <a:gd name="T9" fmla="*/ 2147483646 h 268"/>
              <a:gd name="T10" fmla="*/ 2147483646 w 417"/>
              <a:gd name="T11" fmla="*/ 2147483646 h 268"/>
              <a:gd name="T12" fmla="*/ 2147483646 w 417"/>
              <a:gd name="T13" fmla="*/ 2147483646 h 268"/>
              <a:gd name="T14" fmla="*/ 2147483646 w 417"/>
              <a:gd name="T15" fmla="*/ 2147483646 h 268"/>
              <a:gd name="T16" fmla="*/ 2147483646 w 417"/>
              <a:gd name="T17" fmla="*/ 2147483646 h 268"/>
              <a:gd name="T18" fmla="*/ 2147483646 w 417"/>
              <a:gd name="T19" fmla="*/ 2147483646 h 268"/>
              <a:gd name="T20" fmla="*/ 2147483646 w 417"/>
              <a:gd name="T21" fmla="*/ 2147483646 h 268"/>
              <a:gd name="T22" fmla="*/ 2147483646 w 417"/>
              <a:gd name="T23" fmla="*/ 2147483646 h 268"/>
              <a:gd name="T24" fmla="*/ 2147483646 w 417"/>
              <a:gd name="T25" fmla="*/ 2147483646 h 268"/>
              <a:gd name="T26" fmla="*/ 0 w 417"/>
              <a:gd name="T27" fmla="*/ 2147483646 h 268"/>
              <a:gd name="T28" fmla="*/ 0 w 417"/>
              <a:gd name="T29" fmla="*/ 2147483646 h 268"/>
              <a:gd name="T30" fmla="*/ 2147483646 w 417"/>
              <a:gd name="T31" fmla="*/ 2147483646 h 268"/>
              <a:gd name="T32" fmla="*/ 2147483646 w 417"/>
              <a:gd name="T33" fmla="*/ 2147483646 h 268"/>
              <a:gd name="T34" fmla="*/ 2147483646 w 417"/>
              <a:gd name="T35" fmla="*/ 2147483646 h 268"/>
              <a:gd name="T36" fmla="*/ 2147483646 w 417"/>
              <a:gd name="T37" fmla="*/ 0 h 268"/>
              <a:gd name="T38" fmla="*/ 2147483646 w 417"/>
              <a:gd name="T39" fmla="*/ 0 h 268"/>
              <a:gd name="T40" fmla="*/ 2147483646 w 417"/>
              <a:gd name="T41" fmla="*/ 2147483646 h 268"/>
              <a:gd name="T42" fmla="*/ 2147483646 w 417"/>
              <a:gd name="T43" fmla="*/ 2147483646 h 2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17"/>
              <a:gd name="T67" fmla="*/ 0 h 268"/>
              <a:gd name="T68" fmla="*/ 417 w 417"/>
              <a:gd name="T69" fmla="*/ 268 h 2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17" h="268">
                <a:moveTo>
                  <a:pt x="416" y="45"/>
                </a:moveTo>
                <a:lnTo>
                  <a:pt x="363" y="82"/>
                </a:lnTo>
                <a:lnTo>
                  <a:pt x="363" y="103"/>
                </a:lnTo>
                <a:lnTo>
                  <a:pt x="273" y="148"/>
                </a:lnTo>
                <a:lnTo>
                  <a:pt x="281" y="156"/>
                </a:lnTo>
                <a:lnTo>
                  <a:pt x="281" y="164"/>
                </a:lnTo>
                <a:lnTo>
                  <a:pt x="298" y="156"/>
                </a:lnTo>
                <a:lnTo>
                  <a:pt x="289" y="194"/>
                </a:lnTo>
                <a:lnTo>
                  <a:pt x="318" y="210"/>
                </a:lnTo>
                <a:lnTo>
                  <a:pt x="355" y="194"/>
                </a:lnTo>
                <a:lnTo>
                  <a:pt x="334" y="210"/>
                </a:lnTo>
                <a:lnTo>
                  <a:pt x="355" y="210"/>
                </a:lnTo>
                <a:lnTo>
                  <a:pt x="371" y="267"/>
                </a:lnTo>
                <a:lnTo>
                  <a:pt x="0" y="267"/>
                </a:lnTo>
                <a:lnTo>
                  <a:pt x="0" y="103"/>
                </a:lnTo>
                <a:lnTo>
                  <a:pt x="180" y="103"/>
                </a:lnTo>
                <a:lnTo>
                  <a:pt x="180" y="45"/>
                </a:lnTo>
                <a:lnTo>
                  <a:pt x="245" y="45"/>
                </a:lnTo>
                <a:lnTo>
                  <a:pt x="245" y="0"/>
                </a:lnTo>
                <a:lnTo>
                  <a:pt x="371" y="0"/>
                </a:lnTo>
                <a:lnTo>
                  <a:pt x="416" y="29"/>
                </a:lnTo>
                <a:lnTo>
                  <a:pt x="416" y="45"/>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28" name="Freeform 32" descr="Wide upward diagonal">
            <a:extLst>
              <a:ext uri="{FF2B5EF4-FFF2-40B4-BE49-F238E27FC236}">
                <a16:creationId xmlns:a16="http://schemas.microsoft.com/office/drawing/2014/main" id="{F26F9FF5-6034-424B-BDE1-564BC0AB0ADA}"/>
              </a:ext>
            </a:extLst>
          </p:cNvPr>
          <p:cNvSpPr>
            <a:spLocks/>
          </p:cNvSpPr>
          <p:nvPr/>
        </p:nvSpPr>
        <p:spPr bwMode="auto">
          <a:xfrm>
            <a:off x="9978209" y="4371734"/>
            <a:ext cx="661815" cy="498345"/>
          </a:xfrm>
          <a:custGeom>
            <a:avLst/>
            <a:gdLst>
              <a:gd name="T0" fmla="*/ 2147483646 w 417"/>
              <a:gd name="T1" fmla="*/ 2147483646 h 314"/>
              <a:gd name="T2" fmla="*/ 2147483646 w 417"/>
              <a:gd name="T3" fmla="*/ 2147483646 h 314"/>
              <a:gd name="T4" fmla="*/ 2147483646 w 417"/>
              <a:gd name="T5" fmla="*/ 2147483646 h 314"/>
              <a:gd name="T6" fmla="*/ 2147483646 w 417"/>
              <a:gd name="T7" fmla="*/ 2147483646 h 314"/>
              <a:gd name="T8" fmla="*/ 2147483646 w 417"/>
              <a:gd name="T9" fmla="*/ 2147483646 h 314"/>
              <a:gd name="T10" fmla="*/ 0 w 417"/>
              <a:gd name="T11" fmla="*/ 2147483646 h 314"/>
              <a:gd name="T12" fmla="*/ 0 w 417"/>
              <a:gd name="T13" fmla="*/ 0 h 314"/>
              <a:gd name="T14" fmla="*/ 2147483646 w 417"/>
              <a:gd name="T15" fmla="*/ 0 h 314"/>
              <a:gd name="T16" fmla="*/ 2147483646 w 417"/>
              <a:gd name="T17" fmla="*/ 2147483646 h 3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7"/>
              <a:gd name="T28" fmla="*/ 0 h 314"/>
              <a:gd name="T29" fmla="*/ 417 w 417"/>
              <a:gd name="T30" fmla="*/ 314 h 3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7" h="314">
                <a:moveTo>
                  <a:pt x="407" y="17"/>
                </a:moveTo>
                <a:lnTo>
                  <a:pt x="407" y="264"/>
                </a:lnTo>
                <a:lnTo>
                  <a:pt x="416" y="313"/>
                </a:lnTo>
                <a:lnTo>
                  <a:pt x="180" y="313"/>
                </a:lnTo>
                <a:lnTo>
                  <a:pt x="171" y="157"/>
                </a:lnTo>
                <a:lnTo>
                  <a:pt x="0" y="157"/>
                </a:lnTo>
                <a:lnTo>
                  <a:pt x="0" y="0"/>
                </a:lnTo>
                <a:lnTo>
                  <a:pt x="371" y="0"/>
                </a:lnTo>
                <a:lnTo>
                  <a:pt x="407" y="17"/>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29" name="Freeform 33">
            <a:extLst>
              <a:ext uri="{FF2B5EF4-FFF2-40B4-BE49-F238E27FC236}">
                <a16:creationId xmlns:a16="http://schemas.microsoft.com/office/drawing/2014/main" id="{1AAD9DBE-9739-4602-AFB9-35F973007AD4}"/>
              </a:ext>
            </a:extLst>
          </p:cNvPr>
          <p:cNvSpPr>
            <a:spLocks/>
          </p:cNvSpPr>
          <p:nvPr/>
        </p:nvSpPr>
        <p:spPr bwMode="auto">
          <a:xfrm>
            <a:off x="10638437" y="5143057"/>
            <a:ext cx="737995" cy="817350"/>
          </a:xfrm>
          <a:custGeom>
            <a:avLst/>
            <a:gdLst>
              <a:gd name="T0" fmla="*/ 2147483646 w 465"/>
              <a:gd name="T1" fmla="*/ 2147483646 h 515"/>
              <a:gd name="T2" fmla="*/ 2147483646 w 465"/>
              <a:gd name="T3" fmla="*/ 2147483646 h 515"/>
              <a:gd name="T4" fmla="*/ 2147483646 w 465"/>
              <a:gd name="T5" fmla="*/ 2147483646 h 515"/>
              <a:gd name="T6" fmla="*/ 2147483646 w 465"/>
              <a:gd name="T7" fmla="*/ 2147483646 h 515"/>
              <a:gd name="T8" fmla="*/ 2147483646 w 465"/>
              <a:gd name="T9" fmla="*/ 2147483646 h 515"/>
              <a:gd name="T10" fmla="*/ 2147483646 w 465"/>
              <a:gd name="T11" fmla="*/ 2147483646 h 515"/>
              <a:gd name="T12" fmla="*/ 2147483646 w 465"/>
              <a:gd name="T13" fmla="*/ 2147483646 h 515"/>
              <a:gd name="T14" fmla="*/ 2147483646 w 465"/>
              <a:gd name="T15" fmla="*/ 2147483646 h 515"/>
              <a:gd name="T16" fmla="*/ 2147483646 w 465"/>
              <a:gd name="T17" fmla="*/ 2147483646 h 515"/>
              <a:gd name="T18" fmla="*/ 2147483646 w 465"/>
              <a:gd name="T19" fmla="*/ 2147483646 h 515"/>
              <a:gd name="T20" fmla="*/ 2147483646 w 465"/>
              <a:gd name="T21" fmla="*/ 2147483646 h 515"/>
              <a:gd name="T22" fmla="*/ 2147483646 w 465"/>
              <a:gd name="T23" fmla="*/ 2147483646 h 515"/>
              <a:gd name="T24" fmla="*/ 2147483646 w 465"/>
              <a:gd name="T25" fmla="*/ 2147483646 h 515"/>
              <a:gd name="T26" fmla="*/ 2147483646 w 465"/>
              <a:gd name="T27" fmla="*/ 2147483646 h 515"/>
              <a:gd name="T28" fmla="*/ 2147483646 w 465"/>
              <a:gd name="T29" fmla="*/ 2147483646 h 515"/>
              <a:gd name="T30" fmla="*/ 2147483646 w 465"/>
              <a:gd name="T31" fmla="*/ 2147483646 h 515"/>
              <a:gd name="T32" fmla="*/ 2147483646 w 465"/>
              <a:gd name="T33" fmla="*/ 2147483646 h 515"/>
              <a:gd name="T34" fmla="*/ 2147483646 w 465"/>
              <a:gd name="T35" fmla="*/ 2147483646 h 515"/>
              <a:gd name="T36" fmla="*/ 2147483646 w 465"/>
              <a:gd name="T37" fmla="*/ 2147483646 h 515"/>
              <a:gd name="T38" fmla="*/ 2147483646 w 465"/>
              <a:gd name="T39" fmla="*/ 2147483646 h 515"/>
              <a:gd name="T40" fmla="*/ 2147483646 w 465"/>
              <a:gd name="T41" fmla="*/ 2147483646 h 515"/>
              <a:gd name="T42" fmla="*/ 2147483646 w 465"/>
              <a:gd name="T43" fmla="*/ 2147483646 h 515"/>
              <a:gd name="T44" fmla="*/ 2147483646 w 465"/>
              <a:gd name="T45" fmla="*/ 2147483646 h 515"/>
              <a:gd name="T46" fmla="*/ 2147483646 w 465"/>
              <a:gd name="T47" fmla="*/ 2147483646 h 515"/>
              <a:gd name="T48" fmla="*/ 2147483646 w 465"/>
              <a:gd name="T49" fmla="*/ 2147483646 h 515"/>
              <a:gd name="T50" fmla="*/ 2147483646 w 465"/>
              <a:gd name="T51" fmla="*/ 2147483646 h 515"/>
              <a:gd name="T52" fmla="*/ 2147483646 w 465"/>
              <a:gd name="T53" fmla="*/ 2147483646 h 515"/>
              <a:gd name="T54" fmla="*/ 2147483646 w 465"/>
              <a:gd name="T55" fmla="*/ 2147483646 h 515"/>
              <a:gd name="T56" fmla="*/ 2147483646 w 465"/>
              <a:gd name="T57" fmla="*/ 2147483646 h 515"/>
              <a:gd name="T58" fmla="*/ 2147483646 w 465"/>
              <a:gd name="T59" fmla="*/ 2147483646 h 515"/>
              <a:gd name="T60" fmla="*/ 2147483646 w 465"/>
              <a:gd name="T61" fmla="*/ 2147483646 h 515"/>
              <a:gd name="T62" fmla="*/ 2147483646 w 465"/>
              <a:gd name="T63" fmla="*/ 2147483646 h 515"/>
              <a:gd name="T64" fmla="*/ 2147483646 w 465"/>
              <a:gd name="T65" fmla="*/ 2147483646 h 515"/>
              <a:gd name="T66" fmla="*/ 2147483646 w 465"/>
              <a:gd name="T67" fmla="*/ 2147483646 h 515"/>
              <a:gd name="T68" fmla="*/ 2147483646 w 465"/>
              <a:gd name="T69" fmla="*/ 2147483646 h 515"/>
              <a:gd name="T70" fmla="*/ 2147483646 w 465"/>
              <a:gd name="T71" fmla="*/ 2147483646 h 515"/>
              <a:gd name="T72" fmla="*/ 2147483646 w 465"/>
              <a:gd name="T73" fmla="*/ 2147483646 h 515"/>
              <a:gd name="T74" fmla="*/ 2147483646 w 465"/>
              <a:gd name="T75" fmla="*/ 2147483646 h 515"/>
              <a:gd name="T76" fmla="*/ 2147483646 w 465"/>
              <a:gd name="T77" fmla="*/ 2147483646 h 515"/>
              <a:gd name="T78" fmla="*/ 2147483646 w 465"/>
              <a:gd name="T79" fmla="*/ 2147483646 h 515"/>
              <a:gd name="T80" fmla="*/ 0 w 465"/>
              <a:gd name="T81" fmla="*/ 2147483646 h 515"/>
              <a:gd name="T82" fmla="*/ 0 w 465"/>
              <a:gd name="T83" fmla="*/ 0 h 515"/>
              <a:gd name="T84" fmla="*/ 2147483646 w 465"/>
              <a:gd name="T85" fmla="*/ 0 h 515"/>
              <a:gd name="T86" fmla="*/ 2147483646 w 465"/>
              <a:gd name="T87" fmla="*/ 2147483646 h 515"/>
              <a:gd name="T88" fmla="*/ 2147483646 w 465"/>
              <a:gd name="T89" fmla="*/ 0 h 515"/>
              <a:gd name="T90" fmla="*/ 2147483646 w 465"/>
              <a:gd name="T91" fmla="*/ 2147483646 h 51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65"/>
              <a:gd name="T139" fmla="*/ 0 h 515"/>
              <a:gd name="T140" fmla="*/ 465 w 465"/>
              <a:gd name="T141" fmla="*/ 515 h 51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65" h="515">
                <a:moveTo>
                  <a:pt x="444" y="119"/>
                </a:moveTo>
                <a:lnTo>
                  <a:pt x="436" y="99"/>
                </a:lnTo>
                <a:lnTo>
                  <a:pt x="456" y="74"/>
                </a:lnTo>
                <a:lnTo>
                  <a:pt x="444" y="45"/>
                </a:lnTo>
                <a:lnTo>
                  <a:pt x="436" y="45"/>
                </a:lnTo>
                <a:lnTo>
                  <a:pt x="419" y="82"/>
                </a:lnTo>
                <a:lnTo>
                  <a:pt x="407" y="127"/>
                </a:lnTo>
                <a:lnTo>
                  <a:pt x="382" y="144"/>
                </a:lnTo>
                <a:lnTo>
                  <a:pt x="362" y="193"/>
                </a:lnTo>
                <a:lnTo>
                  <a:pt x="338" y="218"/>
                </a:lnTo>
                <a:lnTo>
                  <a:pt x="346" y="247"/>
                </a:lnTo>
                <a:lnTo>
                  <a:pt x="317" y="300"/>
                </a:lnTo>
                <a:lnTo>
                  <a:pt x="338" y="321"/>
                </a:lnTo>
                <a:lnTo>
                  <a:pt x="325" y="345"/>
                </a:lnTo>
                <a:lnTo>
                  <a:pt x="338" y="357"/>
                </a:lnTo>
                <a:lnTo>
                  <a:pt x="317" y="395"/>
                </a:lnTo>
                <a:lnTo>
                  <a:pt x="273" y="427"/>
                </a:lnTo>
                <a:lnTo>
                  <a:pt x="273" y="448"/>
                </a:lnTo>
                <a:lnTo>
                  <a:pt x="228" y="456"/>
                </a:lnTo>
                <a:lnTo>
                  <a:pt x="228" y="477"/>
                </a:lnTo>
                <a:lnTo>
                  <a:pt x="207" y="456"/>
                </a:lnTo>
                <a:lnTo>
                  <a:pt x="155" y="485"/>
                </a:lnTo>
                <a:lnTo>
                  <a:pt x="163" y="465"/>
                </a:lnTo>
                <a:lnTo>
                  <a:pt x="138" y="477"/>
                </a:lnTo>
                <a:lnTo>
                  <a:pt x="126" y="485"/>
                </a:lnTo>
                <a:lnTo>
                  <a:pt x="147" y="485"/>
                </a:lnTo>
                <a:lnTo>
                  <a:pt x="126" y="502"/>
                </a:lnTo>
                <a:lnTo>
                  <a:pt x="138" y="493"/>
                </a:lnTo>
                <a:lnTo>
                  <a:pt x="118" y="485"/>
                </a:lnTo>
                <a:lnTo>
                  <a:pt x="102" y="502"/>
                </a:lnTo>
                <a:lnTo>
                  <a:pt x="89" y="493"/>
                </a:lnTo>
                <a:lnTo>
                  <a:pt x="81" y="502"/>
                </a:lnTo>
                <a:lnTo>
                  <a:pt x="89" y="502"/>
                </a:lnTo>
                <a:lnTo>
                  <a:pt x="65" y="493"/>
                </a:lnTo>
                <a:lnTo>
                  <a:pt x="65" y="514"/>
                </a:lnTo>
                <a:lnTo>
                  <a:pt x="57" y="493"/>
                </a:lnTo>
                <a:lnTo>
                  <a:pt x="45" y="502"/>
                </a:lnTo>
                <a:lnTo>
                  <a:pt x="45" y="485"/>
                </a:lnTo>
                <a:lnTo>
                  <a:pt x="29" y="493"/>
                </a:lnTo>
                <a:lnTo>
                  <a:pt x="8" y="485"/>
                </a:lnTo>
                <a:lnTo>
                  <a:pt x="0" y="99"/>
                </a:lnTo>
                <a:lnTo>
                  <a:pt x="0" y="0"/>
                </a:lnTo>
                <a:lnTo>
                  <a:pt x="118" y="0"/>
                </a:lnTo>
                <a:lnTo>
                  <a:pt x="118" y="8"/>
                </a:lnTo>
                <a:lnTo>
                  <a:pt x="464" y="0"/>
                </a:lnTo>
                <a:lnTo>
                  <a:pt x="444" y="119"/>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30" name="Freeform 34">
            <a:extLst>
              <a:ext uri="{FF2B5EF4-FFF2-40B4-BE49-F238E27FC236}">
                <a16:creationId xmlns:a16="http://schemas.microsoft.com/office/drawing/2014/main" id="{01E03B9B-6B4E-427D-BDEB-003F8106CA7A}"/>
              </a:ext>
            </a:extLst>
          </p:cNvPr>
          <p:cNvSpPr>
            <a:spLocks/>
          </p:cNvSpPr>
          <p:nvPr/>
        </p:nvSpPr>
        <p:spPr bwMode="auto">
          <a:xfrm>
            <a:off x="10941568" y="5723929"/>
            <a:ext cx="319005" cy="393597"/>
          </a:xfrm>
          <a:custGeom>
            <a:avLst/>
            <a:gdLst>
              <a:gd name="T0" fmla="*/ 2147483646 w 201"/>
              <a:gd name="T1" fmla="*/ 2147483646 h 248"/>
              <a:gd name="T2" fmla="*/ 2147483646 w 201"/>
              <a:gd name="T3" fmla="*/ 2147483646 h 248"/>
              <a:gd name="T4" fmla="*/ 2147483646 w 201"/>
              <a:gd name="T5" fmla="*/ 2147483646 h 248"/>
              <a:gd name="T6" fmla="*/ 2147483646 w 201"/>
              <a:gd name="T7" fmla="*/ 2147483646 h 248"/>
              <a:gd name="T8" fmla="*/ 2147483646 w 201"/>
              <a:gd name="T9" fmla="*/ 2147483646 h 248"/>
              <a:gd name="T10" fmla="*/ 2147483646 w 201"/>
              <a:gd name="T11" fmla="*/ 2147483646 h 248"/>
              <a:gd name="T12" fmla="*/ 2147483646 w 201"/>
              <a:gd name="T13" fmla="*/ 2147483646 h 248"/>
              <a:gd name="T14" fmla="*/ 2147483646 w 201"/>
              <a:gd name="T15" fmla="*/ 2147483646 h 248"/>
              <a:gd name="T16" fmla="*/ 2147483646 w 201"/>
              <a:gd name="T17" fmla="*/ 2147483646 h 248"/>
              <a:gd name="T18" fmla="*/ 2147483646 w 201"/>
              <a:gd name="T19" fmla="*/ 0 h 248"/>
              <a:gd name="T20" fmla="*/ 2147483646 w 201"/>
              <a:gd name="T21" fmla="*/ 2147483646 h 248"/>
              <a:gd name="T22" fmla="*/ 2147483646 w 201"/>
              <a:gd name="T23" fmla="*/ 2147483646 h 248"/>
              <a:gd name="T24" fmla="*/ 0 w 201"/>
              <a:gd name="T25" fmla="*/ 2147483646 h 248"/>
              <a:gd name="T26" fmla="*/ 2147483646 w 201"/>
              <a:gd name="T27" fmla="*/ 2147483646 h 248"/>
              <a:gd name="T28" fmla="*/ 2147483646 w 201"/>
              <a:gd name="T29" fmla="*/ 2147483646 h 2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1"/>
              <a:gd name="T46" fmla="*/ 0 h 248"/>
              <a:gd name="T47" fmla="*/ 201 w 201"/>
              <a:gd name="T48" fmla="*/ 248 h 2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1" h="248">
                <a:moveTo>
                  <a:pt x="37" y="201"/>
                </a:moveTo>
                <a:lnTo>
                  <a:pt x="73" y="156"/>
                </a:lnTo>
                <a:lnTo>
                  <a:pt x="82" y="136"/>
                </a:lnTo>
                <a:lnTo>
                  <a:pt x="118" y="99"/>
                </a:lnTo>
                <a:lnTo>
                  <a:pt x="73" y="74"/>
                </a:lnTo>
                <a:lnTo>
                  <a:pt x="110" y="90"/>
                </a:lnTo>
                <a:lnTo>
                  <a:pt x="134" y="82"/>
                </a:lnTo>
                <a:lnTo>
                  <a:pt x="147" y="45"/>
                </a:lnTo>
                <a:lnTo>
                  <a:pt x="126" y="37"/>
                </a:lnTo>
                <a:lnTo>
                  <a:pt x="200" y="0"/>
                </a:lnTo>
                <a:lnTo>
                  <a:pt x="126" y="99"/>
                </a:lnTo>
                <a:lnTo>
                  <a:pt x="134" y="119"/>
                </a:lnTo>
                <a:lnTo>
                  <a:pt x="0" y="247"/>
                </a:lnTo>
                <a:lnTo>
                  <a:pt x="16" y="201"/>
                </a:lnTo>
                <a:lnTo>
                  <a:pt x="37" y="201"/>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31" name="Freeform 35">
            <a:extLst>
              <a:ext uri="{FF2B5EF4-FFF2-40B4-BE49-F238E27FC236}">
                <a16:creationId xmlns:a16="http://schemas.microsoft.com/office/drawing/2014/main" id="{66D0F337-D43D-4E18-A662-8272A6B9D532}"/>
              </a:ext>
            </a:extLst>
          </p:cNvPr>
          <p:cNvSpPr>
            <a:spLocks/>
          </p:cNvSpPr>
          <p:nvPr/>
        </p:nvSpPr>
        <p:spPr bwMode="auto">
          <a:xfrm>
            <a:off x="10076605" y="5300177"/>
            <a:ext cx="576112" cy="672925"/>
          </a:xfrm>
          <a:custGeom>
            <a:avLst/>
            <a:gdLst>
              <a:gd name="T0" fmla="*/ 2147483646 w 363"/>
              <a:gd name="T1" fmla="*/ 2147483646 h 424"/>
              <a:gd name="T2" fmla="*/ 2147483646 w 363"/>
              <a:gd name="T3" fmla="*/ 2147483646 h 424"/>
              <a:gd name="T4" fmla="*/ 2147483646 w 363"/>
              <a:gd name="T5" fmla="*/ 2147483646 h 424"/>
              <a:gd name="T6" fmla="*/ 2147483646 w 363"/>
              <a:gd name="T7" fmla="*/ 2147483646 h 424"/>
              <a:gd name="T8" fmla="*/ 2147483646 w 363"/>
              <a:gd name="T9" fmla="*/ 2147483646 h 424"/>
              <a:gd name="T10" fmla="*/ 2147483646 w 363"/>
              <a:gd name="T11" fmla="*/ 2147483646 h 424"/>
              <a:gd name="T12" fmla="*/ 2147483646 w 363"/>
              <a:gd name="T13" fmla="*/ 2147483646 h 424"/>
              <a:gd name="T14" fmla="*/ 2147483646 w 363"/>
              <a:gd name="T15" fmla="*/ 2147483646 h 424"/>
              <a:gd name="T16" fmla="*/ 2147483646 w 363"/>
              <a:gd name="T17" fmla="*/ 2147483646 h 424"/>
              <a:gd name="T18" fmla="*/ 2147483646 w 363"/>
              <a:gd name="T19" fmla="*/ 2147483646 h 424"/>
              <a:gd name="T20" fmla="*/ 2147483646 w 363"/>
              <a:gd name="T21" fmla="*/ 2147483646 h 424"/>
              <a:gd name="T22" fmla="*/ 2147483646 w 363"/>
              <a:gd name="T23" fmla="*/ 2147483646 h 424"/>
              <a:gd name="T24" fmla="*/ 2147483646 w 363"/>
              <a:gd name="T25" fmla="*/ 2147483646 h 424"/>
              <a:gd name="T26" fmla="*/ 2147483646 w 363"/>
              <a:gd name="T27" fmla="*/ 2147483646 h 424"/>
              <a:gd name="T28" fmla="*/ 2147483646 w 363"/>
              <a:gd name="T29" fmla="*/ 2147483646 h 424"/>
              <a:gd name="T30" fmla="*/ 2147483646 w 363"/>
              <a:gd name="T31" fmla="*/ 2147483646 h 424"/>
              <a:gd name="T32" fmla="*/ 2147483646 w 363"/>
              <a:gd name="T33" fmla="*/ 2147483646 h 424"/>
              <a:gd name="T34" fmla="*/ 0 w 363"/>
              <a:gd name="T35" fmla="*/ 0 h 424"/>
              <a:gd name="T36" fmla="*/ 2147483646 w 363"/>
              <a:gd name="T37" fmla="*/ 0 h 424"/>
              <a:gd name="T38" fmla="*/ 2147483646 w 363"/>
              <a:gd name="T39" fmla="*/ 2147483646 h 424"/>
              <a:gd name="T40" fmla="*/ 2147483646 w 363"/>
              <a:gd name="T41" fmla="*/ 2147483646 h 4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3"/>
              <a:gd name="T64" fmla="*/ 0 h 424"/>
              <a:gd name="T65" fmla="*/ 363 w 363"/>
              <a:gd name="T66" fmla="*/ 424 h 4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3" h="424">
                <a:moveTo>
                  <a:pt x="345" y="394"/>
                </a:moveTo>
                <a:lnTo>
                  <a:pt x="337" y="415"/>
                </a:lnTo>
                <a:lnTo>
                  <a:pt x="227" y="423"/>
                </a:lnTo>
                <a:lnTo>
                  <a:pt x="199" y="403"/>
                </a:lnTo>
                <a:lnTo>
                  <a:pt x="175" y="349"/>
                </a:lnTo>
                <a:lnTo>
                  <a:pt x="183" y="296"/>
                </a:lnTo>
                <a:lnTo>
                  <a:pt x="211" y="275"/>
                </a:lnTo>
                <a:lnTo>
                  <a:pt x="183" y="258"/>
                </a:lnTo>
                <a:lnTo>
                  <a:pt x="183" y="213"/>
                </a:lnTo>
                <a:lnTo>
                  <a:pt x="154" y="185"/>
                </a:lnTo>
                <a:lnTo>
                  <a:pt x="154" y="164"/>
                </a:lnTo>
                <a:lnTo>
                  <a:pt x="126" y="119"/>
                </a:lnTo>
                <a:lnTo>
                  <a:pt x="109" y="119"/>
                </a:lnTo>
                <a:lnTo>
                  <a:pt x="101" y="74"/>
                </a:lnTo>
                <a:lnTo>
                  <a:pt x="65" y="74"/>
                </a:lnTo>
                <a:lnTo>
                  <a:pt x="73" y="57"/>
                </a:lnTo>
                <a:lnTo>
                  <a:pt x="45" y="28"/>
                </a:lnTo>
                <a:lnTo>
                  <a:pt x="0" y="0"/>
                </a:lnTo>
                <a:lnTo>
                  <a:pt x="354" y="0"/>
                </a:lnTo>
                <a:lnTo>
                  <a:pt x="362" y="386"/>
                </a:lnTo>
                <a:lnTo>
                  <a:pt x="345" y="394"/>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grpSp>
        <p:nvGrpSpPr>
          <p:cNvPr id="32" name="Group 36">
            <a:extLst>
              <a:ext uri="{FF2B5EF4-FFF2-40B4-BE49-F238E27FC236}">
                <a16:creationId xmlns:a16="http://schemas.microsoft.com/office/drawing/2014/main" id="{670D1223-C2B7-4661-A4DD-5811B0CC3551}"/>
              </a:ext>
            </a:extLst>
          </p:cNvPr>
          <p:cNvGrpSpPr>
            <a:grpSpLocks/>
          </p:cNvGrpSpPr>
          <p:nvPr/>
        </p:nvGrpSpPr>
        <p:grpSpPr bwMode="auto">
          <a:xfrm>
            <a:off x="10119460" y="6106417"/>
            <a:ext cx="828459" cy="334875"/>
            <a:chOff x="4528" y="4108"/>
            <a:chExt cx="522" cy="211"/>
          </a:xfrm>
          <a:solidFill>
            <a:srgbClr val="66CCFF"/>
          </a:solidFill>
        </p:grpSpPr>
        <p:sp>
          <p:nvSpPr>
            <p:cNvPr id="33" name="Freeform 37">
              <a:extLst>
                <a:ext uri="{FF2B5EF4-FFF2-40B4-BE49-F238E27FC236}">
                  <a16:creationId xmlns:a16="http://schemas.microsoft.com/office/drawing/2014/main" id="{9308B1B1-6350-42CE-A1BF-670550599D0C}"/>
                </a:ext>
              </a:extLst>
            </p:cNvPr>
            <p:cNvSpPr>
              <a:spLocks/>
            </p:cNvSpPr>
            <p:nvPr/>
          </p:nvSpPr>
          <p:spPr bwMode="auto">
            <a:xfrm>
              <a:off x="5014" y="4108"/>
              <a:ext cx="36" cy="25"/>
            </a:xfrm>
            <a:custGeom>
              <a:avLst/>
              <a:gdLst>
                <a:gd name="T0" fmla="*/ 30 w 36"/>
                <a:gd name="T1" fmla="*/ 1 h 25"/>
                <a:gd name="T2" fmla="*/ 0 w 36"/>
                <a:gd name="T3" fmla="*/ 16 h 25"/>
                <a:gd name="T4" fmla="*/ 0 w 36"/>
                <a:gd name="T5" fmla="*/ 24 h 25"/>
                <a:gd name="T6" fmla="*/ 12 w 36"/>
                <a:gd name="T7" fmla="*/ 24 h 25"/>
                <a:gd name="T8" fmla="*/ 34 w 36"/>
                <a:gd name="T9" fmla="*/ 8 h 25"/>
                <a:gd name="T10" fmla="*/ 35 w 36"/>
                <a:gd name="T11" fmla="*/ 3 h 25"/>
                <a:gd name="T12" fmla="*/ 32 w 36"/>
                <a:gd name="T13" fmla="*/ 0 h 25"/>
                <a:gd name="T14" fmla="*/ 20 w 36"/>
                <a:gd name="T15" fmla="*/ 5 h 25"/>
                <a:gd name="T16" fmla="*/ 30 w 36"/>
                <a:gd name="T17" fmla="*/ 1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25"/>
                <a:gd name="T29" fmla="*/ 36 w 36"/>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25">
                  <a:moveTo>
                    <a:pt x="30" y="1"/>
                  </a:moveTo>
                  <a:lnTo>
                    <a:pt x="0" y="16"/>
                  </a:lnTo>
                  <a:lnTo>
                    <a:pt x="0" y="24"/>
                  </a:lnTo>
                  <a:lnTo>
                    <a:pt x="12" y="24"/>
                  </a:lnTo>
                  <a:lnTo>
                    <a:pt x="34" y="8"/>
                  </a:lnTo>
                  <a:lnTo>
                    <a:pt x="35" y="3"/>
                  </a:lnTo>
                  <a:lnTo>
                    <a:pt x="32" y="0"/>
                  </a:lnTo>
                  <a:lnTo>
                    <a:pt x="20" y="5"/>
                  </a:lnTo>
                  <a:lnTo>
                    <a:pt x="30" y="1"/>
                  </a:lnTo>
                </a:path>
              </a:pathLst>
            </a:custGeom>
            <a:grp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a:endParaRPr>
            </a:p>
          </p:txBody>
        </p:sp>
        <p:sp>
          <p:nvSpPr>
            <p:cNvPr id="34" name="Freeform 38">
              <a:extLst>
                <a:ext uri="{FF2B5EF4-FFF2-40B4-BE49-F238E27FC236}">
                  <a16:creationId xmlns:a16="http://schemas.microsoft.com/office/drawing/2014/main" id="{85257902-3AFD-41FD-900F-301CFA58F872}"/>
                </a:ext>
              </a:extLst>
            </p:cNvPr>
            <p:cNvSpPr>
              <a:spLocks/>
            </p:cNvSpPr>
            <p:nvPr/>
          </p:nvSpPr>
          <p:spPr bwMode="auto">
            <a:xfrm>
              <a:off x="4925" y="4162"/>
              <a:ext cx="17" cy="17"/>
            </a:xfrm>
            <a:custGeom>
              <a:avLst/>
              <a:gdLst>
                <a:gd name="T0" fmla="*/ 0 w 17"/>
                <a:gd name="T1" fmla="*/ 0 h 17"/>
                <a:gd name="T2" fmla="*/ 8 w 17"/>
                <a:gd name="T3" fmla="*/ 6 h 17"/>
                <a:gd name="T4" fmla="*/ 9 w 17"/>
                <a:gd name="T5" fmla="*/ 14 h 17"/>
                <a:gd name="T6" fmla="*/ 12 w 17"/>
                <a:gd name="T7" fmla="*/ 16 h 17"/>
                <a:gd name="T8" fmla="*/ 16 w 17"/>
                <a:gd name="T9" fmla="*/ 11 h 17"/>
                <a:gd name="T10" fmla="*/ 16 w 17"/>
                <a:gd name="T11" fmla="*/ 4 h 17"/>
                <a:gd name="T12" fmla="*/ 10 w 17"/>
                <a:gd name="T13" fmla="*/ 0 h 17"/>
                <a:gd name="T14" fmla="*/ 2 w 17"/>
                <a:gd name="T15" fmla="*/ 0 h 17"/>
                <a:gd name="T16" fmla="*/ 0 w 17"/>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0" y="0"/>
                  </a:moveTo>
                  <a:lnTo>
                    <a:pt x="8" y="6"/>
                  </a:lnTo>
                  <a:lnTo>
                    <a:pt x="9" y="14"/>
                  </a:lnTo>
                  <a:lnTo>
                    <a:pt x="12" y="16"/>
                  </a:lnTo>
                  <a:lnTo>
                    <a:pt x="16" y="11"/>
                  </a:lnTo>
                  <a:lnTo>
                    <a:pt x="16" y="4"/>
                  </a:lnTo>
                  <a:lnTo>
                    <a:pt x="10" y="0"/>
                  </a:lnTo>
                  <a:lnTo>
                    <a:pt x="2" y="0"/>
                  </a:lnTo>
                  <a:lnTo>
                    <a:pt x="0" y="0"/>
                  </a:lnTo>
                </a:path>
              </a:pathLst>
            </a:custGeom>
            <a:grp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a:endParaRPr>
            </a:p>
          </p:txBody>
        </p:sp>
        <p:sp>
          <p:nvSpPr>
            <p:cNvPr id="35" name="Freeform 39">
              <a:extLst>
                <a:ext uri="{FF2B5EF4-FFF2-40B4-BE49-F238E27FC236}">
                  <a16:creationId xmlns:a16="http://schemas.microsoft.com/office/drawing/2014/main" id="{C6627FB8-38DA-4A3F-BAF7-C35F215D5DC0}"/>
                </a:ext>
              </a:extLst>
            </p:cNvPr>
            <p:cNvSpPr>
              <a:spLocks/>
            </p:cNvSpPr>
            <p:nvPr/>
          </p:nvSpPr>
          <p:spPr bwMode="auto">
            <a:xfrm>
              <a:off x="4894" y="4173"/>
              <a:ext cx="32" cy="24"/>
            </a:xfrm>
            <a:custGeom>
              <a:avLst/>
              <a:gdLst>
                <a:gd name="T0" fmla="*/ 31 w 32"/>
                <a:gd name="T1" fmla="*/ 0 h 24"/>
                <a:gd name="T2" fmla="*/ 30 w 32"/>
                <a:gd name="T3" fmla="*/ 9 h 24"/>
                <a:gd name="T4" fmla="*/ 19 w 32"/>
                <a:gd name="T5" fmla="*/ 22 h 24"/>
                <a:gd name="T6" fmla="*/ 11 w 32"/>
                <a:gd name="T7" fmla="*/ 23 h 24"/>
                <a:gd name="T8" fmla="*/ 0 w 32"/>
                <a:gd name="T9" fmla="*/ 22 h 24"/>
                <a:gd name="T10" fmla="*/ 0 w 32"/>
                <a:gd name="T11" fmla="*/ 15 h 24"/>
                <a:gd name="T12" fmla="*/ 14 w 32"/>
                <a:gd name="T13" fmla="*/ 9 h 24"/>
                <a:gd name="T14" fmla="*/ 14 w 32"/>
                <a:gd name="T15" fmla="*/ 3 h 24"/>
                <a:gd name="T16" fmla="*/ 20 w 32"/>
                <a:gd name="T17" fmla="*/ 1 h 24"/>
                <a:gd name="T18" fmla="*/ 24 w 32"/>
                <a:gd name="T19" fmla="*/ 1 h 24"/>
                <a:gd name="T20" fmla="*/ 31 w 32"/>
                <a:gd name="T21" fmla="*/ 0 h 24"/>
                <a:gd name="T22" fmla="*/ 31 w 32"/>
                <a:gd name="T23" fmla="*/ 6 h 24"/>
                <a:gd name="T24" fmla="*/ 31 w 32"/>
                <a:gd name="T25" fmla="*/ 0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
                <a:gd name="T40" fmla="*/ 0 h 24"/>
                <a:gd name="T41" fmla="*/ 32 w 32"/>
                <a:gd name="T42" fmla="*/ 24 h 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 h="24">
                  <a:moveTo>
                    <a:pt x="31" y="0"/>
                  </a:moveTo>
                  <a:lnTo>
                    <a:pt x="30" y="9"/>
                  </a:lnTo>
                  <a:lnTo>
                    <a:pt x="19" y="22"/>
                  </a:lnTo>
                  <a:lnTo>
                    <a:pt x="11" y="23"/>
                  </a:lnTo>
                  <a:lnTo>
                    <a:pt x="0" y="22"/>
                  </a:lnTo>
                  <a:lnTo>
                    <a:pt x="0" y="15"/>
                  </a:lnTo>
                  <a:lnTo>
                    <a:pt x="14" y="9"/>
                  </a:lnTo>
                  <a:lnTo>
                    <a:pt x="14" y="3"/>
                  </a:lnTo>
                  <a:lnTo>
                    <a:pt x="20" y="1"/>
                  </a:lnTo>
                  <a:lnTo>
                    <a:pt x="24" y="1"/>
                  </a:lnTo>
                  <a:lnTo>
                    <a:pt x="31" y="0"/>
                  </a:lnTo>
                  <a:lnTo>
                    <a:pt x="31" y="6"/>
                  </a:lnTo>
                  <a:lnTo>
                    <a:pt x="31" y="0"/>
                  </a:lnTo>
                </a:path>
              </a:pathLst>
            </a:custGeom>
            <a:grp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a:endParaRPr>
            </a:p>
          </p:txBody>
        </p:sp>
        <p:sp>
          <p:nvSpPr>
            <p:cNvPr id="36" name="Freeform 40">
              <a:extLst>
                <a:ext uri="{FF2B5EF4-FFF2-40B4-BE49-F238E27FC236}">
                  <a16:creationId xmlns:a16="http://schemas.microsoft.com/office/drawing/2014/main" id="{9E0CCDA3-A56B-4A6F-BA85-A88330E7A32F}"/>
                </a:ext>
              </a:extLst>
            </p:cNvPr>
            <p:cNvSpPr>
              <a:spLocks/>
            </p:cNvSpPr>
            <p:nvPr/>
          </p:nvSpPr>
          <p:spPr bwMode="auto">
            <a:xfrm>
              <a:off x="4826" y="4206"/>
              <a:ext cx="41" cy="17"/>
            </a:xfrm>
            <a:custGeom>
              <a:avLst/>
              <a:gdLst>
                <a:gd name="T0" fmla="*/ 38 w 41"/>
                <a:gd name="T1" fmla="*/ 1 h 17"/>
                <a:gd name="T2" fmla="*/ 38 w 41"/>
                <a:gd name="T3" fmla="*/ 6 h 17"/>
                <a:gd name="T4" fmla="*/ 27 w 41"/>
                <a:gd name="T5" fmla="*/ 13 h 17"/>
                <a:gd name="T6" fmla="*/ 16 w 41"/>
                <a:gd name="T7" fmla="*/ 16 h 17"/>
                <a:gd name="T8" fmla="*/ 4 w 41"/>
                <a:gd name="T9" fmla="*/ 16 h 17"/>
                <a:gd name="T10" fmla="*/ 0 w 41"/>
                <a:gd name="T11" fmla="*/ 12 h 17"/>
                <a:gd name="T12" fmla="*/ 3 w 41"/>
                <a:gd name="T13" fmla="*/ 8 h 17"/>
                <a:gd name="T14" fmla="*/ 11 w 41"/>
                <a:gd name="T15" fmla="*/ 7 h 17"/>
                <a:gd name="T16" fmla="*/ 21 w 41"/>
                <a:gd name="T17" fmla="*/ 5 h 17"/>
                <a:gd name="T18" fmla="*/ 16 w 41"/>
                <a:gd name="T19" fmla="*/ 10 h 17"/>
                <a:gd name="T20" fmla="*/ 28 w 41"/>
                <a:gd name="T21" fmla="*/ 2 h 17"/>
                <a:gd name="T22" fmla="*/ 34 w 41"/>
                <a:gd name="T23" fmla="*/ 0 h 17"/>
                <a:gd name="T24" fmla="*/ 40 w 41"/>
                <a:gd name="T25" fmla="*/ 3 h 17"/>
                <a:gd name="T26" fmla="*/ 40 w 41"/>
                <a:gd name="T27" fmla="*/ 6 h 17"/>
                <a:gd name="T28" fmla="*/ 38 w 41"/>
                <a:gd name="T29" fmla="*/ 1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1"/>
                <a:gd name="T46" fmla="*/ 0 h 17"/>
                <a:gd name="T47" fmla="*/ 41 w 41"/>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1" h="17">
                  <a:moveTo>
                    <a:pt x="38" y="1"/>
                  </a:moveTo>
                  <a:lnTo>
                    <a:pt x="38" y="6"/>
                  </a:lnTo>
                  <a:lnTo>
                    <a:pt x="27" y="13"/>
                  </a:lnTo>
                  <a:lnTo>
                    <a:pt x="16" y="16"/>
                  </a:lnTo>
                  <a:lnTo>
                    <a:pt x="4" y="16"/>
                  </a:lnTo>
                  <a:lnTo>
                    <a:pt x="0" y="12"/>
                  </a:lnTo>
                  <a:lnTo>
                    <a:pt x="3" y="8"/>
                  </a:lnTo>
                  <a:lnTo>
                    <a:pt x="11" y="7"/>
                  </a:lnTo>
                  <a:lnTo>
                    <a:pt x="21" y="5"/>
                  </a:lnTo>
                  <a:lnTo>
                    <a:pt x="16" y="10"/>
                  </a:lnTo>
                  <a:lnTo>
                    <a:pt x="28" y="2"/>
                  </a:lnTo>
                  <a:lnTo>
                    <a:pt x="34" y="0"/>
                  </a:lnTo>
                  <a:lnTo>
                    <a:pt x="40" y="3"/>
                  </a:lnTo>
                  <a:lnTo>
                    <a:pt x="40" y="6"/>
                  </a:lnTo>
                  <a:lnTo>
                    <a:pt x="38" y="1"/>
                  </a:lnTo>
                </a:path>
              </a:pathLst>
            </a:custGeom>
            <a:grp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a:endParaRPr>
            </a:p>
          </p:txBody>
        </p:sp>
        <p:sp>
          <p:nvSpPr>
            <p:cNvPr id="37" name="Freeform 41">
              <a:extLst>
                <a:ext uri="{FF2B5EF4-FFF2-40B4-BE49-F238E27FC236}">
                  <a16:creationId xmlns:a16="http://schemas.microsoft.com/office/drawing/2014/main" id="{EC00E33E-5240-4804-AFFB-67D22E1B4530}"/>
                </a:ext>
              </a:extLst>
            </p:cNvPr>
            <p:cNvSpPr>
              <a:spLocks/>
            </p:cNvSpPr>
            <p:nvPr/>
          </p:nvSpPr>
          <p:spPr bwMode="auto">
            <a:xfrm>
              <a:off x="4764" y="4204"/>
              <a:ext cx="34" cy="17"/>
            </a:xfrm>
            <a:custGeom>
              <a:avLst/>
              <a:gdLst>
                <a:gd name="T0" fmla="*/ 32 w 34"/>
                <a:gd name="T1" fmla="*/ 16 h 17"/>
                <a:gd name="T2" fmla="*/ 32 w 34"/>
                <a:gd name="T3" fmla="*/ 6 h 17"/>
                <a:gd name="T4" fmla="*/ 26 w 34"/>
                <a:gd name="T5" fmla="*/ 2 h 17"/>
                <a:gd name="T6" fmla="*/ 20 w 34"/>
                <a:gd name="T7" fmla="*/ 0 h 17"/>
                <a:gd name="T8" fmla="*/ 0 w 34"/>
                <a:gd name="T9" fmla="*/ 0 h 17"/>
                <a:gd name="T10" fmla="*/ 4 w 34"/>
                <a:gd name="T11" fmla="*/ 10 h 17"/>
                <a:gd name="T12" fmla="*/ 10 w 34"/>
                <a:gd name="T13" fmla="*/ 12 h 17"/>
                <a:gd name="T14" fmla="*/ 22 w 34"/>
                <a:gd name="T15" fmla="*/ 16 h 17"/>
                <a:gd name="T16" fmla="*/ 33 w 34"/>
                <a:gd name="T17" fmla="*/ 16 h 17"/>
                <a:gd name="T18" fmla="*/ 33 w 34"/>
                <a:gd name="T19" fmla="*/ 14 h 17"/>
                <a:gd name="T20" fmla="*/ 32 w 34"/>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
                <a:gd name="T34" fmla="*/ 0 h 17"/>
                <a:gd name="T35" fmla="*/ 34 w 34"/>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 h="17">
                  <a:moveTo>
                    <a:pt x="32" y="16"/>
                  </a:moveTo>
                  <a:lnTo>
                    <a:pt x="32" y="6"/>
                  </a:lnTo>
                  <a:lnTo>
                    <a:pt x="26" y="2"/>
                  </a:lnTo>
                  <a:lnTo>
                    <a:pt x="20" y="0"/>
                  </a:lnTo>
                  <a:lnTo>
                    <a:pt x="0" y="0"/>
                  </a:lnTo>
                  <a:lnTo>
                    <a:pt x="4" y="10"/>
                  </a:lnTo>
                  <a:lnTo>
                    <a:pt x="10" y="12"/>
                  </a:lnTo>
                  <a:lnTo>
                    <a:pt x="22" y="16"/>
                  </a:lnTo>
                  <a:lnTo>
                    <a:pt x="33" y="16"/>
                  </a:lnTo>
                  <a:lnTo>
                    <a:pt x="33" y="14"/>
                  </a:lnTo>
                  <a:lnTo>
                    <a:pt x="32" y="16"/>
                  </a:lnTo>
                </a:path>
              </a:pathLst>
            </a:custGeom>
            <a:grp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a:endParaRPr>
            </a:p>
          </p:txBody>
        </p:sp>
        <p:sp>
          <p:nvSpPr>
            <p:cNvPr id="38" name="Freeform 42">
              <a:extLst>
                <a:ext uri="{FF2B5EF4-FFF2-40B4-BE49-F238E27FC236}">
                  <a16:creationId xmlns:a16="http://schemas.microsoft.com/office/drawing/2014/main" id="{220E41E2-D2D1-43A1-A4CC-929C2914CE47}"/>
                </a:ext>
              </a:extLst>
            </p:cNvPr>
            <p:cNvSpPr>
              <a:spLocks/>
            </p:cNvSpPr>
            <p:nvPr/>
          </p:nvSpPr>
          <p:spPr bwMode="auto">
            <a:xfrm>
              <a:off x="4766" y="4232"/>
              <a:ext cx="21" cy="17"/>
            </a:xfrm>
            <a:custGeom>
              <a:avLst/>
              <a:gdLst>
                <a:gd name="T0" fmla="*/ 18 w 21"/>
                <a:gd name="T1" fmla="*/ 4 h 17"/>
                <a:gd name="T2" fmla="*/ 20 w 21"/>
                <a:gd name="T3" fmla="*/ 16 h 17"/>
                <a:gd name="T4" fmla="*/ 12 w 21"/>
                <a:gd name="T5" fmla="*/ 16 h 17"/>
                <a:gd name="T6" fmla="*/ 0 w 21"/>
                <a:gd name="T7" fmla="*/ 9 h 17"/>
                <a:gd name="T8" fmla="*/ 0 w 21"/>
                <a:gd name="T9" fmla="*/ 2 h 17"/>
                <a:gd name="T10" fmla="*/ 4 w 21"/>
                <a:gd name="T11" fmla="*/ 0 h 17"/>
                <a:gd name="T12" fmla="*/ 19 w 21"/>
                <a:gd name="T13" fmla="*/ 5 h 17"/>
                <a:gd name="T14" fmla="*/ 18 w 21"/>
                <a:gd name="T15" fmla="*/ 4 h 17"/>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17"/>
                <a:gd name="T26" fmla="*/ 21 w 21"/>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17">
                  <a:moveTo>
                    <a:pt x="18" y="4"/>
                  </a:moveTo>
                  <a:lnTo>
                    <a:pt x="20" y="16"/>
                  </a:lnTo>
                  <a:lnTo>
                    <a:pt x="12" y="16"/>
                  </a:lnTo>
                  <a:lnTo>
                    <a:pt x="0" y="9"/>
                  </a:lnTo>
                  <a:lnTo>
                    <a:pt x="0" y="2"/>
                  </a:lnTo>
                  <a:lnTo>
                    <a:pt x="4" y="0"/>
                  </a:lnTo>
                  <a:lnTo>
                    <a:pt x="19" y="5"/>
                  </a:lnTo>
                  <a:lnTo>
                    <a:pt x="18" y="4"/>
                  </a:lnTo>
                </a:path>
              </a:pathLst>
            </a:custGeom>
            <a:grp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a:endParaRPr>
            </a:p>
          </p:txBody>
        </p:sp>
        <p:sp>
          <p:nvSpPr>
            <p:cNvPr id="39" name="Freeform 43">
              <a:extLst>
                <a:ext uri="{FF2B5EF4-FFF2-40B4-BE49-F238E27FC236}">
                  <a16:creationId xmlns:a16="http://schemas.microsoft.com/office/drawing/2014/main" id="{C6E07875-F1CF-4A26-80C1-217192341442}"/>
                </a:ext>
              </a:extLst>
            </p:cNvPr>
            <p:cNvSpPr>
              <a:spLocks/>
            </p:cNvSpPr>
            <p:nvPr/>
          </p:nvSpPr>
          <p:spPr bwMode="auto">
            <a:xfrm>
              <a:off x="4688" y="4218"/>
              <a:ext cx="69" cy="49"/>
            </a:xfrm>
            <a:custGeom>
              <a:avLst/>
              <a:gdLst>
                <a:gd name="T0" fmla="*/ 42 w 69"/>
                <a:gd name="T1" fmla="*/ 20 h 49"/>
                <a:gd name="T2" fmla="*/ 42 w 69"/>
                <a:gd name="T3" fmla="*/ 15 h 49"/>
                <a:gd name="T4" fmla="*/ 35 w 69"/>
                <a:gd name="T5" fmla="*/ 7 h 49"/>
                <a:gd name="T6" fmla="*/ 11 w 69"/>
                <a:gd name="T7" fmla="*/ 0 h 49"/>
                <a:gd name="T8" fmla="*/ 0 w 69"/>
                <a:gd name="T9" fmla="*/ 3 h 49"/>
                <a:gd name="T10" fmla="*/ 0 w 69"/>
                <a:gd name="T11" fmla="*/ 7 h 49"/>
                <a:gd name="T12" fmla="*/ 14 w 69"/>
                <a:gd name="T13" fmla="*/ 21 h 49"/>
                <a:gd name="T14" fmla="*/ 23 w 69"/>
                <a:gd name="T15" fmla="*/ 33 h 49"/>
                <a:gd name="T16" fmla="*/ 28 w 69"/>
                <a:gd name="T17" fmla="*/ 40 h 49"/>
                <a:gd name="T18" fmla="*/ 39 w 69"/>
                <a:gd name="T19" fmla="*/ 47 h 49"/>
                <a:gd name="T20" fmla="*/ 48 w 69"/>
                <a:gd name="T21" fmla="*/ 48 h 49"/>
                <a:gd name="T22" fmla="*/ 68 w 69"/>
                <a:gd name="T23" fmla="*/ 48 h 49"/>
                <a:gd name="T24" fmla="*/ 60 w 69"/>
                <a:gd name="T25" fmla="*/ 41 h 49"/>
                <a:gd name="T26" fmla="*/ 62 w 69"/>
                <a:gd name="T27" fmla="*/ 38 h 49"/>
                <a:gd name="T28" fmla="*/ 67 w 69"/>
                <a:gd name="T29" fmla="*/ 34 h 49"/>
                <a:gd name="T30" fmla="*/ 62 w 69"/>
                <a:gd name="T31" fmla="*/ 26 h 49"/>
                <a:gd name="T32" fmla="*/ 50 w 69"/>
                <a:gd name="T33" fmla="*/ 20 h 49"/>
                <a:gd name="T34" fmla="*/ 42 w 69"/>
                <a:gd name="T35" fmla="*/ 20 h 4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9"/>
                <a:gd name="T55" fmla="*/ 0 h 49"/>
                <a:gd name="T56" fmla="*/ 69 w 69"/>
                <a:gd name="T57" fmla="*/ 49 h 4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9" h="49">
                  <a:moveTo>
                    <a:pt x="42" y="20"/>
                  </a:moveTo>
                  <a:lnTo>
                    <a:pt x="42" y="15"/>
                  </a:lnTo>
                  <a:lnTo>
                    <a:pt x="35" y="7"/>
                  </a:lnTo>
                  <a:lnTo>
                    <a:pt x="11" y="0"/>
                  </a:lnTo>
                  <a:lnTo>
                    <a:pt x="0" y="3"/>
                  </a:lnTo>
                  <a:lnTo>
                    <a:pt x="0" y="7"/>
                  </a:lnTo>
                  <a:lnTo>
                    <a:pt x="14" y="21"/>
                  </a:lnTo>
                  <a:lnTo>
                    <a:pt x="23" y="33"/>
                  </a:lnTo>
                  <a:lnTo>
                    <a:pt x="28" y="40"/>
                  </a:lnTo>
                  <a:lnTo>
                    <a:pt x="39" y="47"/>
                  </a:lnTo>
                  <a:lnTo>
                    <a:pt x="48" y="48"/>
                  </a:lnTo>
                  <a:lnTo>
                    <a:pt x="68" y="48"/>
                  </a:lnTo>
                  <a:lnTo>
                    <a:pt x="60" y="41"/>
                  </a:lnTo>
                  <a:lnTo>
                    <a:pt x="62" y="38"/>
                  </a:lnTo>
                  <a:lnTo>
                    <a:pt x="67" y="34"/>
                  </a:lnTo>
                  <a:lnTo>
                    <a:pt x="62" y="26"/>
                  </a:lnTo>
                  <a:lnTo>
                    <a:pt x="50" y="20"/>
                  </a:lnTo>
                  <a:lnTo>
                    <a:pt x="42" y="20"/>
                  </a:lnTo>
                </a:path>
              </a:pathLst>
            </a:custGeom>
            <a:grp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a:endParaRPr>
            </a:p>
          </p:txBody>
        </p:sp>
        <p:sp>
          <p:nvSpPr>
            <p:cNvPr id="40" name="Freeform 44">
              <a:extLst>
                <a:ext uri="{FF2B5EF4-FFF2-40B4-BE49-F238E27FC236}">
                  <a16:creationId xmlns:a16="http://schemas.microsoft.com/office/drawing/2014/main" id="{B5ACA961-CFFF-4AC1-8549-C1AF068EC2B5}"/>
                </a:ext>
              </a:extLst>
            </p:cNvPr>
            <p:cNvSpPr>
              <a:spLocks/>
            </p:cNvSpPr>
            <p:nvPr/>
          </p:nvSpPr>
          <p:spPr bwMode="auto">
            <a:xfrm>
              <a:off x="4659" y="4234"/>
              <a:ext cx="33" cy="23"/>
            </a:xfrm>
            <a:custGeom>
              <a:avLst/>
              <a:gdLst>
                <a:gd name="T0" fmla="*/ 25 w 33"/>
                <a:gd name="T1" fmla="*/ 8 h 23"/>
                <a:gd name="T2" fmla="*/ 21 w 33"/>
                <a:gd name="T3" fmla="*/ 1 h 23"/>
                <a:gd name="T4" fmla="*/ 15 w 33"/>
                <a:gd name="T5" fmla="*/ 0 h 23"/>
                <a:gd name="T6" fmla="*/ 9 w 33"/>
                <a:gd name="T7" fmla="*/ 0 h 23"/>
                <a:gd name="T8" fmla="*/ 2 w 33"/>
                <a:gd name="T9" fmla="*/ 0 h 23"/>
                <a:gd name="T10" fmla="*/ 0 w 33"/>
                <a:gd name="T11" fmla="*/ 2 h 23"/>
                <a:gd name="T12" fmla="*/ 3 w 33"/>
                <a:gd name="T13" fmla="*/ 8 h 23"/>
                <a:gd name="T14" fmla="*/ 9 w 33"/>
                <a:gd name="T15" fmla="*/ 10 h 23"/>
                <a:gd name="T16" fmla="*/ 12 w 33"/>
                <a:gd name="T17" fmla="*/ 15 h 23"/>
                <a:gd name="T18" fmla="*/ 16 w 33"/>
                <a:gd name="T19" fmla="*/ 20 h 23"/>
                <a:gd name="T20" fmla="*/ 26 w 33"/>
                <a:gd name="T21" fmla="*/ 22 h 23"/>
                <a:gd name="T22" fmla="*/ 32 w 33"/>
                <a:gd name="T23" fmla="*/ 20 h 23"/>
                <a:gd name="T24" fmla="*/ 32 w 33"/>
                <a:gd name="T25" fmla="*/ 15 h 23"/>
                <a:gd name="T26" fmla="*/ 25 w 33"/>
                <a:gd name="T27" fmla="*/ 7 h 23"/>
                <a:gd name="T28" fmla="*/ 25 w 33"/>
                <a:gd name="T29" fmla="*/ 8 h 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
                <a:gd name="T46" fmla="*/ 0 h 23"/>
                <a:gd name="T47" fmla="*/ 33 w 33"/>
                <a:gd name="T48" fmla="*/ 23 h 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 h="23">
                  <a:moveTo>
                    <a:pt x="25" y="8"/>
                  </a:moveTo>
                  <a:lnTo>
                    <a:pt x="21" y="1"/>
                  </a:lnTo>
                  <a:lnTo>
                    <a:pt x="15" y="0"/>
                  </a:lnTo>
                  <a:lnTo>
                    <a:pt x="9" y="0"/>
                  </a:lnTo>
                  <a:lnTo>
                    <a:pt x="2" y="0"/>
                  </a:lnTo>
                  <a:lnTo>
                    <a:pt x="0" y="2"/>
                  </a:lnTo>
                  <a:lnTo>
                    <a:pt x="3" y="8"/>
                  </a:lnTo>
                  <a:lnTo>
                    <a:pt x="9" y="10"/>
                  </a:lnTo>
                  <a:lnTo>
                    <a:pt x="12" y="15"/>
                  </a:lnTo>
                  <a:lnTo>
                    <a:pt x="16" y="20"/>
                  </a:lnTo>
                  <a:lnTo>
                    <a:pt x="26" y="22"/>
                  </a:lnTo>
                  <a:lnTo>
                    <a:pt x="32" y="20"/>
                  </a:lnTo>
                  <a:lnTo>
                    <a:pt x="32" y="15"/>
                  </a:lnTo>
                  <a:lnTo>
                    <a:pt x="25" y="7"/>
                  </a:lnTo>
                  <a:lnTo>
                    <a:pt x="25" y="8"/>
                  </a:lnTo>
                </a:path>
              </a:pathLst>
            </a:custGeom>
            <a:grp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a:endParaRPr>
            </a:p>
          </p:txBody>
        </p:sp>
        <p:sp>
          <p:nvSpPr>
            <p:cNvPr id="41" name="Freeform 45">
              <a:extLst>
                <a:ext uri="{FF2B5EF4-FFF2-40B4-BE49-F238E27FC236}">
                  <a16:creationId xmlns:a16="http://schemas.microsoft.com/office/drawing/2014/main" id="{61744F4D-4982-4560-9B3F-6336367DA2BF}"/>
                </a:ext>
              </a:extLst>
            </p:cNvPr>
            <p:cNvSpPr>
              <a:spLocks/>
            </p:cNvSpPr>
            <p:nvPr/>
          </p:nvSpPr>
          <p:spPr bwMode="auto">
            <a:xfrm>
              <a:off x="4682" y="4260"/>
              <a:ext cx="21" cy="17"/>
            </a:xfrm>
            <a:custGeom>
              <a:avLst/>
              <a:gdLst>
                <a:gd name="T0" fmla="*/ 20 w 21"/>
                <a:gd name="T1" fmla="*/ 16 h 17"/>
                <a:gd name="T2" fmla="*/ 20 w 21"/>
                <a:gd name="T3" fmla="*/ 3 h 17"/>
                <a:gd name="T4" fmla="*/ 6 w 21"/>
                <a:gd name="T5" fmla="*/ 0 h 17"/>
                <a:gd name="T6" fmla="*/ 0 w 21"/>
                <a:gd name="T7" fmla="*/ 3 h 17"/>
                <a:gd name="T8" fmla="*/ 3 w 21"/>
                <a:gd name="T9" fmla="*/ 8 h 17"/>
                <a:gd name="T10" fmla="*/ 4 w 21"/>
                <a:gd name="T11" fmla="*/ 14 h 17"/>
                <a:gd name="T12" fmla="*/ 13 w 21"/>
                <a:gd name="T13" fmla="*/ 16 h 17"/>
                <a:gd name="T14" fmla="*/ 20 w 21"/>
                <a:gd name="T15" fmla="*/ 16 h 17"/>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17"/>
                <a:gd name="T26" fmla="*/ 21 w 21"/>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17">
                  <a:moveTo>
                    <a:pt x="20" y="16"/>
                  </a:moveTo>
                  <a:lnTo>
                    <a:pt x="20" y="3"/>
                  </a:lnTo>
                  <a:lnTo>
                    <a:pt x="6" y="0"/>
                  </a:lnTo>
                  <a:lnTo>
                    <a:pt x="0" y="3"/>
                  </a:lnTo>
                  <a:lnTo>
                    <a:pt x="3" y="8"/>
                  </a:lnTo>
                  <a:lnTo>
                    <a:pt x="4" y="14"/>
                  </a:lnTo>
                  <a:lnTo>
                    <a:pt x="13" y="16"/>
                  </a:lnTo>
                  <a:lnTo>
                    <a:pt x="20" y="16"/>
                  </a:lnTo>
                </a:path>
              </a:pathLst>
            </a:custGeom>
            <a:grp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a:endParaRPr>
            </a:p>
          </p:txBody>
        </p:sp>
        <p:sp>
          <p:nvSpPr>
            <p:cNvPr id="42" name="Freeform 46">
              <a:extLst>
                <a:ext uri="{FF2B5EF4-FFF2-40B4-BE49-F238E27FC236}">
                  <a16:creationId xmlns:a16="http://schemas.microsoft.com/office/drawing/2014/main" id="{F2BA9413-8DEC-4CBA-B042-024DB686733F}"/>
                </a:ext>
              </a:extLst>
            </p:cNvPr>
            <p:cNvSpPr>
              <a:spLocks/>
            </p:cNvSpPr>
            <p:nvPr/>
          </p:nvSpPr>
          <p:spPr bwMode="auto">
            <a:xfrm>
              <a:off x="4614" y="4262"/>
              <a:ext cx="53" cy="26"/>
            </a:xfrm>
            <a:custGeom>
              <a:avLst/>
              <a:gdLst>
                <a:gd name="T0" fmla="*/ 40 w 53"/>
                <a:gd name="T1" fmla="*/ 25 h 26"/>
                <a:gd name="T2" fmla="*/ 18 w 53"/>
                <a:gd name="T3" fmla="*/ 23 h 26"/>
                <a:gd name="T4" fmla="*/ 0 w 53"/>
                <a:gd name="T5" fmla="*/ 18 h 26"/>
                <a:gd name="T6" fmla="*/ 0 w 53"/>
                <a:gd name="T7" fmla="*/ 15 h 26"/>
                <a:gd name="T8" fmla="*/ 12 w 53"/>
                <a:gd name="T9" fmla="*/ 9 h 26"/>
                <a:gd name="T10" fmla="*/ 28 w 53"/>
                <a:gd name="T11" fmla="*/ 4 h 26"/>
                <a:gd name="T12" fmla="*/ 34 w 53"/>
                <a:gd name="T13" fmla="*/ 4 h 26"/>
                <a:gd name="T14" fmla="*/ 38 w 53"/>
                <a:gd name="T15" fmla="*/ 0 h 26"/>
                <a:gd name="T16" fmla="*/ 47 w 53"/>
                <a:gd name="T17" fmla="*/ 0 h 26"/>
                <a:gd name="T18" fmla="*/ 52 w 53"/>
                <a:gd name="T19" fmla="*/ 0 h 26"/>
                <a:gd name="T20" fmla="*/ 52 w 53"/>
                <a:gd name="T21" fmla="*/ 6 h 26"/>
                <a:gd name="T22" fmla="*/ 52 w 53"/>
                <a:gd name="T23" fmla="*/ 13 h 26"/>
                <a:gd name="T24" fmla="*/ 41 w 53"/>
                <a:gd name="T25" fmla="*/ 24 h 26"/>
                <a:gd name="T26" fmla="*/ 40 w 53"/>
                <a:gd name="T27" fmla="*/ 25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3"/>
                <a:gd name="T43" fmla="*/ 0 h 26"/>
                <a:gd name="T44" fmla="*/ 53 w 53"/>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3" h="26">
                  <a:moveTo>
                    <a:pt x="40" y="25"/>
                  </a:moveTo>
                  <a:lnTo>
                    <a:pt x="18" y="23"/>
                  </a:lnTo>
                  <a:lnTo>
                    <a:pt x="0" y="18"/>
                  </a:lnTo>
                  <a:lnTo>
                    <a:pt x="0" y="15"/>
                  </a:lnTo>
                  <a:lnTo>
                    <a:pt x="12" y="9"/>
                  </a:lnTo>
                  <a:lnTo>
                    <a:pt x="28" y="4"/>
                  </a:lnTo>
                  <a:lnTo>
                    <a:pt x="34" y="4"/>
                  </a:lnTo>
                  <a:lnTo>
                    <a:pt x="38" y="0"/>
                  </a:lnTo>
                  <a:lnTo>
                    <a:pt x="47" y="0"/>
                  </a:lnTo>
                  <a:lnTo>
                    <a:pt x="52" y="0"/>
                  </a:lnTo>
                  <a:lnTo>
                    <a:pt x="52" y="6"/>
                  </a:lnTo>
                  <a:lnTo>
                    <a:pt x="52" y="13"/>
                  </a:lnTo>
                  <a:lnTo>
                    <a:pt x="41" y="24"/>
                  </a:lnTo>
                  <a:lnTo>
                    <a:pt x="40" y="25"/>
                  </a:lnTo>
                </a:path>
              </a:pathLst>
            </a:custGeom>
            <a:grp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a:endParaRPr>
            </a:p>
          </p:txBody>
        </p:sp>
        <p:sp>
          <p:nvSpPr>
            <p:cNvPr id="43" name="Freeform 47">
              <a:extLst>
                <a:ext uri="{FF2B5EF4-FFF2-40B4-BE49-F238E27FC236}">
                  <a16:creationId xmlns:a16="http://schemas.microsoft.com/office/drawing/2014/main" id="{872D6BE6-6C7E-49AD-9B01-9863A7925FE7}"/>
                </a:ext>
              </a:extLst>
            </p:cNvPr>
            <p:cNvSpPr>
              <a:spLocks/>
            </p:cNvSpPr>
            <p:nvPr/>
          </p:nvSpPr>
          <p:spPr bwMode="auto">
            <a:xfrm>
              <a:off x="4558" y="4286"/>
              <a:ext cx="17" cy="17"/>
            </a:xfrm>
            <a:custGeom>
              <a:avLst/>
              <a:gdLst>
                <a:gd name="T0" fmla="*/ 13 w 17"/>
                <a:gd name="T1" fmla="*/ 16 h 17"/>
                <a:gd name="T2" fmla="*/ 16 w 17"/>
                <a:gd name="T3" fmla="*/ 6 h 17"/>
                <a:gd name="T4" fmla="*/ 13 w 17"/>
                <a:gd name="T5" fmla="*/ 1 h 17"/>
                <a:gd name="T6" fmla="*/ 9 w 17"/>
                <a:gd name="T7" fmla="*/ 0 h 17"/>
                <a:gd name="T8" fmla="*/ 0 w 17"/>
                <a:gd name="T9" fmla="*/ 3 h 17"/>
                <a:gd name="T10" fmla="*/ 0 w 17"/>
                <a:gd name="T11" fmla="*/ 6 h 17"/>
                <a:gd name="T12" fmla="*/ 4 w 17"/>
                <a:gd name="T13" fmla="*/ 11 h 17"/>
                <a:gd name="T14" fmla="*/ 16 w 17"/>
                <a:gd name="T15" fmla="*/ 16 h 17"/>
                <a:gd name="T16" fmla="*/ 13 w 17"/>
                <a:gd name="T17" fmla="*/ 1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13" y="16"/>
                  </a:moveTo>
                  <a:lnTo>
                    <a:pt x="16" y="6"/>
                  </a:lnTo>
                  <a:lnTo>
                    <a:pt x="13" y="1"/>
                  </a:lnTo>
                  <a:lnTo>
                    <a:pt x="9" y="0"/>
                  </a:lnTo>
                  <a:lnTo>
                    <a:pt x="0" y="3"/>
                  </a:lnTo>
                  <a:lnTo>
                    <a:pt x="0" y="6"/>
                  </a:lnTo>
                  <a:lnTo>
                    <a:pt x="4" y="11"/>
                  </a:lnTo>
                  <a:lnTo>
                    <a:pt x="16" y="16"/>
                  </a:lnTo>
                  <a:lnTo>
                    <a:pt x="13" y="16"/>
                  </a:lnTo>
                </a:path>
              </a:pathLst>
            </a:custGeom>
            <a:grp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a:endParaRPr>
            </a:p>
          </p:txBody>
        </p:sp>
        <p:sp>
          <p:nvSpPr>
            <p:cNvPr id="44" name="Freeform 48">
              <a:extLst>
                <a:ext uri="{FF2B5EF4-FFF2-40B4-BE49-F238E27FC236}">
                  <a16:creationId xmlns:a16="http://schemas.microsoft.com/office/drawing/2014/main" id="{4F4827FB-4302-4435-B004-9738FEBFCC5F}"/>
                </a:ext>
              </a:extLst>
            </p:cNvPr>
            <p:cNvSpPr>
              <a:spLocks/>
            </p:cNvSpPr>
            <p:nvPr/>
          </p:nvSpPr>
          <p:spPr bwMode="auto">
            <a:xfrm>
              <a:off x="4528" y="4302"/>
              <a:ext cx="17" cy="17"/>
            </a:xfrm>
            <a:custGeom>
              <a:avLst/>
              <a:gdLst>
                <a:gd name="T0" fmla="*/ 14 w 17"/>
                <a:gd name="T1" fmla="*/ 13 h 17"/>
                <a:gd name="T2" fmla="*/ 16 w 17"/>
                <a:gd name="T3" fmla="*/ 0 h 17"/>
                <a:gd name="T4" fmla="*/ 0 w 17"/>
                <a:gd name="T5" fmla="*/ 16 h 17"/>
                <a:gd name="T6" fmla="*/ 13 w 17"/>
                <a:gd name="T7" fmla="*/ 16 h 17"/>
                <a:gd name="T8" fmla="*/ 14 w 17"/>
                <a:gd name="T9" fmla="*/ 13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14" y="13"/>
                  </a:moveTo>
                  <a:lnTo>
                    <a:pt x="16" y="0"/>
                  </a:lnTo>
                  <a:lnTo>
                    <a:pt x="0" y="16"/>
                  </a:lnTo>
                  <a:lnTo>
                    <a:pt x="13" y="16"/>
                  </a:lnTo>
                  <a:lnTo>
                    <a:pt x="14" y="13"/>
                  </a:lnTo>
                </a:path>
              </a:pathLst>
            </a:custGeom>
            <a:grp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a:endParaRPr>
            </a:p>
          </p:txBody>
        </p:sp>
        <p:sp>
          <p:nvSpPr>
            <p:cNvPr id="45" name="Oval 49">
              <a:extLst>
                <a:ext uri="{FF2B5EF4-FFF2-40B4-BE49-F238E27FC236}">
                  <a16:creationId xmlns:a16="http://schemas.microsoft.com/office/drawing/2014/main" id="{DD188CBE-30FE-4ABF-8EDF-1E0E59375DB6}"/>
                </a:ext>
              </a:extLst>
            </p:cNvPr>
            <p:cNvSpPr>
              <a:spLocks noChangeArrowheads="1"/>
            </p:cNvSpPr>
            <p:nvPr/>
          </p:nvSpPr>
          <p:spPr bwMode="auto">
            <a:xfrm flipH="1">
              <a:off x="4594" y="4292"/>
              <a:ext cx="12" cy="1"/>
            </a:xfrm>
            <a:prstGeom prst="ellipse">
              <a:avLst/>
            </a:prstGeom>
            <a:grpFill/>
            <a:ln w="12700">
              <a:solidFill>
                <a:schemeClr val="tx1"/>
              </a:solidFill>
              <a:round/>
              <a:headEnd/>
              <a:tailEnd/>
            </a:ln>
          </p:spPr>
          <p:txBody>
            <a:bodyPr wrap="none" anchor="ctr"/>
            <a:lstStyle/>
            <a:p>
              <a:pPr defTabSz="914126">
                <a:defRPr/>
              </a:pPr>
              <a:endParaRPr lang="en-US" sz="1799" dirty="0">
                <a:solidFill>
                  <a:prstClr val="black"/>
                </a:solidFill>
                <a:latin typeface="Calibri"/>
              </a:endParaRPr>
            </a:p>
          </p:txBody>
        </p:sp>
        <p:sp>
          <p:nvSpPr>
            <p:cNvPr id="46" name="Freeform 50">
              <a:extLst>
                <a:ext uri="{FF2B5EF4-FFF2-40B4-BE49-F238E27FC236}">
                  <a16:creationId xmlns:a16="http://schemas.microsoft.com/office/drawing/2014/main" id="{8B8C00C1-BC8D-4646-A566-15B1BABFEBBF}"/>
                </a:ext>
              </a:extLst>
            </p:cNvPr>
            <p:cNvSpPr>
              <a:spLocks/>
            </p:cNvSpPr>
            <p:nvPr/>
          </p:nvSpPr>
          <p:spPr bwMode="auto">
            <a:xfrm>
              <a:off x="4963" y="4145"/>
              <a:ext cx="24" cy="17"/>
            </a:xfrm>
            <a:custGeom>
              <a:avLst/>
              <a:gdLst>
                <a:gd name="T0" fmla="*/ 21 w 24"/>
                <a:gd name="T1" fmla="*/ 16 h 17"/>
                <a:gd name="T2" fmla="*/ 23 w 24"/>
                <a:gd name="T3" fmla="*/ 3 h 17"/>
                <a:gd name="T4" fmla="*/ 22 w 24"/>
                <a:gd name="T5" fmla="*/ 1 h 17"/>
                <a:gd name="T6" fmla="*/ 15 w 24"/>
                <a:gd name="T7" fmla="*/ 0 h 17"/>
                <a:gd name="T8" fmla="*/ 6 w 24"/>
                <a:gd name="T9" fmla="*/ 3 h 17"/>
                <a:gd name="T10" fmla="*/ 0 w 24"/>
                <a:gd name="T11" fmla="*/ 7 h 17"/>
                <a:gd name="T12" fmla="*/ 0 w 24"/>
                <a:gd name="T13" fmla="*/ 12 h 17"/>
                <a:gd name="T14" fmla="*/ 5 w 24"/>
                <a:gd name="T15" fmla="*/ 16 h 17"/>
                <a:gd name="T16" fmla="*/ 20 w 24"/>
                <a:gd name="T17" fmla="*/ 16 h 17"/>
                <a:gd name="T18" fmla="*/ 23 w 24"/>
                <a:gd name="T19" fmla="*/ 11 h 17"/>
                <a:gd name="T20" fmla="*/ 21 w 24"/>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17"/>
                <a:gd name="T35" fmla="*/ 24 w 24"/>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17">
                  <a:moveTo>
                    <a:pt x="21" y="16"/>
                  </a:moveTo>
                  <a:lnTo>
                    <a:pt x="23" y="3"/>
                  </a:lnTo>
                  <a:lnTo>
                    <a:pt x="22" y="1"/>
                  </a:lnTo>
                  <a:lnTo>
                    <a:pt x="15" y="0"/>
                  </a:lnTo>
                  <a:lnTo>
                    <a:pt x="6" y="3"/>
                  </a:lnTo>
                  <a:lnTo>
                    <a:pt x="0" y="7"/>
                  </a:lnTo>
                  <a:lnTo>
                    <a:pt x="0" y="12"/>
                  </a:lnTo>
                  <a:lnTo>
                    <a:pt x="5" y="16"/>
                  </a:lnTo>
                  <a:lnTo>
                    <a:pt x="20" y="16"/>
                  </a:lnTo>
                  <a:lnTo>
                    <a:pt x="23" y="11"/>
                  </a:lnTo>
                  <a:lnTo>
                    <a:pt x="21" y="16"/>
                  </a:lnTo>
                </a:path>
              </a:pathLst>
            </a:custGeom>
            <a:grp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a:endParaRPr>
            </a:p>
          </p:txBody>
        </p:sp>
      </p:grpSp>
      <p:sp>
        <p:nvSpPr>
          <p:cNvPr id="47" name="Freeform 51">
            <a:extLst>
              <a:ext uri="{FF2B5EF4-FFF2-40B4-BE49-F238E27FC236}">
                <a16:creationId xmlns:a16="http://schemas.microsoft.com/office/drawing/2014/main" id="{5C5F51DB-F090-49DD-90BC-AEA4BB94C486}"/>
              </a:ext>
            </a:extLst>
          </p:cNvPr>
          <p:cNvSpPr>
            <a:spLocks/>
          </p:cNvSpPr>
          <p:nvPr/>
        </p:nvSpPr>
        <p:spPr bwMode="auto">
          <a:xfrm>
            <a:off x="9978206" y="3530578"/>
            <a:ext cx="590396" cy="582461"/>
          </a:xfrm>
          <a:custGeom>
            <a:avLst/>
            <a:gdLst>
              <a:gd name="T0" fmla="*/ 0 w 372"/>
              <a:gd name="T1" fmla="*/ 2147483646 h 367"/>
              <a:gd name="T2" fmla="*/ 0 w 372"/>
              <a:gd name="T3" fmla="*/ 0 h 367"/>
              <a:gd name="T4" fmla="*/ 2147483646 w 372"/>
              <a:gd name="T5" fmla="*/ 0 h 367"/>
              <a:gd name="T6" fmla="*/ 2147483646 w 372"/>
              <a:gd name="T7" fmla="*/ 2147483646 h 367"/>
              <a:gd name="T8" fmla="*/ 2147483646 w 372"/>
              <a:gd name="T9" fmla="*/ 2147483646 h 367"/>
              <a:gd name="T10" fmla="*/ 2147483646 w 372"/>
              <a:gd name="T11" fmla="*/ 2147483646 h 367"/>
              <a:gd name="T12" fmla="*/ 2147483646 w 372"/>
              <a:gd name="T13" fmla="*/ 2147483646 h 367"/>
              <a:gd name="T14" fmla="*/ 2147483646 w 372"/>
              <a:gd name="T15" fmla="*/ 2147483646 h 367"/>
              <a:gd name="T16" fmla="*/ 2147483646 w 372"/>
              <a:gd name="T17" fmla="*/ 2147483646 h 367"/>
              <a:gd name="T18" fmla="*/ 2147483646 w 372"/>
              <a:gd name="T19" fmla="*/ 2147483646 h 367"/>
              <a:gd name="T20" fmla="*/ 2147483646 w 372"/>
              <a:gd name="T21" fmla="*/ 2147483646 h 367"/>
              <a:gd name="T22" fmla="*/ 2147483646 w 372"/>
              <a:gd name="T23" fmla="*/ 2147483646 h 367"/>
              <a:gd name="T24" fmla="*/ 2147483646 w 372"/>
              <a:gd name="T25" fmla="*/ 2147483646 h 367"/>
              <a:gd name="T26" fmla="*/ 2147483646 w 372"/>
              <a:gd name="T27" fmla="*/ 2147483646 h 367"/>
              <a:gd name="T28" fmla="*/ 2147483646 w 372"/>
              <a:gd name="T29" fmla="*/ 2147483646 h 367"/>
              <a:gd name="T30" fmla="*/ 2147483646 w 372"/>
              <a:gd name="T31" fmla="*/ 2147483646 h 367"/>
              <a:gd name="T32" fmla="*/ 2147483646 w 372"/>
              <a:gd name="T33" fmla="*/ 2147483646 h 367"/>
              <a:gd name="T34" fmla="*/ 2147483646 w 372"/>
              <a:gd name="T35" fmla="*/ 2147483646 h 367"/>
              <a:gd name="T36" fmla="*/ 0 w 372"/>
              <a:gd name="T37" fmla="*/ 2147483646 h 367"/>
              <a:gd name="T38" fmla="*/ 0 w 372"/>
              <a:gd name="T39" fmla="*/ 2147483646 h 3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72"/>
              <a:gd name="T61" fmla="*/ 0 h 367"/>
              <a:gd name="T62" fmla="*/ 372 w 372"/>
              <a:gd name="T63" fmla="*/ 367 h 3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72" h="367">
                <a:moveTo>
                  <a:pt x="0" y="180"/>
                </a:moveTo>
                <a:lnTo>
                  <a:pt x="0" y="0"/>
                </a:lnTo>
                <a:lnTo>
                  <a:pt x="253" y="0"/>
                </a:lnTo>
                <a:lnTo>
                  <a:pt x="253" y="17"/>
                </a:lnTo>
                <a:lnTo>
                  <a:pt x="216" y="53"/>
                </a:lnTo>
                <a:lnTo>
                  <a:pt x="216" y="90"/>
                </a:lnTo>
                <a:lnTo>
                  <a:pt x="253" y="119"/>
                </a:lnTo>
                <a:lnTo>
                  <a:pt x="261" y="143"/>
                </a:lnTo>
                <a:lnTo>
                  <a:pt x="318" y="173"/>
                </a:lnTo>
                <a:lnTo>
                  <a:pt x="318" y="180"/>
                </a:lnTo>
                <a:lnTo>
                  <a:pt x="326" y="201"/>
                </a:lnTo>
                <a:lnTo>
                  <a:pt x="343" y="209"/>
                </a:lnTo>
                <a:lnTo>
                  <a:pt x="355" y="247"/>
                </a:lnTo>
                <a:lnTo>
                  <a:pt x="371" y="263"/>
                </a:lnTo>
                <a:lnTo>
                  <a:pt x="245" y="263"/>
                </a:lnTo>
                <a:lnTo>
                  <a:pt x="245" y="308"/>
                </a:lnTo>
                <a:lnTo>
                  <a:pt x="180" y="308"/>
                </a:lnTo>
                <a:lnTo>
                  <a:pt x="180" y="366"/>
                </a:lnTo>
                <a:lnTo>
                  <a:pt x="0" y="366"/>
                </a:lnTo>
                <a:lnTo>
                  <a:pt x="0" y="180"/>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48" name="Freeform 52">
            <a:extLst>
              <a:ext uri="{FF2B5EF4-FFF2-40B4-BE49-F238E27FC236}">
                <a16:creationId xmlns:a16="http://schemas.microsoft.com/office/drawing/2014/main" id="{9A9EA070-5E11-409F-87B0-BCF81BB08576}"/>
              </a:ext>
            </a:extLst>
          </p:cNvPr>
          <p:cNvSpPr>
            <a:spLocks/>
          </p:cNvSpPr>
          <p:nvPr/>
        </p:nvSpPr>
        <p:spPr bwMode="auto">
          <a:xfrm>
            <a:off x="10825710" y="3889259"/>
            <a:ext cx="576112" cy="295198"/>
          </a:xfrm>
          <a:custGeom>
            <a:avLst/>
            <a:gdLst>
              <a:gd name="T0" fmla="*/ 0 w 363"/>
              <a:gd name="T1" fmla="*/ 2147483646 h 186"/>
              <a:gd name="T2" fmla="*/ 0 w 363"/>
              <a:gd name="T3" fmla="*/ 2147483646 h 186"/>
              <a:gd name="T4" fmla="*/ 2147483646 w 363"/>
              <a:gd name="T5" fmla="*/ 2147483646 h 186"/>
              <a:gd name="T6" fmla="*/ 2147483646 w 363"/>
              <a:gd name="T7" fmla="*/ 0 h 186"/>
              <a:gd name="T8" fmla="*/ 2147483646 w 363"/>
              <a:gd name="T9" fmla="*/ 0 h 186"/>
              <a:gd name="T10" fmla="*/ 2147483646 w 363"/>
              <a:gd name="T11" fmla="*/ 2147483646 h 186"/>
              <a:gd name="T12" fmla="*/ 2147483646 w 363"/>
              <a:gd name="T13" fmla="*/ 2147483646 h 186"/>
              <a:gd name="T14" fmla="*/ 0 w 363"/>
              <a:gd name="T15" fmla="*/ 2147483646 h 186"/>
              <a:gd name="T16" fmla="*/ 0 60000 65536"/>
              <a:gd name="T17" fmla="*/ 0 60000 65536"/>
              <a:gd name="T18" fmla="*/ 0 60000 65536"/>
              <a:gd name="T19" fmla="*/ 0 60000 65536"/>
              <a:gd name="T20" fmla="*/ 0 60000 65536"/>
              <a:gd name="T21" fmla="*/ 0 60000 65536"/>
              <a:gd name="T22" fmla="*/ 0 60000 65536"/>
              <a:gd name="T23" fmla="*/ 0 60000 65536"/>
              <a:gd name="T24" fmla="*/ 0 w 363"/>
              <a:gd name="T25" fmla="*/ 0 h 186"/>
              <a:gd name="T26" fmla="*/ 363 w 363"/>
              <a:gd name="T27" fmla="*/ 186 h 1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3" h="186">
                <a:moveTo>
                  <a:pt x="0" y="95"/>
                </a:moveTo>
                <a:lnTo>
                  <a:pt x="0" y="37"/>
                </a:lnTo>
                <a:lnTo>
                  <a:pt x="236" y="37"/>
                </a:lnTo>
                <a:lnTo>
                  <a:pt x="236" y="0"/>
                </a:lnTo>
                <a:lnTo>
                  <a:pt x="289" y="0"/>
                </a:lnTo>
                <a:lnTo>
                  <a:pt x="362" y="177"/>
                </a:lnTo>
                <a:lnTo>
                  <a:pt x="37" y="185"/>
                </a:lnTo>
                <a:lnTo>
                  <a:pt x="0" y="95"/>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49" name="Freeform 53">
            <a:extLst>
              <a:ext uri="{FF2B5EF4-FFF2-40B4-BE49-F238E27FC236}">
                <a16:creationId xmlns:a16="http://schemas.microsoft.com/office/drawing/2014/main" id="{6B1B8D6F-44DA-414B-AA38-E0DC142DF9DD}"/>
              </a:ext>
            </a:extLst>
          </p:cNvPr>
          <p:cNvSpPr>
            <a:spLocks/>
          </p:cNvSpPr>
          <p:nvPr/>
        </p:nvSpPr>
        <p:spPr bwMode="auto">
          <a:xfrm>
            <a:off x="10321017" y="3530577"/>
            <a:ext cx="506280" cy="511042"/>
          </a:xfrm>
          <a:custGeom>
            <a:avLst/>
            <a:gdLst>
              <a:gd name="T0" fmla="*/ 2147483646 w 319"/>
              <a:gd name="T1" fmla="*/ 2147483646 h 322"/>
              <a:gd name="T2" fmla="*/ 2147483646 w 319"/>
              <a:gd name="T3" fmla="*/ 2147483646 h 322"/>
              <a:gd name="T4" fmla="*/ 2147483646 w 319"/>
              <a:gd name="T5" fmla="*/ 2147483646 h 322"/>
              <a:gd name="T6" fmla="*/ 2147483646 w 319"/>
              <a:gd name="T7" fmla="*/ 2147483646 h 322"/>
              <a:gd name="T8" fmla="*/ 2147483646 w 319"/>
              <a:gd name="T9" fmla="*/ 2147483646 h 322"/>
              <a:gd name="T10" fmla="*/ 2147483646 w 319"/>
              <a:gd name="T11" fmla="*/ 2147483646 h 322"/>
              <a:gd name="T12" fmla="*/ 2147483646 w 319"/>
              <a:gd name="T13" fmla="*/ 2147483646 h 322"/>
              <a:gd name="T14" fmla="*/ 2147483646 w 319"/>
              <a:gd name="T15" fmla="*/ 2147483646 h 322"/>
              <a:gd name="T16" fmla="*/ 2147483646 w 319"/>
              <a:gd name="T17" fmla="*/ 2147483646 h 322"/>
              <a:gd name="T18" fmla="*/ 2147483646 w 319"/>
              <a:gd name="T19" fmla="*/ 2147483646 h 322"/>
              <a:gd name="T20" fmla="*/ 0 w 319"/>
              <a:gd name="T21" fmla="*/ 2147483646 h 322"/>
              <a:gd name="T22" fmla="*/ 0 w 319"/>
              <a:gd name="T23" fmla="*/ 2147483646 h 322"/>
              <a:gd name="T24" fmla="*/ 2147483646 w 319"/>
              <a:gd name="T25" fmla="*/ 2147483646 h 322"/>
              <a:gd name="T26" fmla="*/ 2147483646 w 319"/>
              <a:gd name="T27" fmla="*/ 0 h 322"/>
              <a:gd name="T28" fmla="*/ 2147483646 w 319"/>
              <a:gd name="T29" fmla="*/ 0 h 322"/>
              <a:gd name="T30" fmla="*/ 2147483646 w 319"/>
              <a:gd name="T31" fmla="*/ 0 h 322"/>
              <a:gd name="T32" fmla="*/ 2147483646 w 319"/>
              <a:gd name="T33" fmla="*/ 2147483646 h 322"/>
              <a:gd name="T34" fmla="*/ 2147483646 w 319"/>
              <a:gd name="T35" fmla="*/ 2147483646 h 322"/>
              <a:gd name="T36" fmla="*/ 2147483646 w 319"/>
              <a:gd name="T37" fmla="*/ 2147483646 h 322"/>
              <a:gd name="T38" fmla="*/ 2147483646 w 319"/>
              <a:gd name="T39" fmla="*/ 2147483646 h 322"/>
              <a:gd name="T40" fmla="*/ 2147483646 w 319"/>
              <a:gd name="T41" fmla="*/ 2147483646 h 3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9"/>
              <a:gd name="T64" fmla="*/ 0 h 322"/>
              <a:gd name="T65" fmla="*/ 319 w 319"/>
              <a:gd name="T66" fmla="*/ 322 h 3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9" h="322">
                <a:moveTo>
                  <a:pt x="245" y="263"/>
                </a:moveTo>
                <a:lnTo>
                  <a:pt x="200" y="292"/>
                </a:lnTo>
                <a:lnTo>
                  <a:pt x="155" y="263"/>
                </a:lnTo>
                <a:lnTo>
                  <a:pt x="139" y="247"/>
                </a:lnTo>
                <a:lnTo>
                  <a:pt x="127" y="209"/>
                </a:lnTo>
                <a:lnTo>
                  <a:pt x="110" y="201"/>
                </a:lnTo>
                <a:lnTo>
                  <a:pt x="102" y="180"/>
                </a:lnTo>
                <a:lnTo>
                  <a:pt x="102" y="173"/>
                </a:lnTo>
                <a:lnTo>
                  <a:pt x="45" y="143"/>
                </a:lnTo>
                <a:lnTo>
                  <a:pt x="37" y="119"/>
                </a:lnTo>
                <a:lnTo>
                  <a:pt x="0" y="90"/>
                </a:lnTo>
                <a:lnTo>
                  <a:pt x="0" y="53"/>
                </a:lnTo>
                <a:lnTo>
                  <a:pt x="37" y="17"/>
                </a:lnTo>
                <a:lnTo>
                  <a:pt x="37" y="0"/>
                </a:lnTo>
                <a:lnTo>
                  <a:pt x="200" y="0"/>
                </a:lnTo>
                <a:lnTo>
                  <a:pt x="265" y="0"/>
                </a:lnTo>
                <a:lnTo>
                  <a:pt x="265" y="53"/>
                </a:lnTo>
                <a:lnTo>
                  <a:pt x="318" y="53"/>
                </a:lnTo>
                <a:lnTo>
                  <a:pt x="318" y="263"/>
                </a:lnTo>
                <a:lnTo>
                  <a:pt x="318" y="321"/>
                </a:lnTo>
                <a:lnTo>
                  <a:pt x="245" y="263"/>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50" name="Freeform 54" descr="Wide upward diagonal">
            <a:extLst>
              <a:ext uri="{FF2B5EF4-FFF2-40B4-BE49-F238E27FC236}">
                <a16:creationId xmlns:a16="http://schemas.microsoft.com/office/drawing/2014/main" id="{3C084A1F-AB6A-4277-A3B1-B327A8CDDA69}"/>
              </a:ext>
            </a:extLst>
          </p:cNvPr>
          <p:cNvSpPr>
            <a:spLocks/>
          </p:cNvSpPr>
          <p:nvPr/>
        </p:nvSpPr>
        <p:spPr bwMode="auto">
          <a:xfrm>
            <a:off x="10825714" y="3614692"/>
            <a:ext cx="460255" cy="334875"/>
          </a:xfrm>
          <a:custGeom>
            <a:avLst/>
            <a:gdLst>
              <a:gd name="T0" fmla="*/ 2147483646 w 290"/>
              <a:gd name="T1" fmla="*/ 2147483646 h 211"/>
              <a:gd name="T2" fmla="*/ 2147483646 w 290"/>
              <a:gd name="T3" fmla="*/ 2147483646 h 211"/>
              <a:gd name="T4" fmla="*/ 2147483646 w 290"/>
              <a:gd name="T5" fmla="*/ 2147483646 h 211"/>
              <a:gd name="T6" fmla="*/ 0 w 290"/>
              <a:gd name="T7" fmla="*/ 2147483646 h 211"/>
              <a:gd name="T8" fmla="*/ 0 w 290"/>
              <a:gd name="T9" fmla="*/ 0 h 211"/>
              <a:gd name="T10" fmla="*/ 2147483646 w 290"/>
              <a:gd name="T11" fmla="*/ 0 h 211"/>
              <a:gd name="T12" fmla="*/ 2147483646 w 290"/>
              <a:gd name="T13" fmla="*/ 2147483646 h 211"/>
              <a:gd name="T14" fmla="*/ 0 60000 65536"/>
              <a:gd name="T15" fmla="*/ 0 60000 65536"/>
              <a:gd name="T16" fmla="*/ 0 60000 65536"/>
              <a:gd name="T17" fmla="*/ 0 60000 65536"/>
              <a:gd name="T18" fmla="*/ 0 60000 65536"/>
              <a:gd name="T19" fmla="*/ 0 60000 65536"/>
              <a:gd name="T20" fmla="*/ 0 60000 65536"/>
              <a:gd name="T21" fmla="*/ 0 w 290"/>
              <a:gd name="T22" fmla="*/ 0 h 211"/>
              <a:gd name="T23" fmla="*/ 290 w 290"/>
              <a:gd name="T24" fmla="*/ 211 h 2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0" h="211">
                <a:moveTo>
                  <a:pt x="289" y="173"/>
                </a:moveTo>
                <a:lnTo>
                  <a:pt x="236" y="173"/>
                </a:lnTo>
                <a:lnTo>
                  <a:pt x="236" y="210"/>
                </a:lnTo>
                <a:lnTo>
                  <a:pt x="0" y="210"/>
                </a:lnTo>
                <a:lnTo>
                  <a:pt x="0" y="0"/>
                </a:lnTo>
                <a:lnTo>
                  <a:pt x="220" y="0"/>
                </a:lnTo>
                <a:lnTo>
                  <a:pt x="289" y="173"/>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51" name="Freeform 55">
            <a:extLst>
              <a:ext uri="{FF2B5EF4-FFF2-40B4-BE49-F238E27FC236}">
                <a16:creationId xmlns:a16="http://schemas.microsoft.com/office/drawing/2014/main" id="{F953D2E3-05E9-4BB1-8CC4-95101E4E1A21}"/>
              </a:ext>
            </a:extLst>
          </p:cNvPr>
          <p:cNvSpPr>
            <a:spLocks/>
          </p:cNvSpPr>
          <p:nvPr/>
        </p:nvSpPr>
        <p:spPr bwMode="auto">
          <a:xfrm>
            <a:off x="10624152" y="4170172"/>
            <a:ext cx="823698" cy="641183"/>
          </a:xfrm>
          <a:custGeom>
            <a:avLst/>
            <a:gdLst>
              <a:gd name="T0" fmla="*/ 2147483646 w 519"/>
              <a:gd name="T1" fmla="*/ 2147483646 h 404"/>
              <a:gd name="T2" fmla="*/ 2147483646 w 519"/>
              <a:gd name="T3" fmla="*/ 2147483646 h 404"/>
              <a:gd name="T4" fmla="*/ 2147483646 w 519"/>
              <a:gd name="T5" fmla="*/ 2147483646 h 404"/>
              <a:gd name="T6" fmla="*/ 0 w 519"/>
              <a:gd name="T7" fmla="*/ 2147483646 h 404"/>
              <a:gd name="T8" fmla="*/ 0 w 519"/>
              <a:gd name="T9" fmla="*/ 2147483646 h 404"/>
              <a:gd name="T10" fmla="*/ 2147483646 w 519"/>
              <a:gd name="T11" fmla="*/ 2147483646 h 404"/>
              <a:gd name="T12" fmla="*/ 2147483646 w 519"/>
              <a:gd name="T13" fmla="*/ 2147483646 h 404"/>
              <a:gd name="T14" fmla="*/ 2147483646 w 519"/>
              <a:gd name="T15" fmla="*/ 2147483646 h 404"/>
              <a:gd name="T16" fmla="*/ 2147483646 w 519"/>
              <a:gd name="T17" fmla="*/ 2147483646 h 404"/>
              <a:gd name="T18" fmla="*/ 2147483646 w 519"/>
              <a:gd name="T19" fmla="*/ 2147483646 h 404"/>
              <a:gd name="T20" fmla="*/ 2147483646 w 519"/>
              <a:gd name="T21" fmla="*/ 2147483646 h 404"/>
              <a:gd name="T22" fmla="*/ 2147483646 w 519"/>
              <a:gd name="T23" fmla="*/ 0 h 404"/>
              <a:gd name="T24" fmla="*/ 2147483646 w 519"/>
              <a:gd name="T25" fmla="*/ 2147483646 h 4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19"/>
              <a:gd name="T40" fmla="*/ 0 h 404"/>
              <a:gd name="T41" fmla="*/ 519 w 519"/>
              <a:gd name="T42" fmla="*/ 404 h 40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19" h="404">
                <a:moveTo>
                  <a:pt x="518" y="107"/>
                </a:moveTo>
                <a:lnTo>
                  <a:pt x="518" y="247"/>
                </a:lnTo>
                <a:lnTo>
                  <a:pt x="489" y="403"/>
                </a:lnTo>
                <a:lnTo>
                  <a:pt x="0" y="391"/>
                </a:lnTo>
                <a:lnTo>
                  <a:pt x="0" y="144"/>
                </a:lnTo>
                <a:lnTo>
                  <a:pt x="38" y="172"/>
                </a:lnTo>
                <a:lnTo>
                  <a:pt x="98" y="172"/>
                </a:lnTo>
                <a:lnTo>
                  <a:pt x="127" y="135"/>
                </a:lnTo>
                <a:lnTo>
                  <a:pt x="119" y="107"/>
                </a:lnTo>
                <a:lnTo>
                  <a:pt x="164" y="54"/>
                </a:lnTo>
                <a:lnTo>
                  <a:pt x="164" y="8"/>
                </a:lnTo>
                <a:lnTo>
                  <a:pt x="489" y="0"/>
                </a:lnTo>
                <a:lnTo>
                  <a:pt x="518" y="107"/>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52" name="Freeform 56" descr="Wide upward diagonal">
            <a:extLst>
              <a:ext uri="{FF2B5EF4-FFF2-40B4-BE49-F238E27FC236}">
                <a16:creationId xmlns:a16="http://schemas.microsoft.com/office/drawing/2014/main" id="{4F34C2AF-7271-4311-84C6-7CDD0412CBA6}"/>
              </a:ext>
            </a:extLst>
          </p:cNvPr>
          <p:cNvSpPr>
            <a:spLocks/>
          </p:cNvSpPr>
          <p:nvPr/>
        </p:nvSpPr>
        <p:spPr bwMode="auto">
          <a:xfrm>
            <a:off x="7569012" y="592878"/>
            <a:ext cx="453907" cy="582460"/>
          </a:xfrm>
          <a:custGeom>
            <a:avLst/>
            <a:gdLst>
              <a:gd name="T0" fmla="*/ 0 w 286"/>
              <a:gd name="T1" fmla="*/ 2147483646 h 367"/>
              <a:gd name="T2" fmla="*/ 0 w 286"/>
              <a:gd name="T3" fmla="*/ 2147483646 h 367"/>
              <a:gd name="T4" fmla="*/ 0 w 286"/>
              <a:gd name="T5" fmla="*/ 2147483646 h 367"/>
              <a:gd name="T6" fmla="*/ 2147483646 w 286"/>
              <a:gd name="T7" fmla="*/ 2147483646 h 367"/>
              <a:gd name="T8" fmla="*/ 2147483646 w 286"/>
              <a:gd name="T9" fmla="*/ 2147483646 h 367"/>
              <a:gd name="T10" fmla="*/ 2147483646 w 286"/>
              <a:gd name="T11" fmla="*/ 2147483646 h 367"/>
              <a:gd name="T12" fmla="*/ 2147483646 w 286"/>
              <a:gd name="T13" fmla="*/ 0 h 367"/>
              <a:gd name="T14" fmla="*/ 2147483646 w 286"/>
              <a:gd name="T15" fmla="*/ 2147483646 h 367"/>
              <a:gd name="T16" fmla="*/ 2147483646 w 286"/>
              <a:gd name="T17" fmla="*/ 2147483646 h 367"/>
              <a:gd name="T18" fmla="*/ 2147483646 w 286"/>
              <a:gd name="T19" fmla="*/ 2147483646 h 367"/>
              <a:gd name="T20" fmla="*/ 2147483646 w 286"/>
              <a:gd name="T21" fmla="*/ 2147483646 h 367"/>
              <a:gd name="T22" fmla="*/ 2147483646 w 286"/>
              <a:gd name="T23" fmla="*/ 2147483646 h 367"/>
              <a:gd name="T24" fmla="*/ 2147483646 w 286"/>
              <a:gd name="T25" fmla="*/ 2147483646 h 367"/>
              <a:gd name="T26" fmla="*/ 2147483646 w 286"/>
              <a:gd name="T27" fmla="*/ 2147483646 h 367"/>
              <a:gd name="T28" fmla="*/ 2147483646 w 286"/>
              <a:gd name="T29" fmla="*/ 2147483646 h 367"/>
              <a:gd name="T30" fmla="*/ 2147483646 w 286"/>
              <a:gd name="T31" fmla="*/ 2147483646 h 367"/>
              <a:gd name="T32" fmla="*/ 2147483646 w 286"/>
              <a:gd name="T33" fmla="*/ 2147483646 h 367"/>
              <a:gd name="T34" fmla="*/ 2147483646 w 286"/>
              <a:gd name="T35" fmla="*/ 2147483646 h 367"/>
              <a:gd name="T36" fmla="*/ 0 w 286"/>
              <a:gd name="T37" fmla="*/ 2147483646 h 36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6"/>
              <a:gd name="T58" fmla="*/ 0 h 367"/>
              <a:gd name="T59" fmla="*/ 286 w 286"/>
              <a:gd name="T60" fmla="*/ 367 h 36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6" h="367">
                <a:moveTo>
                  <a:pt x="0" y="349"/>
                </a:moveTo>
                <a:lnTo>
                  <a:pt x="0" y="238"/>
                </a:lnTo>
                <a:lnTo>
                  <a:pt x="0" y="148"/>
                </a:lnTo>
                <a:lnTo>
                  <a:pt x="20" y="127"/>
                </a:lnTo>
                <a:lnTo>
                  <a:pt x="20" y="90"/>
                </a:lnTo>
                <a:lnTo>
                  <a:pt x="57" y="90"/>
                </a:lnTo>
                <a:lnTo>
                  <a:pt x="37" y="0"/>
                </a:lnTo>
                <a:lnTo>
                  <a:pt x="273" y="8"/>
                </a:lnTo>
                <a:lnTo>
                  <a:pt x="285" y="53"/>
                </a:lnTo>
                <a:lnTo>
                  <a:pt x="199" y="90"/>
                </a:lnTo>
                <a:lnTo>
                  <a:pt x="211" y="148"/>
                </a:lnTo>
                <a:lnTo>
                  <a:pt x="183" y="173"/>
                </a:lnTo>
                <a:lnTo>
                  <a:pt x="167" y="185"/>
                </a:lnTo>
                <a:lnTo>
                  <a:pt x="167" y="202"/>
                </a:lnTo>
                <a:lnTo>
                  <a:pt x="175" y="210"/>
                </a:lnTo>
                <a:lnTo>
                  <a:pt x="147" y="218"/>
                </a:lnTo>
                <a:lnTo>
                  <a:pt x="93" y="255"/>
                </a:lnTo>
                <a:lnTo>
                  <a:pt x="49" y="366"/>
                </a:lnTo>
                <a:lnTo>
                  <a:pt x="0" y="349"/>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53" name="Freeform 57">
            <a:extLst>
              <a:ext uri="{FF2B5EF4-FFF2-40B4-BE49-F238E27FC236}">
                <a16:creationId xmlns:a16="http://schemas.microsoft.com/office/drawing/2014/main" id="{C0E2F8B9-FC91-4000-90E9-26C9E2422BD4}"/>
              </a:ext>
            </a:extLst>
          </p:cNvPr>
          <p:cNvSpPr>
            <a:spLocks/>
          </p:cNvSpPr>
          <p:nvPr/>
        </p:nvSpPr>
        <p:spPr bwMode="auto">
          <a:xfrm>
            <a:off x="6954805" y="580181"/>
            <a:ext cx="706254" cy="392010"/>
          </a:xfrm>
          <a:custGeom>
            <a:avLst/>
            <a:gdLst>
              <a:gd name="T0" fmla="*/ 2147483646 w 445"/>
              <a:gd name="T1" fmla="*/ 2147483646 h 247"/>
              <a:gd name="T2" fmla="*/ 2147483646 w 445"/>
              <a:gd name="T3" fmla="*/ 2147483646 h 247"/>
              <a:gd name="T4" fmla="*/ 2147483646 w 445"/>
              <a:gd name="T5" fmla="*/ 2147483646 h 247"/>
              <a:gd name="T6" fmla="*/ 2147483646 w 445"/>
              <a:gd name="T7" fmla="*/ 2147483646 h 247"/>
              <a:gd name="T8" fmla="*/ 2147483646 w 445"/>
              <a:gd name="T9" fmla="*/ 2147483646 h 247"/>
              <a:gd name="T10" fmla="*/ 2147483646 w 445"/>
              <a:gd name="T11" fmla="*/ 2147483646 h 247"/>
              <a:gd name="T12" fmla="*/ 2147483646 w 445"/>
              <a:gd name="T13" fmla="*/ 2147483646 h 247"/>
              <a:gd name="T14" fmla="*/ 2147483646 w 445"/>
              <a:gd name="T15" fmla="*/ 2147483646 h 247"/>
              <a:gd name="T16" fmla="*/ 0 w 445"/>
              <a:gd name="T17" fmla="*/ 2147483646 h 247"/>
              <a:gd name="T18" fmla="*/ 0 w 445"/>
              <a:gd name="T19" fmla="*/ 2147483646 h 247"/>
              <a:gd name="T20" fmla="*/ 2147483646 w 445"/>
              <a:gd name="T21" fmla="*/ 2147483646 h 247"/>
              <a:gd name="T22" fmla="*/ 2147483646 w 445"/>
              <a:gd name="T23" fmla="*/ 2147483646 h 247"/>
              <a:gd name="T24" fmla="*/ 2147483646 w 445"/>
              <a:gd name="T25" fmla="*/ 2147483646 h 247"/>
              <a:gd name="T26" fmla="*/ 2147483646 w 445"/>
              <a:gd name="T27" fmla="*/ 2147483646 h 247"/>
              <a:gd name="T28" fmla="*/ 2147483646 w 445"/>
              <a:gd name="T29" fmla="*/ 2147483646 h 247"/>
              <a:gd name="T30" fmla="*/ 2147483646 w 445"/>
              <a:gd name="T31" fmla="*/ 0 h 247"/>
              <a:gd name="T32" fmla="*/ 2147483646 w 445"/>
              <a:gd name="T33" fmla="*/ 2147483646 h 24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5"/>
              <a:gd name="T52" fmla="*/ 0 h 247"/>
              <a:gd name="T53" fmla="*/ 445 w 445"/>
              <a:gd name="T54" fmla="*/ 247 h 24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5" h="247">
                <a:moveTo>
                  <a:pt x="424" y="8"/>
                </a:moveTo>
                <a:lnTo>
                  <a:pt x="444" y="98"/>
                </a:lnTo>
                <a:lnTo>
                  <a:pt x="407" y="98"/>
                </a:lnTo>
                <a:lnTo>
                  <a:pt x="407" y="135"/>
                </a:lnTo>
                <a:lnTo>
                  <a:pt x="387" y="156"/>
                </a:lnTo>
                <a:lnTo>
                  <a:pt x="387" y="246"/>
                </a:lnTo>
                <a:lnTo>
                  <a:pt x="281" y="246"/>
                </a:lnTo>
                <a:lnTo>
                  <a:pt x="281" y="226"/>
                </a:lnTo>
                <a:lnTo>
                  <a:pt x="0" y="226"/>
                </a:lnTo>
                <a:lnTo>
                  <a:pt x="0" y="210"/>
                </a:lnTo>
                <a:lnTo>
                  <a:pt x="45" y="181"/>
                </a:lnTo>
                <a:lnTo>
                  <a:pt x="90" y="156"/>
                </a:lnTo>
                <a:lnTo>
                  <a:pt x="188" y="127"/>
                </a:lnTo>
                <a:lnTo>
                  <a:pt x="208" y="73"/>
                </a:lnTo>
                <a:lnTo>
                  <a:pt x="224" y="53"/>
                </a:lnTo>
                <a:lnTo>
                  <a:pt x="261" y="0"/>
                </a:lnTo>
                <a:lnTo>
                  <a:pt x="424" y="8"/>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54" name="Freeform 58" descr="Wide upward diagonal">
            <a:extLst>
              <a:ext uri="{FF2B5EF4-FFF2-40B4-BE49-F238E27FC236}">
                <a16:creationId xmlns:a16="http://schemas.microsoft.com/office/drawing/2014/main" id="{D7A1194E-52A4-452F-937E-C35795B8127D}"/>
              </a:ext>
            </a:extLst>
          </p:cNvPr>
          <p:cNvSpPr>
            <a:spLocks/>
          </p:cNvSpPr>
          <p:nvPr/>
        </p:nvSpPr>
        <p:spPr bwMode="auto">
          <a:xfrm>
            <a:off x="7802312" y="605576"/>
            <a:ext cx="633248" cy="379313"/>
          </a:xfrm>
          <a:custGeom>
            <a:avLst/>
            <a:gdLst>
              <a:gd name="T0" fmla="*/ 2147483646 w 399"/>
              <a:gd name="T1" fmla="*/ 2147483646 h 239"/>
              <a:gd name="T2" fmla="*/ 2147483646 w 399"/>
              <a:gd name="T3" fmla="*/ 2147483646 h 239"/>
              <a:gd name="T4" fmla="*/ 2147483646 w 399"/>
              <a:gd name="T5" fmla="*/ 2147483646 h 239"/>
              <a:gd name="T6" fmla="*/ 2147483646 w 399"/>
              <a:gd name="T7" fmla="*/ 2147483646 h 239"/>
              <a:gd name="T8" fmla="*/ 2147483646 w 399"/>
              <a:gd name="T9" fmla="*/ 2147483646 h 239"/>
              <a:gd name="T10" fmla="*/ 2147483646 w 399"/>
              <a:gd name="T11" fmla="*/ 2147483646 h 239"/>
              <a:gd name="T12" fmla="*/ 2147483646 w 399"/>
              <a:gd name="T13" fmla="*/ 2147483646 h 239"/>
              <a:gd name="T14" fmla="*/ 2147483646 w 399"/>
              <a:gd name="T15" fmla="*/ 2147483646 h 239"/>
              <a:gd name="T16" fmla="*/ 2147483646 w 399"/>
              <a:gd name="T17" fmla="*/ 2147483646 h 239"/>
              <a:gd name="T18" fmla="*/ 2147483646 w 399"/>
              <a:gd name="T19" fmla="*/ 2147483646 h 239"/>
              <a:gd name="T20" fmla="*/ 0 w 399"/>
              <a:gd name="T21" fmla="*/ 2147483646 h 239"/>
              <a:gd name="T22" fmla="*/ 2147483646 w 399"/>
              <a:gd name="T23" fmla="*/ 2147483646 h 239"/>
              <a:gd name="T24" fmla="*/ 2147483646 w 399"/>
              <a:gd name="T25" fmla="*/ 2147483646 h 239"/>
              <a:gd name="T26" fmla="*/ 2147483646 w 399"/>
              <a:gd name="T27" fmla="*/ 2147483646 h 239"/>
              <a:gd name="T28" fmla="*/ 2147483646 w 399"/>
              <a:gd name="T29" fmla="*/ 2147483646 h 239"/>
              <a:gd name="T30" fmla="*/ 2147483646 w 399"/>
              <a:gd name="T31" fmla="*/ 2147483646 h 239"/>
              <a:gd name="T32" fmla="*/ 2147483646 w 399"/>
              <a:gd name="T33" fmla="*/ 2147483646 h 239"/>
              <a:gd name="T34" fmla="*/ 2147483646 w 399"/>
              <a:gd name="T35" fmla="*/ 2147483646 h 239"/>
              <a:gd name="T36" fmla="*/ 2147483646 w 399"/>
              <a:gd name="T37" fmla="*/ 0 h 239"/>
              <a:gd name="T38" fmla="*/ 2147483646 w 399"/>
              <a:gd name="T39" fmla="*/ 2147483646 h 2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9"/>
              <a:gd name="T61" fmla="*/ 0 h 239"/>
              <a:gd name="T62" fmla="*/ 399 w 399"/>
              <a:gd name="T63" fmla="*/ 239 h 2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9" h="239">
                <a:moveTo>
                  <a:pt x="317" y="8"/>
                </a:moveTo>
                <a:lnTo>
                  <a:pt x="346" y="20"/>
                </a:lnTo>
                <a:lnTo>
                  <a:pt x="362" y="140"/>
                </a:lnTo>
                <a:lnTo>
                  <a:pt x="398" y="165"/>
                </a:lnTo>
                <a:lnTo>
                  <a:pt x="370" y="194"/>
                </a:lnTo>
                <a:lnTo>
                  <a:pt x="370" y="210"/>
                </a:lnTo>
                <a:lnTo>
                  <a:pt x="354" y="238"/>
                </a:lnTo>
                <a:lnTo>
                  <a:pt x="280" y="238"/>
                </a:lnTo>
                <a:lnTo>
                  <a:pt x="219" y="238"/>
                </a:lnTo>
                <a:lnTo>
                  <a:pt x="219" y="210"/>
                </a:lnTo>
                <a:lnTo>
                  <a:pt x="0" y="210"/>
                </a:lnTo>
                <a:lnTo>
                  <a:pt x="28" y="202"/>
                </a:lnTo>
                <a:lnTo>
                  <a:pt x="20" y="194"/>
                </a:lnTo>
                <a:lnTo>
                  <a:pt x="20" y="177"/>
                </a:lnTo>
                <a:lnTo>
                  <a:pt x="36" y="165"/>
                </a:lnTo>
                <a:lnTo>
                  <a:pt x="64" y="140"/>
                </a:lnTo>
                <a:lnTo>
                  <a:pt x="52" y="82"/>
                </a:lnTo>
                <a:lnTo>
                  <a:pt x="138" y="45"/>
                </a:lnTo>
                <a:lnTo>
                  <a:pt x="126" y="0"/>
                </a:lnTo>
                <a:lnTo>
                  <a:pt x="317" y="8"/>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55" name="Freeform 59" descr="Wide upward diagonal">
            <a:extLst>
              <a:ext uri="{FF2B5EF4-FFF2-40B4-BE49-F238E27FC236}">
                <a16:creationId xmlns:a16="http://schemas.microsoft.com/office/drawing/2014/main" id="{D9999281-1AEE-4F39-838F-37E837F10306}"/>
              </a:ext>
            </a:extLst>
          </p:cNvPr>
          <p:cNvSpPr>
            <a:spLocks/>
          </p:cNvSpPr>
          <p:nvPr/>
        </p:nvSpPr>
        <p:spPr bwMode="auto">
          <a:xfrm>
            <a:off x="7646776" y="938863"/>
            <a:ext cx="647531" cy="628486"/>
          </a:xfrm>
          <a:custGeom>
            <a:avLst/>
            <a:gdLst>
              <a:gd name="T0" fmla="*/ 2147483646 w 408"/>
              <a:gd name="T1" fmla="*/ 2147483646 h 396"/>
              <a:gd name="T2" fmla="*/ 2147483646 w 408"/>
              <a:gd name="T3" fmla="*/ 2147483646 h 396"/>
              <a:gd name="T4" fmla="*/ 2147483646 w 408"/>
              <a:gd name="T5" fmla="*/ 2147483646 h 396"/>
              <a:gd name="T6" fmla="*/ 2147483646 w 408"/>
              <a:gd name="T7" fmla="*/ 2147483646 h 396"/>
              <a:gd name="T8" fmla="*/ 2147483646 w 408"/>
              <a:gd name="T9" fmla="*/ 2147483646 h 396"/>
              <a:gd name="T10" fmla="*/ 2147483646 w 408"/>
              <a:gd name="T11" fmla="*/ 2147483646 h 396"/>
              <a:gd name="T12" fmla="*/ 2147483646 w 408"/>
              <a:gd name="T13" fmla="*/ 2147483646 h 396"/>
              <a:gd name="T14" fmla="*/ 0 w 408"/>
              <a:gd name="T15" fmla="*/ 2147483646 h 396"/>
              <a:gd name="T16" fmla="*/ 2147483646 w 408"/>
              <a:gd name="T17" fmla="*/ 2147483646 h 396"/>
              <a:gd name="T18" fmla="*/ 2147483646 w 408"/>
              <a:gd name="T19" fmla="*/ 0 h 396"/>
              <a:gd name="T20" fmla="*/ 2147483646 w 408"/>
              <a:gd name="T21" fmla="*/ 0 h 396"/>
              <a:gd name="T22" fmla="*/ 2147483646 w 408"/>
              <a:gd name="T23" fmla="*/ 2147483646 h 396"/>
              <a:gd name="T24" fmla="*/ 2147483646 w 408"/>
              <a:gd name="T25" fmla="*/ 2147483646 h 396"/>
              <a:gd name="T26" fmla="*/ 2147483646 w 408"/>
              <a:gd name="T27" fmla="*/ 2147483646 h 396"/>
              <a:gd name="T28" fmla="*/ 2147483646 w 408"/>
              <a:gd name="T29" fmla="*/ 2147483646 h 396"/>
              <a:gd name="T30" fmla="*/ 2147483646 w 408"/>
              <a:gd name="T31" fmla="*/ 2147483646 h 396"/>
              <a:gd name="T32" fmla="*/ 2147483646 w 408"/>
              <a:gd name="T33" fmla="*/ 2147483646 h 396"/>
              <a:gd name="T34" fmla="*/ 2147483646 w 408"/>
              <a:gd name="T35" fmla="*/ 2147483646 h 396"/>
              <a:gd name="T36" fmla="*/ 2147483646 w 408"/>
              <a:gd name="T37" fmla="*/ 2147483646 h 396"/>
              <a:gd name="T38" fmla="*/ 2147483646 w 408"/>
              <a:gd name="T39" fmla="*/ 2147483646 h 3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8"/>
              <a:gd name="T61" fmla="*/ 0 h 396"/>
              <a:gd name="T62" fmla="*/ 408 w 408"/>
              <a:gd name="T63" fmla="*/ 396 h 39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8" h="396">
                <a:moveTo>
                  <a:pt x="260" y="349"/>
                </a:moveTo>
                <a:lnTo>
                  <a:pt x="260" y="341"/>
                </a:lnTo>
                <a:lnTo>
                  <a:pt x="244" y="341"/>
                </a:lnTo>
                <a:lnTo>
                  <a:pt x="236" y="296"/>
                </a:lnTo>
                <a:lnTo>
                  <a:pt x="199" y="251"/>
                </a:lnTo>
                <a:lnTo>
                  <a:pt x="126" y="202"/>
                </a:lnTo>
                <a:lnTo>
                  <a:pt x="98" y="202"/>
                </a:lnTo>
                <a:lnTo>
                  <a:pt x="0" y="148"/>
                </a:lnTo>
                <a:lnTo>
                  <a:pt x="44" y="37"/>
                </a:lnTo>
                <a:lnTo>
                  <a:pt x="98" y="0"/>
                </a:lnTo>
                <a:lnTo>
                  <a:pt x="317" y="0"/>
                </a:lnTo>
                <a:lnTo>
                  <a:pt x="317" y="28"/>
                </a:lnTo>
                <a:lnTo>
                  <a:pt x="378" y="28"/>
                </a:lnTo>
                <a:lnTo>
                  <a:pt x="370" y="259"/>
                </a:lnTo>
                <a:lnTo>
                  <a:pt x="386" y="259"/>
                </a:lnTo>
                <a:lnTo>
                  <a:pt x="386" y="296"/>
                </a:lnTo>
                <a:lnTo>
                  <a:pt x="407" y="296"/>
                </a:lnTo>
                <a:lnTo>
                  <a:pt x="378" y="395"/>
                </a:lnTo>
                <a:lnTo>
                  <a:pt x="342" y="395"/>
                </a:lnTo>
                <a:lnTo>
                  <a:pt x="260" y="349"/>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56" name="Freeform 60" descr="Wide upward diagonal">
            <a:extLst>
              <a:ext uri="{FF2B5EF4-FFF2-40B4-BE49-F238E27FC236}">
                <a16:creationId xmlns:a16="http://schemas.microsoft.com/office/drawing/2014/main" id="{E1F787C1-100B-46F2-AD71-1504095B0F02}"/>
              </a:ext>
            </a:extLst>
          </p:cNvPr>
          <p:cNvSpPr>
            <a:spLocks/>
          </p:cNvSpPr>
          <p:nvPr/>
        </p:nvSpPr>
        <p:spPr bwMode="auto">
          <a:xfrm>
            <a:off x="6935761" y="938864"/>
            <a:ext cx="634835" cy="341223"/>
          </a:xfrm>
          <a:custGeom>
            <a:avLst/>
            <a:gdLst>
              <a:gd name="T0" fmla="*/ 2147483646 w 400"/>
              <a:gd name="T1" fmla="*/ 2147483646 h 215"/>
              <a:gd name="T2" fmla="*/ 2147483646 w 400"/>
              <a:gd name="T3" fmla="*/ 2147483646 h 215"/>
              <a:gd name="T4" fmla="*/ 2147483646 w 400"/>
              <a:gd name="T5" fmla="*/ 2147483646 h 215"/>
              <a:gd name="T6" fmla="*/ 2147483646 w 400"/>
              <a:gd name="T7" fmla="*/ 2147483646 h 215"/>
              <a:gd name="T8" fmla="*/ 2147483646 w 400"/>
              <a:gd name="T9" fmla="*/ 2147483646 h 215"/>
              <a:gd name="T10" fmla="*/ 2147483646 w 400"/>
              <a:gd name="T11" fmla="*/ 2147483646 h 215"/>
              <a:gd name="T12" fmla="*/ 2147483646 w 400"/>
              <a:gd name="T13" fmla="*/ 2147483646 h 215"/>
              <a:gd name="T14" fmla="*/ 2147483646 w 400"/>
              <a:gd name="T15" fmla="*/ 2147483646 h 215"/>
              <a:gd name="T16" fmla="*/ 2147483646 w 400"/>
              <a:gd name="T17" fmla="*/ 2147483646 h 215"/>
              <a:gd name="T18" fmla="*/ 2147483646 w 400"/>
              <a:gd name="T19" fmla="*/ 2147483646 h 215"/>
              <a:gd name="T20" fmla="*/ 2147483646 w 400"/>
              <a:gd name="T21" fmla="*/ 2147483646 h 215"/>
              <a:gd name="T22" fmla="*/ 2147483646 w 400"/>
              <a:gd name="T23" fmla="*/ 2147483646 h 215"/>
              <a:gd name="T24" fmla="*/ 2147483646 w 400"/>
              <a:gd name="T25" fmla="*/ 2147483646 h 215"/>
              <a:gd name="T26" fmla="*/ 2147483646 w 400"/>
              <a:gd name="T27" fmla="*/ 2147483646 h 215"/>
              <a:gd name="T28" fmla="*/ 2147483646 w 400"/>
              <a:gd name="T29" fmla="*/ 2147483646 h 215"/>
              <a:gd name="T30" fmla="*/ 2147483646 w 400"/>
              <a:gd name="T31" fmla="*/ 2147483646 h 215"/>
              <a:gd name="T32" fmla="*/ 2147483646 w 400"/>
              <a:gd name="T33" fmla="*/ 2147483646 h 215"/>
              <a:gd name="T34" fmla="*/ 2147483646 w 400"/>
              <a:gd name="T35" fmla="*/ 2147483646 h 215"/>
              <a:gd name="T36" fmla="*/ 2147483646 w 400"/>
              <a:gd name="T37" fmla="*/ 2147483646 h 215"/>
              <a:gd name="T38" fmla="*/ 2147483646 w 400"/>
              <a:gd name="T39" fmla="*/ 2147483646 h 215"/>
              <a:gd name="T40" fmla="*/ 2147483646 w 400"/>
              <a:gd name="T41" fmla="*/ 2147483646 h 215"/>
              <a:gd name="T42" fmla="*/ 0 w 400"/>
              <a:gd name="T43" fmla="*/ 2147483646 h 215"/>
              <a:gd name="T44" fmla="*/ 2147483646 w 400"/>
              <a:gd name="T45" fmla="*/ 0 h 215"/>
              <a:gd name="T46" fmla="*/ 2147483646 w 400"/>
              <a:gd name="T47" fmla="*/ 0 h 215"/>
              <a:gd name="T48" fmla="*/ 2147483646 w 400"/>
              <a:gd name="T49" fmla="*/ 2147483646 h 215"/>
              <a:gd name="T50" fmla="*/ 2147483646 w 400"/>
              <a:gd name="T51" fmla="*/ 2147483646 h 215"/>
              <a:gd name="T52" fmla="*/ 2147483646 w 400"/>
              <a:gd name="T53" fmla="*/ 2147483646 h 215"/>
              <a:gd name="T54" fmla="*/ 2147483646 w 400"/>
              <a:gd name="T55" fmla="*/ 2147483646 h 21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00"/>
              <a:gd name="T85" fmla="*/ 0 h 215"/>
              <a:gd name="T86" fmla="*/ 400 w 400"/>
              <a:gd name="T87" fmla="*/ 215 h 21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00" h="215">
                <a:moveTo>
                  <a:pt x="330" y="148"/>
                </a:moveTo>
                <a:lnTo>
                  <a:pt x="330" y="131"/>
                </a:lnTo>
                <a:lnTo>
                  <a:pt x="318" y="131"/>
                </a:lnTo>
                <a:lnTo>
                  <a:pt x="318" y="111"/>
                </a:lnTo>
                <a:lnTo>
                  <a:pt x="301" y="131"/>
                </a:lnTo>
                <a:lnTo>
                  <a:pt x="273" y="131"/>
                </a:lnTo>
                <a:lnTo>
                  <a:pt x="265" y="148"/>
                </a:lnTo>
                <a:lnTo>
                  <a:pt x="236" y="148"/>
                </a:lnTo>
                <a:lnTo>
                  <a:pt x="212" y="185"/>
                </a:lnTo>
                <a:lnTo>
                  <a:pt x="200" y="164"/>
                </a:lnTo>
                <a:lnTo>
                  <a:pt x="200" y="185"/>
                </a:lnTo>
                <a:lnTo>
                  <a:pt x="212" y="193"/>
                </a:lnTo>
                <a:lnTo>
                  <a:pt x="212" y="185"/>
                </a:lnTo>
                <a:lnTo>
                  <a:pt x="228" y="214"/>
                </a:lnTo>
                <a:lnTo>
                  <a:pt x="167" y="202"/>
                </a:lnTo>
                <a:lnTo>
                  <a:pt x="154" y="185"/>
                </a:lnTo>
                <a:lnTo>
                  <a:pt x="130" y="202"/>
                </a:lnTo>
                <a:lnTo>
                  <a:pt x="110" y="185"/>
                </a:lnTo>
                <a:lnTo>
                  <a:pt x="81" y="164"/>
                </a:lnTo>
                <a:lnTo>
                  <a:pt x="37" y="111"/>
                </a:lnTo>
                <a:lnTo>
                  <a:pt x="28" y="58"/>
                </a:lnTo>
                <a:lnTo>
                  <a:pt x="0" y="28"/>
                </a:lnTo>
                <a:lnTo>
                  <a:pt x="12" y="0"/>
                </a:lnTo>
                <a:lnTo>
                  <a:pt x="293" y="0"/>
                </a:lnTo>
                <a:lnTo>
                  <a:pt x="293" y="20"/>
                </a:lnTo>
                <a:lnTo>
                  <a:pt x="399" y="20"/>
                </a:lnTo>
                <a:lnTo>
                  <a:pt x="399" y="131"/>
                </a:lnTo>
                <a:lnTo>
                  <a:pt x="330" y="148"/>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57" name="Freeform 61" descr="Wide upward diagonal">
            <a:extLst>
              <a:ext uri="{FF2B5EF4-FFF2-40B4-BE49-F238E27FC236}">
                <a16:creationId xmlns:a16="http://schemas.microsoft.com/office/drawing/2014/main" id="{E4F0D55B-69DB-4373-9A51-6ACE285FD783}"/>
              </a:ext>
            </a:extLst>
          </p:cNvPr>
          <p:cNvSpPr>
            <a:spLocks/>
          </p:cNvSpPr>
          <p:nvPr/>
        </p:nvSpPr>
        <p:spPr bwMode="auto">
          <a:xfrm>
            <a:off x="8783130" y="2714815"/>
            <a:ext cx="718951" cy="295198"/>
          </a:xfrm>
          <a:custGeom>
            <a:avLst/>
            <a:gdLst>
              <a:gd name="T0" fmla="*/ 2147483646 w 453"/>
              <a:gd name="T1" fmla="*/ 2147483646 h 186"/>
              <a:gd name="T2" fmla="*/ 2147483646 w 453"/>
              <a:gd name="T3" fmla="*/ 2147483646 h 186"/>
              <a:gd name="T4" fmla="*/ 2147483646 w 453"/>
              <a:gd name="T5" fmla="*/ 2147483646 h 186"/>
              <a:gd name="T6" fmla="*/ 2147483646 w 453"/>
              <a:gd name="T7" fmla="*/ 0 h 186"/>
              <a:gd name="T8" fmla="*/ 2147483646 w 453"/>
              <a:gd name="T9" fmla="*/ 0 h 186"/>
              <a:gd name="T10" fmla="*/ 2147483646 w 453"/>
              <a:gd name="T11" fmla="*/ 2147483646 h 186"/>
              <a:gd name="T12" fmla="*/ 2147483646 w 453"/>
              <a:gd name="T13" fmla="*/ 2147483646 h 186"/>
              <a:gd name="T14" fmla="*/ 2147483646 w 453"/>
              <a:gd name="T15" fmla="*/ 2147483646 h 186"/>
              <a:gd name="T16" fmla="*/ 2147483646 w 453"/>
              <a:gd name="T17" fmla="*/ 2147483646 h 186"/>
              <a:gd name="T18" fmla="*/ 2147483646 w 453"/>
              <a:gd name="T19" fmla="*/ 2147483646 h 186"/>
              <a:gd name="T20" fmla="*/ 0 w 453"/>
              <a:gd name="T21" fmla="*/ 2147483646 h 186"/>
              <a:gd name="T22" fmla="*/ 2147483646 w 453"/>
              <a:gd name="T23" fmla="*/ 2147483646 h 1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3"/>
              <a:gd name="T37" fmla="*/ 0 h 186"/>
              <a:gd name="T38" fmla="*/ 453 w 453"/>
              <a:gd name="T39" fmla="*/ 186 h 18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3" h="186">
                <a:moveTo>
                  <a:pt x="24" y="164"/>
                </a:moveTo>
                <a:lnTo>
                  <a:pt x="74" y="29"/>
                </a:lnTo>
                <a:lnTo>
                  <a:pt x="334" y="29"/>
                </a:lnTo>
                <a:lnTo>
                  <a:pt x="334" y="0"/>
                </a:lnTo>
                <a:lnTo>
                  <a:pt x="452" y="0"/>
                </a:lnTo>
                <a:lnTo>
                  <a:pt x="452" y="103"/>
                </a:lnTo>
                <a:lnTo>
                  <a:pt x="452" y="135"/>
                </a:lnTo>
                <a:lnTo>
                  <a:pt x="424" y="135"/>
                </a:lnTo>
                <a:lnTo>
                  <a:pt x="424" y="185"/>
                </a:lnTo>
                <a:lnTo>
                  <a:pt x="90" y="185"/>
                </a:lnTo>
                <a:lnTo>
                  <a:pt x="0" y="185"/>
                </a:lnTo>
                <a:lnTo>
                  <a:pt x="24" y="164"/>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58" name="Freeform 63">
            <a:extLst>
              <a:ext uri="{FF2B5EF4-FFF2-40B4-BE49-F238E27FC236}">
                <a16:creationId xmlns:a16="http://schemas.microsoft.com/office/drawing/2014/main" id="{CE153FCD-3454-4318-B9BF-EC3F53EC4E62}"/>
              </a:ext>
            </a:extLst>
          </p:cNvPr>
          <p:cNvSpPr>
            <a:spLocks/>
          </p:cNvSpPr>
          <p:nvPr/>
        </p:nvSpPr>
        <p:spPr bwMode="auto">
          <a:xfrm>
            <a:off x="10541624" y="2408507"/>
            <a:ext cx="517390" cy="947490"/>
          </a:xfrm>
          <a:custGeom>
            <a:avLst/>
            <a:gdLst>
              <a:gd name="T0" fmla="*/ 2147483646 w 326"/>
              <a:gd name="T1" fmla="*/ 2147483646 h 597"/>
              <a:gd name="T2" fmla="*/ 2147483646 w 326"/>
              <a:gd name="T3" fmla="*/ 2147483646 h 597"/>
              <a:gd name="T4" fmla="*/ 2147483646 w 326"/>
              <a:gd name="T5" fmla="*/ 2147483646 h 597"/>
              <a:gd name="T6" fmla="*/ 2147483646 w 326"/>
              <a:gd name="T7" fmla="*/ 2147483646 h 597"/>
              <a:gd name="T8" fmla="*/ 2147483646 w 326"/>
              <a:gd name="T9" fmla="*/ 2147483646 h 597"/>
              <a:gd name="T10" fmla="*/ 2147483646 w 326"/>
              <a:gd name="T11" fmla="*/ 2147483646 h 597"/>
              <a:gd name="T12" fmla="*/ 2147483646 w 326"/>
              <a:gd name="T13" fmla="*/ 2147483646 h 597"/>
              <a:gd name="T14" fmla="*/ 2147483646 w 326"/>
              <a:gd name="T15" fmla="*/ 2147483646 h 597"/>
              <a:gd name="T16" fmla="*/ 2147483646 w 326"/>
              <a:gd name="T17" fmla="*/ 2147483646 h 597"/>
              <a:gd name="T18" fmla="*/ 2147483646 w 326"/>
              <a:gd name="T19" fmla="*/ 2147483646 h 597"/>
              <a:gd name="T20" fmla="*/ 2147483646 w 326"/>
              <a:gd name="T21" fmla="*/ 2147483646 h 597"/>
              <a:gd name="T22" fmla="*/ 2147483646 w 326"/>
              <a:gd name="T23" fmla="*/ 2147483646 h 597"/>
              <a:gd name="T24" fmla="*/ 2147483646 w 326"/>
              <a:gd name="T25" fmla="*/ 2147483646 h 597"/>
              <a:gd name="T26" fmla="*/ 2147483646 w 326"/>
              <a:gd name="T27" fmla="*/ 2147483646 h 597"/>
              <a:gd name="T28" fmla="*/ 2147483646 w 326"/>
              <a:gd name="T29" fmla="*/ 2147483646 h 597"/>
              <a:gd name="T30" fmla="*/ 2147483646 w 326"/>
              <a:gd name="T31" fmla="*/ 2147483646 h 597"/>
              <a:gd name="T32" fmla="*/ 2147483646 w 326"/>
              <a:gd name="T33" fmla="*/ 2147483646 h 597"/>
              <a:gd name="T34" fmla="*/ 0 w 326"/>
              <a:gd name="T35" fmla="*/ 2147483646 h 597"/>
              <a:gd name="T36" fmla="*/ 2147483646 w 326"/>
              <a:gd name="T37" fmla="*/ 2147483646 h 597"/>
              <a:gd name="T38" fmla="*/ 2147483646 w 326"/>
              <a:gd name="T39" fmla="*/ 0 h 597"/>
              <a:gd name="T40" fmla="*/ 2147483646 w 326"/>
              <a:gd name="T41" fmla="*/ 0 h 597"/>
              <a:gd name="T42" fmla="*/ 2147483646 w 326"/>
              <a:gd name="T43" fmla="*/ 2147483646 h 59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6"/>
              <a:gd name="T67" fmla="*/ 0 h 597"/>
              <a:gd name="T68" fmla="*/ 326 w 326"/>
              <a:gd name="T69" fmla="*/ 597 h 59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6" h="597">
                <a:moveTo>
                  <a:pt x="244" y="127"/>
                </a:moveTo>
                <a:lnTo>
                  <a:pt x="268" y="209"/>
                </a:lnTo>
                <a:lnTo>
                  <a:pt x="236" y="238"/>
                </a:lnTo>
                <a:lnTo>
                  <a:pt x="224" y="328"/>
                </a:lnTo>
                <a:lnTo>
                  <a:pt x="252" y="439"/>
                </a:lnTo>
                <a:lnTo>
                  <a:pt x="325" y="567"/>
                </a:lnTo>
                <a:lnTo>
                  <a:pt x="289" y="579"/>
                </a:lnTo>
                <a:lnTo>
                  <a:pt x="289" y="596"/>
                </a:lnTo>
                <a:lnTo>
                  <a:pt x="69" y="596"/>
                </a:lnTo>
                <a:lnTo>
                  <a:pt x="69" y="275"/>
                </a:lnTo>
                <a:lnTo>
                  <a:pt x="44" y="222"/>
                </a:lnTo>
                <a:lnTo>
                  <a:pt x="52" y="200"/>
                </a:lnTo>
                <a:lnTo>
                  <a:pt x="61" y="193"/>
                </a:lnTo>
                <a:lnTo>
                  <a:pt x="52" y="176"/>
                </a:lnTo>
                <a:lnTo>
                  <a:pt x="24" y="156"/>
                </a:lnTo>
                <a:lnTo>
                  <a:pt x="24" y="139"/>
                </a:lnTo>
                <a:lnTo>
                  <a:pt x="16" y="119"/>
                </a:lnTo>
                <a:lnTo>
                  <a:pt x="0" y="110"/>
                </a:lnTo>
                <a:lnTo>
                  <a:pt x="8" y="110"/>
                </a:lnTo>
                <a:lnTo>
                  <a:pt x="8" y="0"/>
                </a:lnTo>
                <a:lnTo>
                  <a:pt x="142" y="0"/>
                </a:lnTo>
                <a:lnTo>
                  <a:pt x="244" y="127"/>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59" name="Freeform 64">
            <a:extLst>
              <a:ext uri="{FF2B5EF4-FFF2-40B4-BE49-F238E27FC236}">
                <a16:creationId xmlns:a16="http://schemas.microsoft.com/office/drawing/2014/main" id="{7DA1AB9B-75BA-4494-9CB8-93C5EAA99EE8}"/>
              </a:ext>
            </a:extLst>
          </p:cNvPr>
          <p:cNvSpPr>
            <a:spLocks/>
          </p:cNvSpPr>
          <p:nvPr/>
        </p:nvSpPr>
        <p:spPr bwMode="auto">
          <a:xfrm>
            <a:off x="9887744" y="2427551"/>
            <a:ext cx="764976" cy="418991"/>
          </a:xfrm>
          <a:custGeom>
            <a:avLst/>
            <a:gdLst>
              <a:gd name="T0" fmla="*/ 2147483646 w 482"/>
              <a:gd name="T1" fmla="*/ 2147483646 h 264"/>
              <a:gd name="T2" fmla="*/ 2147483646 w 482"/>
              <a:gd name="T3" fmla="*/ 2147483646 h 264"/>
              <a:gd name="T4" fmla="*/ 2147483646 w 482"/>
              <a:gd name="T5" fmla="*/ 2147483646 h 264"/>
              <a:gd name="T6" fmla="*/ 2147483646 w 482"/>
              <a:gd name="T7" fmla="*/ 2147483646 h 264"/>
              <a:gd name="T8" fmla="*/ 2147483646 w 482"/>
              <a:gd name="T9" fmla="*/ 2147483646 h 264"/>
              <a:gd name="T10" fmla="*/ 2147483646 w 482"/>
              <a:gd name="T11" fmla="*/ 2147483646 h 264"/>
              <a:gd name="T12" fmla="*/ 2147483646 w 482"/>
              <a:gd name="T13" fmla="*/ 2147483646 h 264"/>
              <a:gd name="T14" fmla="*/ 2147483646 w 482"/>
              <a:gd name="T15" fmla="*/ 2147483646 h 264"/>
              <a:gd name="T16" fmla="*/ 0 w 482"/>
              <a:gd name="T17" fmla="*/ 2147483646 h 264"/>
              <a:gd name="T18" fmla="*/ 2147483646 w 482"/>
              <a:gd name="T19" fmla="*/ 0 h 264"/>
              <a:gd name="T20" fmla="*/ 2147483646 w 482"/>
              <a:gd name="T21" fmla="*/ 0 h 264"/>
              <a:gd name="T22" fmla="*/ 2147483646 w 482"/>
              <a:gd name="T23" fmla="*/ 2147483646 h 264"/>
              <a:gd name="T24" fmla="*/ 2147483646 w 482"/>
              <a:gd name="T25" fmla="*/ 2147483646 h 264"/>
              <a:gd name="T26" fmla="*/ 2147483646 w 482"/>
              <a:gd name="T27" fmla="*/ 2147483646 h 264"/>
              <a:gd name="T28" fmla="*/ 2147483646 w 482"/>
              <a:gd name="T29" fmla="*/ 2147483646 h 264"/>
              <a:gd name="T30" fmla="*/ 2147483646 w 482"/>
              <a:gd name="T31" fmla="*/ 2147483646 h 264"/>
              <a:gd name="T32" fmla="*/ 2147483646 w 482"/>
              <a:gd name="T33" fmla="*/ 2147483646 h 264"/>
              <a:gd name="T34" fmla="*/ 2147483646 w 482"/>
              <a:gd name="T35" fmla="*/ 2147483646 h 2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2"/>
              <a:gd name="T55" fmla="*/ 0 h 264"/>
              <a:gd name="T56" fmla="*/ 482 w 482"/>
              <a:gd name="T57" fmla="*/ 264 h 26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2" h="264">
                <a:moveTo>
                  <a:pt x="428" y="107"/>
                </a:moveTo>
                <a:lnTo>
                  <a:pt x="436" y="127"/>
                </a:lnTo>
                <a:lnTo>
                  <a:pt x="436" y="144"/>
                </a:lnTo>
                <a:lnTo>
                  <a:pt x="464" y="164"/>
                </a:lnTo>
                <a:lnTo>
                  <a:pt x="473" y="181"/>
                </a:lnTo>
                <a:lnTo>
                  <a:pt x="464" y="188"/>
                </a:lnTo>
                <a:lnTo>
                  <a:pt x="456" y="210"/>
                </a:lnTo>
                <a:lnTo>
                  <a:pt x="481" y="263"/>
                </a:lnTo>
                <a:lnTo>
                  <a:pt x="0" y="263"/>
                </a:lnTo>
                <a:lnTo>
                  <a:pt x="13" y="0"/>
                </a:lnTo>
                <a:lnTo>
                  <a:pt x="147" y="0"/>
                </a:lnTo>
                <a:lnTo>
                  <a:pt x="139" y="24"/>
                </a:lnTo>
                <a:lnTo>
                  <a:pt x="119" y="32"/>
                </a:lnTo>
                <a:lnTo>
                  <a:pt x="119" y="90"/>
                </a:lnTo>
                <a:lnTo>
                  <a:pt x="200" y="90"/>
                </a:lnTo>
                <a:lnTo>
                  <a:pt x="200" y="98"/>
                </a:lnTo>
                <a:lnTo>
                  <a:pt x="412" y="98"/>
                </a:lnTo>
                <a:lnTo>
                  <a:pt x="428" y="107"/>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60" name="Freeform 65">
            <a:extLst>
              <a:ext uri="{FF2B5EF4-FFF2-40B4-BE49-F238E27FC236}">
                <a16:creationId xmlns:a16="http://schemas.microsoft.com/office/drawing/2014/main" id="{54DEDA11-C583-470C-B31E-E6F3333E93D8}"/>
              </a:ext>
            </a:extLst>
          </p:cNvPr>
          <p:cNvSpPr>
            <a:spLocks/>
          </p:cNvSpPr>
          <p:nvPr/>
        </p:nvSpPr>
        <p:spPr bwMode="auto">
          <a:xfrm>
            <a:off x="9887744" y="2844954"/>
            <a:ext cx="764976" cy="687209"/>
          </a:xfrm>
          <a:custGeom>
            <a:avLst/>
            <a:gdLst>
              <a:gd name="T0" fmla="*/ 2147483646 w 482"/>
              <a:gd name="T1" fmla="*/ 2147483646 h 433"/>
              <a:gd name="T2" fmla="*/ 2147483646 w 482"/>
              <a:gd name="T3" fmla="*/ 2147483646 h 433"/>
              <a:gd name="T4" fmla="*/ 2147483646 w 482"/>
              <a:gd name="T5" fmla="*/ 2147483646 h 433"/>
              <a:gd name="T6" fmla="*/ 2147483646 w 482"/>
              <a:gd name="T7" fmla="*/ 2147483646 h 433"/>
              <a:gd name="T8" fmla="*/ 2147483646 w 482"/>
              <a:gd name="T9" fmla="*/ 2147483646 h 433"/>
              <a:gd name="T10" fmla="*/ 2147483646 w 482"/>
              <a:gd name="T11" fmla="*/ 2147483646 h 433"/>
              <a:gd name="T12" fmla="*/ 2147483646 w 482"/>
              <a:gd name="T13" fmla="*/ 2147483646 h 433"/>
              <a:gd name="T14" fmla="*/ 2147483646 w 482"/>
              <a:gd name="T15" fmla="*/ 2147483646 h 433"/>
              <a:gd name="T16" fmla="*/ 2147483646 w 482"/>
              <a:gd name="T17" fmla="*/ 2147483646 h 433"/>
              <a:gd name="T18" fmla="*/ 2147483646 w 482"/>
              <a:gd name="T19" fmla="*/ 2147483646 h 433"/>
              <a:gd name="T20" fmla="*/ 2147483646 w 482"/>
              <a:gd name="T21" fmla="*/ 2147483646 h 433"/>
              <a:gd name="T22" fmla="*/ 2147483646 w 482"/>
              <a:gd name="T23" fmla="*/ 2147483646 h 433"/>
              <a:gd name="T24" fmla="*/ 2147483646 w 482"/>
              <a:gd name="T25" fmla="*/ 2147483646 h 433"/>
              <a:gd name="T26" fmla="*/ 2147483646 w 482"/>
              <a:gd name="T27" fmla="*/ 2147483646 h 433"/>
              <a:gd name="T28" fmla="*/ 2147483646 w 482"/>
              <a:gd name="T29" fmla="*/ 2147483646 h 433"/>
              <a:gd name="T30" fmla="*/ 2147483646 w 482"/>
              <a:gd name="T31" fmla="*/ 2147483646 h 433"/>
              <a:gd name="T32" fmla="*/ 2147483646 w 482"/>
              <a:gd name="T33" fmla="*/ 2147483646 h 433"/>
              <a:gd name="T34" fmla="*/ 2147483646 w 482"/>
              <a:gd name="T35" fmla="*/ 2147483646 h 433"/>
              <a:gd name="T36" fmla="*/ 0 w 482"/>
              <a:gd name="T37" fmla="*/ 2147483646 h 433"/>
              <a:gd name="T38" fmla="*/ 0 w 482"/>
              <a:gd name="T39" fmla="*/ 0 h 433"/>
              <a:gd name="T40" fmla="*/ 2147483646 w 482"/>
              <a:gd name="T41" fmla="*/ 0 h 433"/>
              <a:gd name="T42" fmla="*/ 2147483646 w 482"/>
              <a:gd name="T43" fmla="*/ 2147483646 h 4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2"/>
              <a:gd name="T67" fmla="*/ 0 h 433"/>
              <a:gd name="T68" fmla="*/ 482 w 482"/>
              <a:gd name="T69" fmla="*/ 433 h 4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2" h="433">
                <a:moveTo>
                  <a:pt x="481" y="321"/>
                </a:moveTo>
                <a:lnTo>
                  <a:pt x="473" y="432"/>
                </a:lnTo>
                <a:lnTo>
                  <a:pt x="310" y="432"/>
                </a:lnTo>
                <a:lnTo>
                  <a:pt x="310" y="395"/>
                </a:lnTo>
                <a:lnTo>
                  <a:pt x="273" y="321"/>
                </a:lnTo>
                <a:lnTo>
                  <a:pt x="220" y="292"/>
                </a:lnTo>
                <a:lnTo>
                  <a:pt x="212" y="255"/>
                </a:lnTo>
                <a:lnTo>
                  <a:pt x="192" y="247"/>
                </a:lnTo>
                <a:lnTo>
                  <a:pt x="192" y="238"/>
                </a:lnTo>
                <a:lnTo>
                  <a:pt x="119" y="185"/>
                </a:lnTo>
                <a:lnTo>
                  <a:pt x="139" y="173"/>
                </a:lnTo>
                <a:lnTo>
                  <a:pt x="176" y="201"/>
                </a:lnTo>
                <a:lnTo>
                  <a:pt x="192" y="156"/>
                </a:lnTo>
                <a:lnTo>
                  <a:pt x="119" y="156"/>
                </a:lnTo>
                <a:lnTo>
                  <a:pt x="119" y="119"/>
                </a:lnTo>
                <a:lnTo>
                  <a:pt x="82" y="119"/>
                </a:lnTo>
                <a:lnTo>
                  <a:pt x="82" y="82"/>
                </a:lnTo>
                <a:lnTo>
                  <a:pt x="66" y="53"/>
                </a:lnTo>
                <a:lnTo>
                  <a:pt x="0" y="53"/>
                </a:lnTo>
                <a:lnTo>
                  <a:pt x="0" y="0"/>
                </a:lnTo>
                <a:lnTo>
                  <a:pt x="481" y="0"/>
                </a:lnTo>
                <a:lnTo>
                  <a:pt x="481" y="321"/>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61" name="Freeform 66">
            <a:extLst>
              <a:ext uri="{FF2B5EF4-FFF2-40B4-BE49-F238E27FC236}">
                <a16:creationId xmlns:a16="http://schemas.microsoft.com/office/drawing/2014/main" id="{9D151AB7-97BB-4136-8F36-431F615CB0F0}"/>
              </a:ext>
            </a:extLst>
          </p:cNvPr>
          <p:cNvSpPr>
            <a:spLocks/>
          </p:cNvSpPr>
          <p:nvPr/>
        </p:nvSpPr>
        <p:spPr bwMode="auto">
          <a:xfrm>
            <a:off x="10076609" y="2335501"/>
            <a:ext cx="466603" cy="249172"/>
          </a:xfrm>
          <a:custGeom>
            <a:avLst/>
            <a:gdLst>
              <a:gd name="T0" fmla="*/ 2147483646 w 294"/>
              <a:gd name="T1" fmla="*/ 2147483646 h 157"/>
              <a:gd name="T2" fmla="*/ 2147483646 w 294"/>
              <a:gd name="T3" fmla="*/ 0 h 157"/>
              <a:gd name="T4" fmla="*/ 2147483646 w 294"/>
              <a:gd name="T5" fmla="*/ 2147483646 h 157"/>
              <a:gd name="T6" fmla="*/ 2147483646 w 294"/>
              <a:gd name="T7" fmla="*/ 2147483646 h 157"/>
              <a:gd name="T8" fmla="*/ 2147483646 w 294"/>
              <a:gd name="T9" fmla="*/ 2147483646 h 157"/>
              <a:gd name="T10" fmla="*/ 2147483646 w 294"/>
              <a:gd name="T11" fmla="*/ 2147483646 h 157"/>
              <a:gd name="T12" fmla="*/ 2147483646 w 294"/>
              <a:gd name="T13" fmla="*/ 2147483646 h 157"/>
              <a:gd name="T14" fmla="*/ 2147483646 w 294"/>
              <a:gd name="T15" fmla="*/ 2147483646 h 157"/>
              <a:gd name="T16" fmla="*/ 2147483646 w 294"/>
              <a:gd name="T17" fmla="*/ 2147483646 h 157"/>
              <a:gd name="T18" fmla="*/ 2147483646 w 294"/>
              <a:gd name="T19" fmla="*/ 2147483646 h 157"/>
              <a:gd name="T20" fmla="*/ 2147483646 w 294"/>
              <a:gd name="T21" fmla="*/ 2147483646 h 157"/>
              <a:gd name="T22" fmla="*/ 0 w 294"/>
              <a:gd name="T23" fmla="*/ 2147483646 h 157"/>
              <a:gd name="T24" fmla="*/ 0 w 294"/>
              <a:gd name="T25" fmla="*/ 2147483646 h 157"/>
              <a:gd name="T26" fmla="*/ 2147483646 w 294"/>
              <a:gd name="T27" fmla="*/ 2147483646 h 157"/>
              <a:gd name="T28" fmla="*/ 2147483646 w 294"/>
              <a:gd name="T29" fmla="*/ 2147483646 h 157"/>
              <a:gd name="T30" fmla="*/ 2147483646 w 294"/>
              <a:gd name="T31" fmla="*/ 2147483646 h 1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157"/>
              <a:gd name="T50" fmla="*/ 294 w 294"/>
              <a:gd name="T51" fmla="*/ 157 h 15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157">
                <a:moveTo>
                  <a:pt x="28" y="29"/>
                </a:moveTo>
                <a:lnTo>
                  <a:pt x="57" y="0"/>
                </a:lnTo>
                <a:lnTo>
                  <a:pt x="65" y="21"/>
                </a:lnTo>
                <a:lnTo>
                  <a:pt x="138" y="21"/>
                </a:lnTo>
                <a:lnTo>
                  <a:pt x="175" y="58"/>
                </a:lnTo>
                <a:lnTo>
                  <a:pt x="199" y="46"/>
                </a:lnTo>
                <a:lnTo>
                  <a:pt x="199" y="29"/>
                </a:lnTo>
                <a:lnTo>
                  <a:pt x="236" y="37"/>
                </a:lnTo>
                <a:lnTo>
                  <a:pt x="293" y="156"/>
                </a:lnTo>
                <a:lnTo>
                  <a:pt x="81" y="156"/>
                </a:lnTo>
                <a:lnTo>
                  <a:pt x="81" y="148"/>
                </a:lnTo>
                <a:lnTo>
                  <a:pt x="0" y="148"/>
                </a:lnTo>
                <a:lnTo>
                  <a:pt x="0" y="90"/>
                </a:lnTo>
                <a:lnTo>
                  <a:pt x="20" y="82"/>
                </a:lnTo>
                <a:lnTo>
                  <a:pt x="28" y="58"/>
                </a:lnTo>
                <a:lnTo>
                  <a:pt x="28" y="29"/>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62" name="Freeform 67">
            <a:extLst>
              <a:ext uri="{FF2B5EF4-FFF2-40B4-BE49-F238E27FC236}">
                <a16:creationId xmlns:a16="http://schemas.microsoft.com/office/drawing/2014/main" id="{4B7725F6-2A63-40A1-BE88-60C6656CACE8}"/>
              </a:ext>
            </a:extLst>
          </p:cNvPr>
          <p:cNvSpPr>
            <a:spLocks/>
          </p:cNvSpPr>
          <p:nvPr/>
        </p:nvSpPr>
        <p:spPr bwMode="auto">
          <a:xfrm>
            <a:off x="9197363" y="4111448"/>
            <a:ext cx="782433" cy="261870"/>
          </a:xfrm>
          <a:custGeom>
            <a:avLst/>
            <a:gdLst>
              <a:gd name="T0" fmla="*/ 2147483646 w 493"/>
              <a:gd name="T1" fmla="*/ 2147483646 h 165"/>
              <a:gd name="T2" fmla="*/ 2147483646 w 493"/>
              <a:gd name="T3" fmla="*/ 2147483646 h 165"/>
              <a:gd name="T4" fmla="*/ 2147483646 w 493"/>
              <a:gd name="T5" fmla="*/ 2147483646 h 165"/>
              <a:gd name="T6" fmla="*/ 2147483646 w 493"/>
              <a:gd name="T7" fmla="*/ 2147483646 h 165"/>
              <a:gd name="T8" fmla="*/ 2147483646 w 493"/>
              <a:gd name="T9" fmla="*/ 2147483646 h 165"/>
              <a:gd name="T10" fmla="*/ 2147483646 w 493"/>
              <a:gd name="T11" fmla="*/ 2147483646 h 165"/>
              <a:gd name="T12" fmla="*/ 2147483646 w 493"/>
              <a:gd name="T13" fmla="*/ 2147483646 h 165"/>
              <a:gd name="T14" fmla="*/ 2147483646 w 493"/>
              <a:gd name="T15" fmla="*/ 2147483646 h 165"/>
              <a:gd name="T16" fmla="*/ 2147483646 w 493"/>
              <a:gd name="T17" fmla="*/ 2147483646 h 165"/>
              <a:gd name="T18" fmla="*/ 2147483646 w 493"/>
              <a:gd name="T19" fmla="*/ 2147483646 h 165"/>
              <a:gd name="T20" fmla="*/ 2147483646 w 493"/>
              <a:gd name="T21" fmla="*/ 2147483646 h 165"/>
              <a:gd name="T22" fmla="*/ 2147483646 w 493"/>
              <a:gd name="T23" fmla="*/ 2147483646 h 165"/>
              <a:gd name="T24" fmla="*/ 2147483646 w 493"/>
              <a:gd name="T25" fmla="*/ 2147483646 h 165"/>
              <a:gd name="T26" fmla="*/ 2147483646 w 493"/>
              <a:gd name="T27" fmla="*/ 2147483646 h 165"/>
              <a:gd name="T28" fmla="*/ 2147483646 w 493"/>
              <a:gd name="T29" fmla="*/ 2147483646 h 165"/>
              <a:gd name="T30" fmla="*/ 2147483646 w 493"/>
              <a:gd name="T31" fmla="*/ 2147483646 h 165"/>
              <a:gd name="T32" fmla="*/ 2147483646 w 493"/>
              <a:gd name="T33" fmla="*/ 2147483646 h 165"/>
              <a:gd name="T34" fmla="*/ 2147483646 w 493"/>
              <a:gd name="T35" fmla="*/ 2147483646 h 165"/>
              <a:gd name="T36" fmla="*/ 2147483646 w 493"/>
              <a:gd name="T37" fmla="*/ 2147483646 h 165"/>
              <a:gd name="T38" fmla="*/ 2147483646 w 493"/>
              <a:gd name="T39" fmla="*/ 2147483646 h 165"/>
              <a:gd name="T40" fmla="*/ 2147483646 w 493"/>
              <a:gd name="T41" fmla="*/ 2147483646 h 165"/>
              <a:gd name="T42" fmla="*/ 2147483646 w 493"/>
              <a:gd name="T43" fmla="*/ 2147483646 h 165"/>
              <a:gd name="T44" fmla="*/ 0 w 493"/>
              <a:gd name="T45" fmla="*/ 2147483646 h 165"/>
              <a:gd name="T46" fmla="*/ 2147483646 w 493"/>
              <a:gd name="T47" fmla="*/ 2147483646 h 165"/>
              <a:gd name="T48" fmla="*/ 2147483646 w 493"/>
              <a:gd name="T49" fmla="*/ 0 h 165"/>
              <a:gd name="T50" fmla="*/ 2147483646 w 493"/>
              <a:gd name="T51" fmla="*/ 0 h 165"/>
              <a:gd name="T52" fmla="*/ 2147483646 w 493"/>
              <a:gd name="T53" fmla="*/ 0 h 165"/>
              <a:gd name="T54" fmla="*/ 2147483646 w 493"/>
              <a:gd name="T55" fmla="*/ 2147483646 h 165"/>
              <a:gd name="T56" fmla="*/ 2147483646 w 493"/>
              <a:gd name="T57" fmla="*/ 2147483646 h 165"/>
              <a:gd name="T58" fmla="*/ 2147483646 w 493"/>
              <a:gd name="T59" fmla="*/ 2147483646 h 1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93"/>
              <a:gd name="T91" fmla="*/ 0 h 165"/>
              <a:gd name="T92" fmla="*/ 493 w 493"/>
              <a:gd name="T93" fmla="*/ 165 h 16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93" h="165">
                <a:moveTo>
                  <a:pt x="191" y="99"/>
                </a:moveTo>
                <a:lnTo>
                  <a:pt x="175" y="82"/>
                </a:lnTo>
                <a:lnTo>
                  <a:pt x="228" y="53"/>
                </a:lnTo>
                <a:lnTo>
                  <a:pt x="228" y="37"/>
                </a:lnTo>
                <a:lnTo>
                  <a:pt x="191" y="53"/>
                </a:lnTo>
                <a:lnTo>
                  <a:pt x="155" y="37"/>
                </a:lnTo>
                <a:lnTo>
                  <a:pt x="155" y="61"/>
                </a:lnTo>
                <a:lnTo>
                  <a:pt x="118" y="53"/>
                </a:lnTo>
                <a:lnTo>
                  <a:pt x="130" y="45"/>
                </a:lnTo>
                <a:lnTo>
                  <a:pt x="118" y="37"/>
                </a:lnTo>
                <a:lnTo>
                  <a:pt x="101" y="45"/>
                </a:lnTo>
                <a:lnTo>
                  <a:pt x="81" y="16"/>
                </a:lnTo>
                <a:lnTo>
                  <a:pt x="81" y="45"/>
                </a:lnTo>
                <a:lnTo>
                  <a:pt x="118" y="61"/>
                </a:lnTo>
                <a:lnTo>
                  <a:pt x="139" y="144"/>
                </a:lnTo>
                <a:lnTo>
                  <a:pt x="130" y="156"/>
                </a:lnTo>
                <a:lnTo>
                  <a:pt x="130" y="127"/>
                </a:lnTo>
                <a:lnTo>
                  <a:pt x="110" y="144"/>
                </a:lnTo>
                <a:lnTo>
                  <a:pt x="101" y="127"/>
                </a:lnTo>
                <a:lnTo>
                  <a:pt x="81" y="135"/>
                </a:lnTo>
                <a:lnTo>
                  <a:pt x="81" y="127"/>
                </a:lnTo>
                <a:lnTo>
                  <a:pt x="45" y="119"/>
                </a:lnTo>
                <a:lnTo>
                  <a:pt x="0" y="53"/>
                </a:lnTo>
                <a:lnTo>
                  <a:pt x="73" y="53"/>
                </a:lnTo>
                <a:lnTo>
                  <a:pt x="73" y="0"/>
                </a:lnTo>
                <a:lnTo>
                  <a:pt x="191" y="0"/>
                </a:lnTo>
                <a:lnTo>
                  <a:pt x="492" y="0"/>
                </a:lnTo>
                <a:lnTo>
                  <a:pt x="492" y="164"/>
                </a:lnTo>
                <a:lnTo>
                  <a:pt x="191" y="164"/>
                </a:lnTo>
                <a:lnTo>
                  <a:pt x="191" y="99"/>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63" name="Freeform 68">
            <a:extLst>
              <a:ext uri="{FF2B5EF4-FFF2-40B4-BE49-F238E27FC236}">
                <a16:creationId xmlns:a16="http://schemas.microsoft.com/office/drawing/2014/main" id="{BC0EBC2C-50CD-4F6E-AC3E-4F4894500C8F}"/>
              </a:ext>
            </a:extLst>
          </p:cNvPr>
          <p:cNvSpPr>
            <a:spLocks/>
          </p:cNvSpPr>
          <p:nvPr/>
        </p:nvSpPr>
        <p:spPr bwMode="auto">
          <a:xfrm>
            <a:off x="9500495" y="3816252"/>
            <a:ext cx="479300" cy="296786"/>
          </a:xfrm>
          <a:custGeom>
            <a:avLst/>
            <a:gdLst>
              <a:gd name="T0" fmla="*/ 0 w 302"/>
              <a:gd name="T1" fmla="*/ 2147483646 h 187"/>
              <a:gd name="T2" fmla="*/ 0 w 302"/>
              <a:gd name="T3" fmla="*/ 2147483646 h 187"/>
              <a:gd name="T4" fmla="*/ 0 w 302"/>
              <a:gd name="T5" fmla="*/ 0 h 187"/>
              <a:gd name="T6" fmla="*/ 2147483646 w 302"/>
              <a:gd name="T7" fmla="*/ 0 h 187"/>
              <a:gd name="T8" fmla="*/ 2147483646 w 302"/>
              <a:gd name="T9" fmla="*/ 2147483646 h 187"/>
              <a:gd name="T10" fmla="*/ 0 w 302"/>
              <a:gd name="T11" fmla="*/ 2147483646 h 187"/>
              <a:gd name="T12" fmla="*/ 0 60000 65536"/>
              <a:gd name="T13" fmla="*/ 0 60000 65536"/>
              <a:gd name="T14" fmla="*/ 0 60000 65536"/>
              <a:gd name="T15" fmla="*/ 0 60000 65536"/>
              <a:gd name="T16" fmla="*/ 0 60000 65536"/>
              <a:gd name="T17" fmla="*/ 0 60000 65536"/>
              <a:gd name="T18" fmla="*/ 0 w 302"/>
              <a:gd name="T19" fmla="*/ 0 h 187"/>
              <a:gd name="T20" fmla="*/ 302 w 302"/>
              <a:gd name="T21" fmla="*/ 187 h 187"/>
            </a:gdLst>
            <a:ahLst/>
            <a:cxnLst>
              <a:cxn ang="T12">
                <a:pos x="T0" y="T1"/>
              </a:cxn>
              <a:cxn ang="T13">
                <a:pos x="T2" y="T3"/>
              </a:cxn>
              <a:cxn ang="T14">
                <a:pos x="T4" y="T5"/>
              </a:cxn>
              <a:cxn ang="T15">
                <a:pos x="T6" y="T7"/>
              </a:cxn>
              <a:cxn ang="T16">
                <a:pos x="T8" y="T9"/>
              </a:cxn>
              <a:cxn ang="T17">
                <a:pos x="T10" y="T11"/>
              </a:cxn>
            </a:cxnLst>
            <a:rect l="T18" t="T19" r="T20" b="T21"/>
            <a:pathLst>
              <a:path w="302" h="187">
                <a:moveTo>
                  <a:pt x="0" y="186"/>
                </a:moveTo>
                <a:lnTo>
                  <a:pt x="0" y="83"/>
                </a:lnTo>
                <a:lnTo>
                  <a:pt x="0" y="0"/>
                </a:lnTo>
                <a:lnTo>
                  <a:pt x="301" y="0"/>
                </a:lnTo>
                <a:lnTo>
                  <a:pt x="301" y="186"/>
                </a:lnTo>
                <a:lnTo>
                  <a:pt x="0" y="186"/>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64" name="Freeform 69">
            <a:extLst>
              <a:ext uri="{FF2B5EF4-FFF2-40B4-BE49-F238E27FC236}">
                <a16:creationId xmlns:a16="http://schemas.microsoft.com/office/drawing/2014/main" id="{413DE9B1-DA49-4448-BC8C-5496EF7ECEDC}"/>
              </a:ext>
            </a:extLst>
          </p:cNvPr>
          <p:cNvSpPr>
            <a:spLocks/>
          </p:cNvSpPr>
          <p:nvPr/>
        </p:nvSpPr>
        <p:spPr bwMode="auto">
          <a:xfrm>
            <a:off x="9475101" y="4371732"/>
            <a:ext cx="504694" cy="439623"/>
          </a:xfrm>
          <a:custGeom>
            <a:avLst/>
            <a:gdLst>
              <a:gd name="T0" fmla="*/ 2147483646 w 318"/>
              <a:gd name="T1" fmla="*/ 2147483646 h 277"/>
              <a:gd name="T2" fmla="*/ 2147483646 w 318"/>
              <a:gd name="T3" fmla="*/ 2147483646 h 277"/>
              <a:gd name="T4" fmla="*/ 2147483646 w 318"/>
              <a:gd name="T5" fmla="*/ 2147483646 h 277"/>
              <a:gd name="T6" fmla="*/ 2147483646 w 318"/>
              <a:gd name="T7" fmla="*/ 2147483646 h 277"/>
              <a:gd name="T8" fmla="*/ 2147483646 w 318"/>
              <a:gd name="T9" fmla="*/ 2147483646 h 277"/>
              <a:gd name="T10" fmla="*/ 2147483646 w 318"/>
              <a:gd name="T11" fmla="*/ 2147483646 h 277"/>
              <a:gd name="T12" fmla="*/ 2147483646 w 318"/>
              <a:gd name="T13" fmla="*/ 2147483646 h 277"/>
              <a:gd name="T14" fmla="*/ 2147483646 w 318"/>
              <a:gd name="T15" fmla="*/ 2147483646 h 277"/>
              <a:gd name="T16" fmla="*/ 2147483646 w 318"/>
              <a:gd name="T17" fmla="*/ 2147483646 h 277"/>
              <a:gd name="T18" fmla="*/ 2147483646 w 318"/>
              <a:gd name="T19" fmla="*/ 2147483646 h 277"/>
              <a:gd name="T20" fmla="*/ 2147483646 w 318"/>
              <a:gd name="T21" fmla="*/ 2147483646 h 277"/>
              <a:gd name="T22" fmla="*/ 2147483646 w 318"/>
              <a:gd name="T23" fmla="*/ 2147483646 h 277"/>
              <a:gd name="T24" fmla="*/ 2147483646 w 318"/>
              <a:gd name="T25" fmla="*/ 2147483646 h 277"/>
              <a:gd name="T26" fmla="*/ 2147483646 w 318"/>
              <a:gd name="T27" fmla="*/ 2147483646 h 277"/>
              <a:gd name="T28" fmla="*/ 2147483646 w 318"/>
              <a:gd name="T29" fmla="*/ 2147483646 h 277"/>
              <a:gd name="T30" fmla="*/ 2147483646 w 318"/>
              <a:gd name="T31" fmla="*/ 2147483646 h 277"/>
              <a:gd name="T32" fmla="*/ 2147483646 w 318"/>
              <a:gd name="T33" fmla="*/ 2147483646 h 277"/>
              <a:gd name="T34" fmla="*/ 0 w 318"/>
              <a:gd name="T35" fmla="*/ 2147483646 h 277"/>
              <a:gd name="T36" fmla="*/ 2147483646 w 318"/>
              <a:gd name="T37" fmla="*/ 0 h 277"/>
              <a:gd name="T38" fmla="*/ 2147483646 w 318"/>
              <a:gd name="T39" fmla="*/ 0 h 277"/>
              <a:gd name="T40" fmla="*/ 2147483646 w 318"/>
              <a:gd name="T41" fmla="*/ 2147483646 h 277"/>
              <a:gd name="T42" fmla="*/ 2147483646 w 318"/>
              <a:gd name="T43" fmla="*/ 2147483646 h 277"/>
              <a:gd name="T44" fmla="*/ 2147483646 w 318"/>
              <a:gd name="T45" fmla="*/ 2147483646 h 277"/>
              <a:gd name="T46" fmla="*/ 2147483646 w 318"/>
              <a:gd name="T47" fmla="*/ 2147483646 h 277"/>
              <a:gd name="T48" fmla="*/ 2147483646 w 318"/>
              <a:gd name="T49" fmla="*/ 2147483646 h 277"/>
              <a:gd name="T50" fmla="*/ 2147483646 w 318"/>
              <a:gd name="T51" fmla="*/ 2147483646 h 27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8"/>
              <a:gd name="T79" fmla="*/ 0 h 277"/>
              <a:gd name="T80" fmla="*/ 318 w 318"/>
              <a:gd name="T81" fmla="*/ 277 h 27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8" h="277">
                <a:moveTo>
                  <a:pt x="142" y="202"/>
                </a:moveTo>
                <a:lnTo>
                  <a:pt x="118" y="202"/>
                </a:lnTo>
                <a:lnTo>
                  <a:pt x="106" y="194"/>
                </a:lnTo>
                <a:lnTo>
                  <a:pt x="98" y="202"/>
                </a:lnTo>
                <a:lnTo>
                  <a:pt x="90" y="181"/>
                </a:lnTo>
                <a:lnTo>
                  <a:pt x="45" y="165"/>
                </a:lnTo>
                <a:lnTo>
                  <a:pt x="53" y="173"/>
                </a:lnTo>
                <a:lnTo>
                  <a:pt x="45" y="144"/>
                </a:lnTo>
                <a:lnTo>
                  <a:pt x="61" y="165"/>
                </a:lnTo>
                <a:lnTo>
                  <a:pt x="98" y="136"/>
                </a:lnTo>
                <a:lnTo>
                  <a:pt x="126" y="74"/>
                </a:lnTo>
                <a:lnTo>
                  <a:pt x="179" y="45"/>
                </a:lnTo>
                <a:lnTo>
                  <a:pt x="118" y="62"/>
                </a:lnTo>
                <a:lnTo>
                  <a:pt x="90" y="136"/>
                </a:lnTo>
                <a:lnTo>
                  <a:pt x="37" y="144"/>
                </a:lnTo>
                <a:lnTo>
                  <a:pt x="16" y="128"/>
                </a:lnTo>
                <a:lnTo>
                  <a:pt x="24" y="111"/>
                </a:lnTo>
                <a:lnTo>
                  <a:pt x="0" y="45"/>
                </a:lnTo>
                <a:lnTo>
                  <a:pt x="16" y="0"/>
                </a:lnTo>
                <a:lnTo>
                  <a:pt x="317" y="0"/>
                </a:lnTo>
                <a:lnTo>
                  <a:pt x="317" y="157"/>
                </a:lnTo>
                <a:lnTo>
                  <a:pt x="317" y="210"/>
                </a:lnTo>
                <a:lnTo>
                  <a:pt x="260" y="210"/>
                </a:lnTo>
                <a:lnTo>
                  <a:pt x="260" y="276"/>
                </a:lnTo>
                <a:lnTo>
                  <a:pt x="142" y="264"/>
                </a:lnTo>
                <a:lnTo>
                  <a:pt x="142" y="202"/>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65" name="Freeform 70" descr="Wide upward diagonal">
            <a:extLst>
              <a:ext uri="{FF2B5EF4-FFF2-40B4-BE49-F238E27FC236}">
                <a16:creationId xmlns:a16="http://schemas.microsoft.com/office/drawing/2014/main" id="{66CB7C0E-C602-4100-9E97-112D8AE74F65}"/>
              </a:ext>
            </a:extLst>
          </p:cNvPr>
          <p:cNvSpPr>
            <a:spLocks/>
          </p:cNvSpPr>
          <p:nvPr/>
        </p:nvSpPr>
        <p:spPr bwMode="auto">
          <a:xfrm>
            <a:off x="9029130" y="3778161"/>
            <a:ext cx="472952" cy="418991"/>
          </a:xfrm>
          <a:custGeom>
            <a:avLst/>
            <a:gdLst>
              <a:gd name="T0" fmla="*/ 0 w 298"/>
              <a:gd name="T1" fmla="*/ 2147483646 h 264"/>
              <a:gd name="T2" fmla="*/ 2147483646 w 298"/>
              <a:gd name="T3" fmla="*/ 2147483646 h 264"/>
              <a:gd name="T4" fmla="*/ 2147483646 w 298"/>
              <a:gd name="T5" fmla="*/ 2147483646 h 264"/>
              <a:gd name="T6" fmla="*/ 2147483646 w 298"/>
              <a:gd name="T7" fmla="*/ 2147483646 h 264"/>
              <a:gd name="T8" fmla="*/ 2147483646 w 298"/>
              <a:gd name="T9" fmla="*/ 0 h 264"/>
              <a:gd name="T10" fmla="*/ 2147483646 w 298"/>
              <a:gd name="T11" fmla="*/ 0 h 264"/>
              <a:gd name="T12" fmla="*/ 2147483646 w 298"/>
              <a:gd name="T13" fmla="*/ 2147483646 h 264"/>
              <a:gd name="T14" fmla="*/ 2147483646 w 298"/>
              <a:gd name="T15" fmla="*/ 2147483646 h 264"/>
              <a:gd name="T16" fmla="*/ 2147483646 w 298"/>
              <a:gd name="T17" fmla="*/ 2147483646 h 264"/>
              <a:gd name="T18" fmla="*/ 2147483646 w 298"/>
              <a:gd name="T19" fmla="*/ 2147483646 h 264"/>
              <a:gd name="T20" fmla="*/ 2147483646 w 298"/>
              <a:gd name="T21" fmla="*/ 2147483646 h 264"/>
              <a:gd name="T22" fmla="*/ 2147483646 w 298"/>
              <a:gd name="T23" fmla="*/ 2147483646 h 264"/>
              <a:gd name="T24" fmla="*/ 0 w 298"/>
              <a:gd name="T25" fmla="*/ 2147483646 h 2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8"/>
              <a:gd name="T40" fmla="*/ 0 h 264"/>
              <a:gd name="T41" fmla="*/ 298 w 298"/>
              <a:gd name="T42" fmla="*/ 264 h 2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8" h="264">
                <a:moveTo>
                  <a:pt x="0" y="70"/>
                </a:moveTo>
                <a:lnTo>
                  <a:pt x="8" y="45"/>
                </a:lnTo>
                <a:lnTo>
                  <a:pt x="16" y="62"/>
                </a:lnTo>
                <a:lnTo>
                  <a:pt x="25" y="45"/>
                </a:lnTo>
                <a:lnTo>
                  <a:pt x="8" y="0"/>
                </a:lnTo>
                <a:lnTo>
                  <a:pt x="179" y="0"/>
                </a:lnTo>
                <a:lnTo>
                  <a:pt x="179" y="107"/>
                </a:lnTo>
                <a:lnTo>
                  <a:pt x="297" y="107"/>
                </a:lnTo>
                <a:lnTo>
                  <a:pt x="297" y="210"/>
                </a:lnTo>
                <a:lnTo>
                  <a:pt x="179" y="210"/>
                </a:lnTo>
                <a:lnTo>
                  <a:pt x="179" y="263"/>
                </a:lnTo>
                <a:lnTo>
                  <a:pt x="106" y="263"/>
                </a:lnTo>
                <a:lnTo>
                  <a:pt x="0" y="70"/>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66" name="Freeform 71" descr="Wide upward diagonal">
            <a:extLst>
              <a:ext uri="{FF2B5EF4-FFF2-40B4-BE49-F238E27FC236}">
                <a16:creationId xmlns:a16="http://schemas.microsoft.com/office/drawing/2014/main" id="{4519E976-DFCA-445F-A010-3BE4EF89D0B9}"/>
              </a:ext>
            </a:extLst>
          </p:cNvPr>
          <p:cNvSpPr>
            <a:spLocks/>
          </p:cNvSpPr>
          <p:nvPr/>
        </p:nvSpPr>
        <p:spPr bwMode="auto">
          <a:xfrm>
            <a:off x="9500495" y="3530576"/>
            <a:ext cx="479300" cy="287263"/>
          </a:xfrm>
          <a:custGeom>
            <a:avLst/>
            <a:gdLst>
              <a:gd name="T0" fmla="*/ 0 w 302"/>
              <a:gd name="T1" fmla="*/ 2147483646 h 181"/>
              <a:gd name="T2" fmla="*/ 0 w 302"/>
              <a:gd name="T3" fmla="*/ 0 h 181"/>
              <a:gd name="T4" fmla="*/ 2147483646 w 302"/>
              <a:gd name="T5" fmla="*/ 0 h 181"/>
              <a:gd name="T6" fmla="*/ 2147483646 w 302"/>
              <a:gd name="T7" fmla="*/ 2147483646 h 181"/>
              <a:gd name="T8" fmla="*/ 0 w 302"/>
              <a:gd name="T9" fmla="*/ 2147483646 h 181"/>
              <a:gd name="T10" fmla="*/ 0 60000 65536"/>
              <a:gd name="T11" fmla="*/ 0 60000 65536"/>
              <a:gd name="T12" fmla="*/ 0 60000 65536"/>
              <a:gd name="T13" fmla="*/ 0 60000 65536"/>
              <a:gd name="T14" fmla="*/ 0 60000 65536"/>
              <a:gd name="T15" fmla="*/ 0 w 302"/>
              <a:gd name="T16" fmla="*/ 0 h 181"/>
              <a:gd name="T17" fmla="*/ 302 w 302"/>
              <a:gd name="T18" fmla="*/ 181 h 181"/>
            </a:gdLst>
            <a:ahLst/>
            <a:cxnLst>
              <a:cxn ang="T10">
                <a:pos x="T0" y="T1"/>
              </a:cxn>
              <a:cxn ang="T11">
                <a:pos x="T2" y="T3"/>
              </a:cxn>
              <a:cxn ang="T12">
                <a:pos x="T4" y="T5"/>
              </a:cxn>
              <a:cxn ang="T13">
                <a:pos x="T6" y="T7"/>
              </a:cxn>
              <a:cxn ang="T14">
                <a:pos x="T8" y="T9"/>
              </a:cxn>
            </a:cxnLst>
            <a:rect l="T15" t="T16" r="T17" b="T18"/>
            <a:pathLst>
              <a:path w="302" h="181">
                <a:moveTo>
                  <a:pt x="0" y="180"/>
                </a:moveTo>
                <a:lnTo>
                  <a:pt x="0" y="0"/>
                </a:lnTo>
                <a:lnTo>
                  <a:pt x="301" y="0"/>
                </a:lnTo>
                <a:lnTo>
                  <a:pt x="301" y="180"/>
                </a:lnTo>
                <a:lnTo>
                  <a:pt x="0" y="180"/>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67" name="Freeform 72" descr="Wide upward diagonal">
            <a:extLst>
              <a:ext uri="{FF2B5EF4-FFF2-40B4-BE49-F238E27FC236}">
                <a16:creationId xmlns:a16="http://schemas.microsoft.com/office/drawing/2014/main" id="{B644C705-0148-44DE-BE3F-760A9E422D8C}"/>
              </a:ext>
            </a:extLst>
          </p:cNvPr>
          <p:cNvSpPr>
            <a:spLocks/>
          </p:cNvSpPr>
          <p:nvPr/>
        </p:nvSpPr>
        <p:spPr bwMode="auto">
          <a:xfrm>
            <a:off x="9456056" y="2844954"/>
            <a:ext cx="925272" cy="687209"/>
          </a:xfrm>
          <a:custGeom>
            <a:avLst/>
            <a:gdLst>
              <a:gd name="T0" fmla="*/ 2147483646 w 583"/>
              <a:gd name="T1" fmla="*/ 2147483646 h 433"/>
              <a:gd name="T2" fmla="*/ 2147483646 w 583"/>
              <a:gd name="T3" fmla="*/ 2147483646 h 433"/>
              <a:gd name="T4" fmla="*/ 0 w 583"/>
              <a:gd name="T5" fmla="*/ 2147483646 h 433"/>
              <a:gd name="T6" fmla="*/ 0 w 583"/>
              <a:gd name="T7" fmla="*/ 2147483646 h 433"/>
              <a:gd name="T8" fmla="*/ 2147483646 w 583"/>
              <a:gd name="T9" fmla="*/ 2147483646 h 433"/>
              <a:gd name="T10" fmla="*/ 2147483646 w 583"/>
              <a:gd name="T11" fmla="*/ 2147483646 h 433"/>
              <a:gd name="T12" fmla="*/ 2147483646 w 583"/>
              <a:gd name="T13" fmla="*/ 2147483646 h 433"/>
              <a:gd name="T14" fmla="*/ 2147483646 w 583"/>
              <a:gd name="T15" fmla="*/ 0 h 433"/>
              <a:gd name="T16" fmla="*/ 2147483646 w 583"/>
              <a:gd name="T17" fmla="*/ 0 h 433"/>
              <a:gd name="T18" fmla="*/ 2147483646 w 583"/>
              <a:gd name="T19" fmla="*/ 2147483646 h 433"/>
              <a:gd name="T20" fmla="*/ 2147483646 w 583"/>
              <a:gd name="T21" fmla="*/ 2147483646 h 433"/>
              <a:gd name="T22" fmla="*/ 2147483646 w 583"/>
              <a:gd name="T23" fmla="*/ 2147483646 h 433"/>
              <a:gd name="T24" fmla="*/ 2147483646 w 583"/>
              <a:gd name="T25" fmla="*/ 2147483646 h 433"/>
              <a:gd name="T26" fmla="*/ 2147483646 w 583"/>
              <a:gd name="T27" fmla="*/ 2147483646 h 433"/>
              <a:gd name="T28" fmla="*/ 2147483646 w 583"/>
              <a:gd name="T29" fmla="*/ 2147483646 h 433"/>
              <a:gd name="T30" fmla="*/ 2147483646 w 583"/>
              <a:gd name="T31" fmla="*/ 2147483646 h 433"/>
              <a:gd name="T32" fmla="*/ 2147483646 w 583"/>
              <a:gd name="T33" fmla="*/ 2147483646 h 433"/>
              <a:gd name="T34" fmla="*/ 2147483646 w 583"/>
              <a:gd name="T35" fmla="*/ 2147483646 h 433"/>
              <a:gd name="T36" fmla="*/ 2147483646 w 583"/>
              <a:gd name="T37" fmla="*/ 2147483646 h 433"/>
              <a:gd name="T38" fmla="*/ 2147483646 w 583"/>
              <a:gd name="T39" fmla="*/ 2147483646 h 433"/>
              <a:gd name="T40" fmla="*/ 2147483646 w 583"/>
              <a:gd name="T41" fmla="*/ 2147483646 h 433"/>
              <a:gd name="T42" fmla="*/ 2147483646 w 583"/>
              <a:gd name="T43" fmla="*/ 2147483646 h 433"/>
              <a:gd name="T44" fmla="*/ 2147483646 w 583"/>
              <a:gd name="T45" fmla="*/ 2147483646 h 433"/>
              <a:gd name="T46" fmla="*/ 2147483646 w 583"/>
              <a:gd name="T47" fmla="*/ 2147483646 h 433"/>
              <a:gd name="T48" fmla="*/ 2147483646 w 583"/>
              <a:gd name="T49" fmla="*/ 2147483646 h 433"/>
              <a:gd name="T50" fmla="*/ 2147483646 w 583"/>
              <a:gd name="T51" fmla="*/ 2147483646 h 433"/>
              <a:gd name="T52" fmla="*/ 2147483646 w 583"/>
              <a:gd name="T53" fmla="*/ 2147483646 h 433"/>
              <a:gd name="T54" fmla="*/ 2147483646 w 583"/>
              <a:gd name="T55" fmla="*/ 2147483646 h 43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3"/>
              <a:gd name="T85" fmla="*/ 0 h 433"/>
              <a:gd name="T86" fmla="*/ 583 w 583"/>
              <a:gd name="T87" fmla="*/ 433 h 43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3" h="433">
                <a:moveTo>
                  <a:pt x="28" y="432"/>
                </a:moveTo>
                <a:lnTo>
                  <a:pt x="28" y="103"/>
                </a:lnTo>
                <a:lnTo>
                  <a:pt x="0" y="103"/>
                </a:lnTo>
                <a:lnTo>
                  <a:pt x="0" y="53"/>
                </a:lnTo>
                <a:lnTo>
                  <a:pt x="28" y="53"/>
                </a:lnTo>
                <a:lnTo>
                  <a:pt x="28" y="21"/>
                </a:lnTo>
                <a:lnTo>
                  <a:pt x="93" y="29"/>
                </a:lnTo>
                <a:lnTo>
                  <a:pt x="93" y="0"/>
                </a:lnTo>
                <a:lnTo>
                  <a:pt x="272" y="0"/>
                </a:lnTo>
                <a:lnTo>
                  <a:pt x="272" y="53"/>
                </a:lnTo>
                <a:lnTo>
                  <a:pt x="338" y="53"/>
                </a:lnTo>
                <a:lnTo>
                  <a:pt x="354" y="82"/>
                </a:lnTo>
                <a:lnTo>
                  <a:pt x="354" y="119"/>
                </a:lnTo>
                <a:lnTo>
                  <a:pt x="391" y="119"/>
                </a:lnTo>
                <a:lnTo>
                  <a:pt x="391" y="156"/>
                </a:lnTo>
                <a:lnTo>
                  <a:pt x="464" y="156"/>
                </a:lnTo>
                <a:lnTo>
                  <a:pt x="448" y="201"/>
                </a:lnTo>
                <a:lnTo>
                  <a:pt x="411" y="173"/>
                </a:lnTo>
                <a:lnTo>
                  <a:pt x="391" y="185"/>
                </a:lnTo>
                <a:lnTo>
                  <a:pt x="464" y="238"/>
                </a:lnTo>
                <a:lnTo>
                  <a:pt x="464" y="247"/>
                </a:lnTo>
                <a:lnTo>
                  <a:pt x="484" y="255"/>
                </a:lnTo>
                <a:lnTo>
                  <a:pt x="492" y="292"/>
                </a:lnTo>
                <a:lnTo>
                  <a:pt x="545" y="321"/>
                </a:lnTo>
                <a:lnTo>
                  <a:pt x="582" y="395"/>
                </a:lnTo>
                <a:lnTo>
                  <a:pt x="582" y="432"/>
                </a:lnTo>
                <a:lnTo>
                  <a:pt x="329" y="432"/>
                </a:lnTo>
                <a:lnTo>
                  <a:pt x="28" y="432"/>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68" name="Freeform 73" descr="Wide upward diagonal">
            <a:extLst>
              <a:ext uri="{FF2B5EF4-FFF2-40B4-BE49-F238E27FC236}">
                <a16:creationId xmlns:a16="http://schemas.microsoft.com/office/drawing/2014/main" id="{C63D44C5-719A-48AB-ADD5-54D46282B9FA}"/>
              </a:ext>
            </a:extLst>
          </p:cNvPr>
          <p:cNvSpPr>
            <a:spLocks/>
          </p:cNvSpPr>
          <p:nvPr/>
        </p:nvSpPr>
        <p:spPr bwMode="auto">
          <a:xfrm>
            <a:off x="8925970" y="3008427"/>
            <a:ext cx="576113" cy="523739"/>
          </a:xfrm>
          <a:custGeom>
            <a:avLst/>
            <a:gdLst>
              <a:gd name="T0" fmla="*/ 2147483646 w 363"/>
              <a:gd name="T1" fmla="*/ 2147483646 h 330"/>
              <a:gd name="T2" fmla="*/ 2147483646 w 363"/>
              <a:gd name="T3" fmla="*/ 2147483646 h 330"/>
              <a:gd name="T4" fmla="*/ 2147483646 w 363"/>
              <a:gd name="T5" fmla="*/ 2147483646 h 330"/>
              <a:gd name="T6" fmla="*/ 2147483646 w 363"/>
              <a:gd name="T7" fmla="*/ 2147483646 h 330"/>
              <a:gd name="T8" fmla="*/ 2147483646 w 363"/>
              <a:gd name="T9" fmla="*/ 2147483646 h 330"/>
              <a:gd name="T10" fmla="*/ 2147483646 w 363"/>
              <a:gd name="T11" fmla="*/ 2147483646 h 330"/>
              <a:gd name="T12" fmla="*/ 2147483646 w 363"/>
              <a:gd name="T13" fmla="*/ 2147483646 h 330"/>
              <a:gd name="T14" fmla="*/ 2147483646 w 363"/>
              <a:gd name="T15" fmla="*/ 2147483646 h 330"/>
              <a:gd name="T16" fmla="*/ 2147483646 w 363"/>
              <a:gd name="T17" fmla="*/ 2147483646 h 330"/>
              <a:gd name="T18" fmla="*/ 2147483646 w 363"/>
              <a:gd name="T19" fmla="*/ 2147483646 h 330"/>
              <a:gd name="T20" fmla="*/ 2147483646 w 363"/>
              <a:gd name="T21" fmla="*/ 2147483646 h 330"/>
              <a:gd name="T22" fmla="*/ 2147483646 w 363"/>
              <a:gd name="T23" fmla="*/ 2147483646 h 330"/>
              <a:gd name="T24" fmla="*/ 2147483646 w 363"/>
              <a:gd name="T25" fmla="*/ 2147483646 h 330"/>
              <a:gd name="T26" fmla="*/ 2147483646 w 363"/>
              <a:gd name="T27" fmla="*/ 2147483646 h 330"/>
              <a:gd name="T28" fmla="*/ 2147483646 w 363"/>
              <a:gd name="T29" fmla="*/ 2147483646 h 330"/>
              <a:gd name="T30" fmla="*/ 2147483646 w 363"/>
              <a:gd name="T31" fmla="*/ 2147483646 h 330"/>
              <a:gd name="T32" fmla="*/ 2147483646 w 363"/>
              <a:gd name="T33" fmla="*/ 2147483646 h 330"/>
              <a:gd name="T34" fmla="*/ 2147483646 w 363"/>
              <a:gd name="T35" fmla="*/ 2147483646 h 330"/>
              <a:gd name="T36" fmla="*/ 2147483646 w 363"/>
              <a:gd name="T37" fmla="*/ 2147483646 h 330"/>
              <a:gd name="T38" fmla="*/ 2147483646 w 363"/>
              <a:gd name="T39" fmla="*/ 2147483646 h 330"/>
              <a:gd name="T40" fmla="*/ 2147483646 w 363"/>
              <a:gd name="T41" fmla="*/ 2147483646 h 330"/>
              <a:gd name="T42" fmla="*/ 2147483646 w 363"/>
              <a:gd name="T43" fmla="*/ 2147483646 h 330"/>
              <a:gd name="T44" fmla="*/ 2147483646 w 363"/>
              <a:gd name="T45" fmla="*/ 2147483646 h 330"/>
              <a:gd name="T46" fmla="*/ 2147483646 w 363"/>
              <a:gd name="T47" fmla="*/ 2147483646 h 330"/>
              <a:gd name="T48" fmla="*/ 2147483646 w 363"/>
              <a:gd name="T49" fmla="*/ 2147483646 h 330"/>
              <a:gd name="T50" fmla="*/ 2147483646 w 363"/>
              <a:gd name="T51" fmla="*/ 2147483646 h 330"/>
              <a:gd name="T52" fmla="*/ 2147483646 w 363"/>
              <a:gd name="T53" fmla="*/ 2147483646 h 330"/>
              <a:gd name="T54" fmla="*/ 0 w 363"/>
              <a:gd name="T55" fmla="*/ 0 h 330"/>
              <a:gd name="T56" fmla="*/ 2147483646 w 363"/>
              <a:gd name="T57" fmla="*/ 0 h 330"/>
              <a:gd name="T58" fmla="*/ 2147483646 w 363"/>
              <a:gd name="T59" fmla="*/ 0 h 330"/>
              <a:gd name="T60" fmla="*/ 2147483646 w 363"/>
              <a:gd name="T61" fmla="*/ 2147483646 h 330"/>
              <a:gd name="T62" fmla="*/ 2147483646 w 363"/>
              <a:gd name="T63" fmla="*/ 2147483646 h 330"/>
              <a:gd name="T64" fmla="*/ 2147483646 w 363"/>
              <a:gd name="T65" fmla="*/ 2147483646 h 33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3"/>
              <a:gd name="T100" fmla="*/ 0 h 330"/>
              <a:gd name="T101" fmla="*/ 363 w 363"/>
              <a:gd name="T102" fmla="*/ 330 h 33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3" h="330">
                <a:moveTo>
                  <a:pt x="110" y="300"/>
                </a:moveTo>
                <a:lnTo>
                  <a:pt x="90" y="300"/>
                </a:lnTo>
                <a:lnTo>
                  <a:pt x="110" y="283"/>
                </a:lnTo>
                <a:lnTo>
                  <a:pt x="126" y="292"/>
                </a:lnTo>
                <a:lnTo>
                  <a:pt x="110" y="271"/>
                </a:lnTo>
                <a:lnTo>
                  <a:pt x="110" y="263"/>
                </a:lnTo>
                <a:lnTo>
                  <a:pt x="154" y="234"/>
                </a:lnTo>
                <a:lnTo>
                  <a:pt x="154" y="218"/>
                </a:lnTo>
                <a:lnTo>
                  <a:pt x="163" y="218"/>
                </a:lnTo>
                <a:lnTo>
                  <a:pt x="163" y="201"/>
                </a:lnTo>
                <a:lnTo>
                  <a:pt x="154" y="164"/>
                </a:lnTo>
                <a:lnTo>
                  <a:pt x="146" y="164"/>
                </a:lnTo>
                <a:lnTo>
                  <a:pt x="163" y="144"/>
                </a:lnTo>
                <a:lnTo>
                  <a:pt x="146" y="144"/>
                </a:lnTo>
                <a:lnTo>
                  <a:pt x="134" y="164"/>
                </a:lnTo>
                <a:lnTo>
                  <a:pt x="126" y="135"/>
                </a:lnTo>
                <a:lnTo>
                  <a:pt x="110" y="164"/>
                </a:lnTo>
                <a:lnTo>
                  <a:pt x="118" y="218"/>
                </a:lnTo>
                <a:lnTo>
                  <a:pt x="81" y="209"/>
                </a:lnTo>
                <a:lnTo>
                  <a:pt x="73" y="201"/>
                </a:lnTo>
                <a:lnTo>
                  <a:pt x="81" y="144"/>
                </a:lnTo>
                <a:lnTo>
                  <a:pt x="65" y="144"/>
                </a:lnTo>
                <a:lnTo>
                  <a:pt x="73" y="144"/>
                </a:lnTo>
                <a:lnTo>
                  <a:pt x="73" y="127"/>
                </a:lnTo>
                <a:lnTo>
                  <a:pt x="28" y="127"/>
                </a:lnTo>
                <a:lnTo>
                  <a:pt x="53" y="127"/>
                </a:lnTo>
                <a:lnTo>
                  <a:pt x="8" y="98"/>
                </a:lnTo>
                <a:lnTo>
                  <a:pt x="0" y="0"/>
                </a:lnTo>
                <a:lnTo>
                  <a:pt x="334" y="0"/>
                </a:lnTo>
                <a:lnTo>
                  <a:pt x="362" y="0"/>
                </a:lnTo>
                <a:lnTo>
                  <a:pt x="362" y="329"/>
                </a:lnTo>
                <a:lnTo>
                  <a:pt x="73" y="329"/>
                </a:lnTo>
                <a:lnTo>
                  <a:pt x="110" y="300"/>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69" name="Freeform 74" descr="Wide upward diagonal">
            <a:extLst>
              <a:ext uri="{FF2B5EF4-FFF2-40B4-BE49-F238E27FC236}">
                <a16:creationId xmlns:a16="http://schemas.microsoft.com/office/drawing/2014/main" id="{74BD2F07-2810-4A8E-B616-1BE859B81CEC}"/>
              </a:ext>
            </a:extLst>
          </p:cNvPr>
          <p:cNvSpPr>
            <a:spLocks/>
          </p:cNvSpPr>
          <p:nvPr/>
        </p:nvSpPr>
        <p:spPr bwMode="auto">
          <a:xfrm>
            <a:off x="8913272" y="3530575"/>
            <a:ext cx="588810" cy="418991"/>
          </a:xfrm>
          <a:custGeom>
            <a:avLst/>
            <a:gdLst>
              <a:gd name="T0" fmla="*/ 0 w 371"/>
              <a:gd name="T1" fmla="*/ 2147483646 h 264"/>
              <a:gd name="T2" fmla="*/ 2147483646 w 371"/>
              <a:gd name="T3" fmla="*/ 2147483646 h 264"/>
              <a:gd name="T4" fmla="*/ 2147483646 w 371"/>
              <a:gd name="T5" fmla="*/ 2147483646 h 264"/>
              <a:gd name="T6" fmla="*/ 2147483646 w 371"/>
              <a:gd name="T7" fmla="*/ 2147483646 h 264"/>
              <a:gd name="T8" fmla="*/ 2147483646 w 371"/>
              <a:gd name="T9" fmla="*/ 2147483646 h 264"/>
              <a:gd name="T10" fmla="*/ 2147483646 w 371"/>
              <a:gd name="T11" fmla="*/ 2147483646 h 264"/>
              <a:gd name="T12" fmla="*/ 2147483646 w 371"/>
              <a:gd name="T13" fmla="*/ 2147483646 h 264"/>
              <a:gd name="T14" fmla="*/ 2147483646 w 371"/>
              <a:gd name="T15" fmla="*/ 2147483646 h 264"/>
              <a:gd name="T16" fmla="*/ 2147483646 w 371"/>
              <a:gd name="T17" fmla="*/ 2147483646 h 264"/>
              <a:gd name="T18" fmla="*/ 2147483646 w 371"/>
              <a:gd name="T19" fmla="*/ 2147483646 h 264"/>
              <a:gd name="T20" fmla="*/ 2147483646 w 371"/>
              <a:gd name="T21" fmla="*/ 2147483646 h 264"/>
              <a:gd name="T22" fmla="*/ 2147483646 w 371"/>
              <a:gd name="T23" fmla="*/ 2147483646 h 264"/>
              <a:gd name="T24" fmla="*/ 2147483646 w 371"/>
              <a:gd name="T25" fmla="*/ 2147483646 h 264"/>
              <a:gd name="T26" fmla="*/ 2147483646 w 371"/>
              <a:gd name="T27" fmla="*/ 2147483646 h 264"/>
              <a:gd name="T28" fmla="*/ 2147483646 w 371"/>
              <a:gd name="T29" fmla="*/ 2147483646 h 264"/>
              <a:gd name="T30" fmla="*/ 2147483646 w 371"/>
              <a:gd name="T31" fmla="*/ 2147483646 h 264"/>
              <a:gd name="T32" fmla="*/ 2147483646 w 371"/>
              <a:gd name="T33" fmla="*/ 2147483646 h 264"/>
              <a:gd name="T34" fmla="*/ 2147483646 w 371"/>
              <a:gd name="T35" fmla="*/ 2147483646 h 264"/>
              <a:gd name="T36" fmla="*/ 2147483646 w 371"/>
              <a:gd name="T37" fmla="*/ 2147483646 h 264"/>
              <a:gd name="T38" fmla="*/ 2147483646 w 371"/>
              <a:gd name="T39" fmla="*/ 2147483646 h 264"/>
              <a:gd name="T40" fmla="*/ 2147483646 w 371"/>
              <a:gd name="T41" fmla="*/ 2147483646 h 264"/>
              <a:gd name="T42" fmla="*/ 2147483646 w 371"/>
              <a:gd name="T43" fmla="*/ 2147483646 h 264"/>
              <a:gd name="T44" fmla="*/ 2147483646 w 371"/>
              <a:gd name="T45" fmla="*/ 0 h 264"/>
              <a:gd name="T46" fmla="*/ 2147483646 w 371"/>
              <a:gd name="T47" fmla="*/ 0 h 264"/>
              <a:gd name="T48" fmla="*/ 2147483646 w 371"/>
              <a:gd name="T49" fmla="*/ 2147483646 h 264"/>
              <a:gd name="T50" fmla="*/ 2147483646 w 371"/>
              <a:gd name="T51" fmla="*/ 2147483646 h 264"/>
              <a:gd name="T52" fmla="*/ 2147483646 w 371"/>
              <a:gd name="T53" fmla="*/ 2147483646 h 264"/>
              <a:gd name="T54" fmla="*/ 2147483646 w 371"/>
              <a:gd name="T55" fmla="*/ 2147483646 h 264"/>
              <a:gd name="T56" fmla="*/ 2147483646 w 371"/>
              <a:gd name="T57" fmla="*/ 2147483646 h 264"/>
              <a:gd name="T58" fmla="*/ 0 w 371"/>
              <a:gd name="T59" fmla="*/ 2147483646 h 2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71"/>
              <a:gd name="T91" fmla="*/ 0 h 264"/>
              <a:gd name="T92" fmla="*/ 371 w 371"/>
              <a:gd name="T93" fmla="*/ 264 h 2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71" h="264">
                <a:moveTo>
                  <a:pt x="0" y="99"/>
                </a:moveTo>
                <a:lnTo>
                  <a:pt x="24" y="99"/>
                </a:lnTo>
                <a:lnTo>
                  <a:pt x="24" y="82"/>
                </a:lnTo>
                <a:lnTo>
                  <a:pt x="16" y="90"/>
                </a:lnTo>
                <a:lnTo>
                  <a:pt x="8" y="73"/>
                </a:lnTo>
                <a:lnTo>
                  <a:pt x="24" y="73"/>
                </a:lnTo>
                <a:lnTo>
                  <a:pt x="89" y="82"/>
                </a:lnTo>
                <a:lnTo>
                  <a:pt x="98" y="107"/>
                </a:lnTo>
                <a:lnTo>
                  <a:pt x="118" y="107"/>
                </a:lnTo>
                <a:lnTo>
                  <a:pt x="98" y="82"/>
                </a:lnTo>
                <a:lnTo>
                  <a:pt x="154" y="73"/>
                </a:lnTo>
                <a:lnTo>
                  <a:pt x="73" y="82"/>
                </a:lnTo>
                <a:lnTo>
                  <a:pt x="24" y="61"/>
                </a:lnTo>
                <a:lnTo>
                  <a:pt x="44" y="53"/>
                </a:lnTo>
                <a:lnTo>
                  <a:pt x="53" y="73"/>
                </a:lnTo>
                <a:lnTo>
                  <a:pt x="73" y="53"/>
                </a:lnTo>
                <a:lnTo>
                  <a:pt x="81" y="37"/>
                </a:lnTo>
                <a:lnTo>
                  <a:pt x="53" y="53"/>
                </a:lnTo>
                <a:lnTo>
                  <a:pt x="61" y="45"/>
                </a:lnTo>
                <a:lnTo>
                  <a:pt x="44" y="37"/>
                </a:lnTo>
                <a:lnTo>
                  <a:pt x="81" y="24"/>
                </a:lnTo>
                <a:lnTo>
                  <a:pt x="73" y="17"/>
                </a:lnTo>
                <a:lnTo>
                  <a:pt x="81" y="0"/>
                </a:lnTo>
                <a:lnTo>
                  <a:pt x="370" y="0"/>
                </a:lnTo>
                <a:lnTo>
                  <a:pt x="370" y="180"/>
                </a:lnTo>
                <a:lnTo>
                  <a:pt x="370" y="263"/>
                </a:lnTo>
                <a:lnTo>
                  <a:pt x="252" y="263"/>
                </a:lnTo>
                <a:lnTo>
                  <a:pt x="252" y="156"/>
                </a:lnTo>
                <a:lnTo>
                  <a:pt x="81" y="156"/>
                </a:lnTo>
                <a:lnTo>
                  <a:pt x="0" y="99"/>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70" name="Freeform 75" descr="Wide upward diagonal">
            <a:extLst>
              <a:ext uri="{FF2B5EF4-FFF2-40B4-BE49-F238E27FC236}">
                <a16:creationId xmlns:a16="http://schemas.microsoft.com/office/drawing/2014/main" id="{59DFD15D-1E27-4DBC-ADE9-9EE9F6F85947}"/>
              </a:ext>
            </a:extLst>
          </p:cNvPr>
          <p:cNvSpPr>
            <a:spLocks/>
          </p:cNvSpPr>
          <p:nvPr/>
        </p:nvSpPr>
        <p:spPr bwMode="auto">
          <a:xfrm>
            <a:off x="10638434" y="3308386"/>
            <a:ext cx="538022" cy="307895"/>
          </a:xfrm>
          <a:custGeom>
            <a:avLst/>
            <a:gdLst>
              <a:gd name="T0" fmla="*/ 2147483646 w 339"/>
              <a:gd name="T1" fmla="*/ 2147483646 h 194"/>
              <a:gd name="T2" fmla="*/ 2147483646 w 339"/>
              <a:gd name="T3" fmla="*/ 2147483646 h 194"/>
              <a:gd name="T4" fmla="*/ 2147483646 w 339"/>
              <a:gd name="T5" fmla="*/ 2147483646 h 194"/>
              <a:gd name="T6" fmla="*/ 2147483646 w 339"/>
              <a:gd name="T7" fmla="*/ 2147483646 h 194"/>
              <a:gd name="T8" fmla="*/ 0 w 339"/>
              <a:gd name="T9" fmla="*/ 2147483646 h 194"/>
              <a:gd name="T10" fmla="*/ 2147483646 w 339"/>
              <a:gd name="T11" fmla="*/ 2147483646 h 194"/>
              <a:gd name="T12" fmla="*/ 2147483646 w 339"/>
              <a:gd name="T13" fmla="*/ 2147483646 h 194"/>
              <a:gd name="T14" fmla="*/ 2147483646 w 339"/>
              <a:gd name="T15" fmla="*/ 2147483646 h 194"/>
              <a:gd name="T16" fmla="*/ 2147483646 w 339"/>
              <a:gd name="T17" fmla="*/ 0 h 194"/>
              <a:gd name="T18" fmla="*/ 2147483646 w 339"/>
              <a:gd name="T19" fmla="*/ 2147483646 h 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9"/>
              <a:gd name="T31" fmla="*/ 0 h 194"/>
              <a:gd name="T32" fmla="*/ 339 w 339"/>
              <a:gd name="T33" fmla="*/ 194 h 1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9" h="194">
                <a:moveTo>
                  <a:pt x="338" y="193"/>
                </a:moveTo>
                <a:lnTo>
                  <a:pt x="118" y="193"/>
                </a:lnTo>
                <a:lnTo>
                  <a:pt x="65" y="193"/>
                </a:lnTo>
                <a:lnTo>
                  <a:pt x="65" y="140"/>
                </a:lnTo>
                <a:lnTo>
                  <a:pt x="0" y="140"/>
                </a:lnTo>
                <a:lnTo>
                  <a:pt x="8" y="29"/>
                </a:lnTo>
                <a:lnTo>
                  <a:pt x="228" y="29"/>
                </a:lnTo>
                <a:lnTo>
                  <a:pt x="228" y="12"/>
                </a:lnTo>
                <a:lnTo>
                  <a:pt x="264" y="0"/>
                </a:lnTo>
                <a:lnTo>
                  <a:pt x="338" y="193"/>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71" name="Freeform 76" descr="Wide upward diagonal">
            <a:extLst>
              <a:ext uri="{FF2B5EF4-FFF2-40B4-BE49-F238E27FC236}">
                <a16:creationId xmlns:a16="http://schemas.microsoft.com/office/drawing/2014/main" id="{D5AA1264-D29B-4DEB-AF37-2B5C9B3A6540}"/>
              </a:ext>
            </a:extLst>
          </p:cNvPr>
          <p:cNvSpPr>
            <a:spLocks/>
          </p:cNvSpPr>
          <p:nvPr/>
        </p:nvSpPr>
        <p:spPr bwMode="auto">
          <a:xfrm>
            <a:off x="8738692" y="3008426"/>
            <a:ext cx="272979" cy="465016"/>
          </a:xfrm>
          <a:custGeom>
            <a:avLst/>
            <a:gdLst>
              <a:gd name="T0" fmla="*/ 2147483646 w 172"/>
              <a:gd name="T1" fmla="*/ 2147483646 h 293"/>
              <a:gd name="T2" fmla="*/ 2147483646 w 172"/>
              <a:gd name="T3" fmla="*/ 2147483646 h 293"/>
              <a:gd name="T4" fmla="*/ 2147483646 w 172"/>
              <a:gd name="T5" fmla="*/ 2147483646 h 293"/>
              <a:gd name="T6" fmla="*/ 2147483646 w 172"/>
              <a:gd name="T7" fmla="*/ 2147483646 h 293"/>
              <a:gd name="T8" fmla="*/ 2147483646 w 172"/>
              <a:gd name="T9" fmla="*/ 2147483646 h 293"/>
              <a:gd name="T10" fmla="*/ 2147483646 w 172"/>
              <a:gd name="T11" fmla="*/ 2147483646 h 293"/>
              <a:gd name="T12" fmla="*/ 2147483646 w 172"/>
              <a:gd name="T13" fmla="*/ 2147483646 h 293"/>
              <a:gd name="T14" fmla="*/ 2147483646 w 172"/>
              <a:gd name="T15" fmla="*/ 2147483646 h 293"/>
              <a:gd name="T16" fmla="*/ 2147483646 w 172"/>
              <a:gd name="T17" fmla="*/ 2147483646 h 293"/>
              <a:gd name="T18" fmla="*/ 2147483646 w 172"/>
              <a:gd name="T19" fmla="*/ 2147483646 h 293"/>
              <a:gd name="T20" fmla="*/ 2147483646 w 172"/>
              <a:gd name="T21" fmla="*/ 2147483646 h 293"/>
              <a:gd name="T22" fmla="*/ 2147483646 w 172"/>
              <a:gd name="T23" fmla="*/ 2147483646 h 293"/>
              <a:gd name="T24" fmla="*/ 2147483646 w 172"/>
              <a:gd name="T25" fmla="*/ 2147483646 h 293"/>
              <a:gd name="T26" fmla="*/ 2147483646 w 172"/>
              <a:gd name="T27" fmla="*/ 2147483646 h 293"/>
              <a:gd name="T28" fmla="*/ 2147483646 w 172"/>
              <a:gd name="T29" fmla="*/ 2147483646 h 293"/>
              <a:gd name="T30" fmla="*/ 2147483646 w 172"/>
              <a:gd name="T31" fmla="*/ 2147483646 h 293"/>
              <a:gd name="T32" fmla="*/ 2147483646 w 172"/>
              <a:gd name="T33" fmla="*/ 2147483646 h 293"/>
              <a:gd name="T34" fmla="*/ 2147483646 w 172"/>
              <a:gd name="T35" fmla="*/ 2147483646 h 293"/>
              <a:gd name="T36" fmla="*/ 2147483646 w 172"/>
              <a:gd name="T37" fmla="*/ 2147483646 h 293"/>
              <a:gd name="T38" fmla="*/ 2147483646 w 172"/>
              <a:gd name="T39" fmla="*/ 2147483646 h 293"/>
              <a:gd name="T40" fmla="*/ 2147483646 w 172"/>
              <a:gd name="T41" fmla="*/ 2147483646 h 293"/>
              <a:gd name="T42" fmla="*/ 2147483646 w 172"/>
              <a:gd name="T43" fmla="*/ 2147483646 h 293"/>
              <a:gd name="T44" fmla="*/ 2147483646 w 172"/>
              <a:gd name="T45" fmla="*/ 2147483646 h 293"/>
              <a:gd name="T46" fmla="*/ 2147483646 w 172"/>
              <a:gd name="T47" fmla="*/ 2147483646 h 293"/>
              <a:gd name="T48" fmla="*/ 2147483646 w 172"/>
              <a:gd name="T49" fmla="*/ 2147483646 h 293"/>
              <a:gd name="T50" fmla="*/ 2147483646 w 172"/>
              <a:gd name="T51" fmla="*/ 2147483646 h 293"/>
              <a:gd name="T52" fmla="*/ 2147483646 w 172"/>
              <a:gd name="T53" fmla="*/ 2147483646 h 293"/>
              <a:gd name="T54" fmla="*/ 0 w 172"/>
              <a:gd name="T55" fmla="*/ 2147483646 h 293"/>
              <a:gd name="T56" fmla="*/ 2147483646 w 172"/>
              <a:gd name="T57" fmla="*/ 2147483646 h 293"/>
              <a:gd name="T58" fmla="*/ 2147483646 w 172"/>
              <a:gd name="T59" fmla="*/ 2147483646 h 293"/>
              <a:gd name="T60" fmla="*/ 2147483646 w 172"/>
              <a:gd name="T61" fmla="*/ 0 h 293"/>
              <a:gd name="T62" fmla="*/ 2147483646 w 172"/>
              <a:gd name="T63" fmla="*/ 0 h 293"/>
              <a:gd name="T64" fmla="*/ 2147483646 w 172"/>
              <a:gd name="T65" fmla="*/ 2147483646 h 293"/>
              <a:gd name="T66" fmla="*/ 2147483646 w 172"/>
              <a:gd name="T67" fmla="*/ 2147483646 h 29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2"/>
              <a:gd name="T103" fmla="*/ 0 h 293"/>
              <a:gd name="T104" fmla="*/ 172 w 172"/>
              <a:gd name="T105" fmla="*/ 293 h 29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2" h="293">
                <a:moveTo>
                  <a:pt x="118" y="106"/>
                </a:moveTo>
                <a:lnTo>
                  <a:pt x="118" y="90"/>
                </a:lnTo>
                <a:lnTo>
                  <a:pt x="102" y="82"/>
                </a:lnTo>
                <a:lnTo>
                  <a:pt x="110" y="106"/>
                </a:lnTo>
                <a:lnTo>
                  <a:pt x="90" y="127"/>
                </a:lnTo>
                <a:lnTo>
                  <a:pt x="102" y="127"/>
                </a:lnTo>
                <a:lnTo>
                  <a:pt x="81" y="144"/>
                </a:lnTo>
                <a:lnTo>
                  <a:pt x="126" y="172"/>
                </a:lnTo>
                <a:lnTo>
                  <a:pt x="154" y="180"/>
                </a:lnTo>
                <a:lnTo>
                  <a:pt x="171" y="180"/>
                </a:lnTo>
                <a:lnTo>
                  <a:pt x="146" y="189"/>
                </a:lnTo>
                <a:lnTo>
                  <a:pt x="154" y="180"/>
                </a:lnTo>
                <a:lnTo>
                  <a:pt x="163" y="209"/>
                </a:lnTo>
                <a:lnTo>
                  <a:pt x="146" y="201"/>
                </a:lnTo>
                <a:lnTo>
                  <a:pt x="171" y="218"/>
                </a:lnTo>
                <a:lnTo>
                  <a:pt x="146" y="218"/>
                </a:lnTo>
                <a:lnTo>
                  <a:pt x="154" y="234"/>
                </a:lnTo>
                <a:lnTo>
                  <a:pt x="134" y="255"/>
                </a:lnTo>
                <a:lnTo>
                  <a:pt x="134" y="283"/>
                </a:lnTo>
                <a:lnTo>
                  <a:pt x="110" y="292"/>
                </a:lnTo>
                <a:lnTo>
                  <a:pt x="102" y="263"/>
                </a:lnTo>
                <a:lnTo>
                  <a:pt x="73" y="263"/>
                </a:lnTo>
                <a:lnTo>
                  <a:pt x="65" y="209"/>
                </a:lnTo>
                <a:lnTo>
                  <a:pt x="44" y="209"/>
                </a:lnTo>
                <a:lnTo>
                  <a:pt x="44" y="189"/>
                </a:lnTo>
                <a:lnTo>
                  <a:pt x="44" y="226"/>
                </a:lnTo>
                <a:lnTo>
                  <a:pt x="8" y="209"/>
                </a:lnTo>
                <a:lnTo>
                  <a:pt x="0" y="180"/>
                </a:lnTo>
                <a:lnTo>
                  <a:pt x="28" y="127"/>
                </a:lnTo>
                <a:lnTo>
                  <a:pt x="44" y="61"/>
                </a:lnTo>
                <a:lnTo>
                  <a:pt x="28" y="0"/>
                </a:lnTo>
                <a:lnTo>
                  <a:pt x="118" y="0"/>
                </a:lnTo>
                <a:lnTo>
                  <a:pt x="126" y="98"/>
                </a:lnTo>
                <a:lnTo>
                  <a:pt x="118" y="106"/>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grpSp>
        <p:nvGrpSpPr>
          <p:cNvPr id="72" name="Group 159">
            <a:extLst>
              <a:ext uri="{FF2B5EF4-FFF2-40B4-BE49-F238E27FC236}">
                <a16:creationId xmlns:a16="http://schemas.microsoft.com/office/drawing/2014/main" id="{3D441D4E-A95E-4836-8A11-055D2DF1E0C8}"/>
              </a:ext>
            </a:extLst>
          </p:cNvPr>
          <p:cNvGrpSpPr>
            <a:grpSpLocks/>
          </p:cNvGrpSpPr>
          <p:nvPr/>
        </p:nvGrpSpPr>
        <p:grpSpPr bwMode="auto">
          <a:xfrm>
            <a:off x="4225018" y="280221"/>
            <a:ext cx="3150367" cy="1326804"/>
            <a:chOff x="708" y="438"/>
            <a:chExt cx="1985" cy="836"/>
          </a:xfrm>
          <a:solidFill>
            <a:srgbClr val="66CCFF"/>
          </a:solidFill>
        </p:grpSpPr>
        <p:sp>
          <p:nvSpPr>
            <p:cNvPr id="73" name="Freeform 78" descr="Wide upward diagonal">
              <a:extLst>
                <a:ext uri="{FF2B5EF4-FFF2-40B4-BE49-F238E27FC236}">
                  <a16:creationId xmlns:a16="http://schemas.microsoft.com/office/drawing/2014/main" id="{30BCBCA8-358F-49C7-9F97-9899BB5F29D7}"/>
                </a:ext>
              </a:extLst>
            </p:cNvPr>
            <p:cNvSpPr>
              <a:spLocks/>
            </p:cNvSpPr>
            <p:nvPr/>
          </p:nvSpPr>
          <p:spPr bwMode="auto">
            <a:xfrm>
              <a:off x="2020" y="676"/>
              <a:ext cx="274" cy="257"/>
            </a:xfrm>
            <a:custGeom>
              <a:avLst/>
              <a:gdLst>
                <a:gd name="T0" fmla="*/ 0 w 274"/>
                <a:gd name="T1" fmla="*/ 29 h 257"/>
                <a:gd name="T2" fmla="*/ 131 w 274"/>
                <a:gd name="T3" fmla="*/ 29 h 257"/>
                <a:gd name="T4" fmla="*/ 139 w 274"/>
                <a:gd name="T5" fmla="*/ 0 h 257"/>
                <a:gd name="T6" fmla="*/ 273 w 274"/>
                <a:gd name="T7" fmla="*/ 0 h 257"/>
                <a:gd name="T8" fmla="*/ 236 w 274"/>
                <a:gd name="T9" fmla="*/ 54 h 257"/>
                <a:gd name="T10" fmla="*/ 236 w 274"/>
                <a:gd name="T11" fmla="*/ 100 h 257"/>
                <a:gd name="T12" fmla="*/ 244 w 274"/>
                <a:gd name="T13" fmla="*/ 100 h 257"/>
                <a:gd name="T14" fmla="*/ 220 w 274"/>
                <a:gd name="T15" fmla="*/ 112 h 257"/>
                <a:gd name="T16" fmla="*/ 228 w 274"/>
                <a:gd name="T17" fmla="*/ 137 h 257"/>
                <a:gd name="T18" fmla="*/ 212 w 274"/>
                <a:gd name="T19" fmla="*/ 149 h 257"/>
                <a:gd name="T20" fmla="*/ 220 w 274"/>
                <a:gd name="T21" fmla="*/ 182 h 257"/>
                <a:gd name="T22" fmla="*/ 199 w 274"/>
                <a:gd name="T23" fmla="*/ 210 h 257"/>
                <a:gd name="T24" fmla="*/ 163 w 274"/>
                <a:gd name="T25" fmla="*/ 256 h 257"/>
                <a:gd name="T26" fmla="*/ 0 w 274"/>
                <a:gd name="T27" fmla="*/ 248 h 257"/>
                <a:gd name="T28" fmla="*/ 0 w 274"/>
                <a:gd name="T29" fmla="*/ 29 h 2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4"/>
                <a:gd name="T46" fmla="*/ 0 h 257"/>
                <a:gd name="T47" fmla="*/ 274 w 274"/>
                <a:gd name="T48" fmla="*/ 257 h 2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4" h="257">
                  <a:moveTo>
                    <a:pt x="0" y="29"/>
                  </a:moveTo>
                  <a:lnTo>
                    <a:pt x="131" y="29"/>
                  </a:lnTo>
                  <a:lnTo>
                    <a:pt x="139" y="0"/>
                  </a:lnTo>
                  <a:lnTo>
                    <a:pt x="273" y="0"/>
                  </a:lnTo>
                  <a:lnTo>
                    <a:pt x="236" y="54"/>
                  </a:lnTo>
                  <a:lnTo>
                    <a:pt x="236" y="100"/>
                  </a:lnTo>
                  <a:lnTo>
                    <a:pt x="244" y="100"/>
                  </a:lnTo>
                  <a:lnTo>
                    <a:pt x="220" y="112"/>
                  </a:lnTo>
                  <a:lnTo>
                    <a:pt x="228" y="137"/>
                  </a:lnTo>
                  <a:lnTo>
                    <a:pt x="212" y="149"/>
                  </a:lnTo>
                  <a:lnTo>
                    <a:pt x="220" y="182"/>
                  </a:lnTo>
                  <a:lnTo>
                    <a:pt x="199" y="210"/>
                  </a:lnTo>
                  <a:lnTo>
                    <a:pt x="163" y="256"/>
                  </a:lnTo>
                  <a:lnTo>
                    <a:pt x="0" y="248"/>
                  </a:lnTo>
                  <a:lnTo>
                    <a:pt x="0" y="29"/>
                  </a:lnTo>
                </a:path>
              </a:pathLst>
            </a:custGeom>
            <a:grp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126">
                <a:defRPr/>
              </a:pPr>
              <a:endParaRPr lang="en-US" sz="1799" dirty="0">
                <a:solidFill>
                  <a:prstClr val="black"/>
                </a:solidFill>
                <a:latin typeface="Calibri"/>
              </a:endParaRPr>
            </a:p>
          </p:txBody>
        </p:sp>
        <p:sp>
          <p:nvSpPr>
            <p:cNvPr id="74" name="Freeform 79" descr="Wide upward diagonal">
              <a:extLst>
                <a:ext uri="{FF2B5EF4-FFF2-40B4-BE49-F238E27FC236}">
                  <a16:creationId xmlns:a16="http://schemas.microsoft.com/office/drawing/2014/main" id="{DFA5FBA6-69B0-4A3E-8FE6-797D20DA3EBA}"/>
                </a:ext>
              </a:extLst>
            </p:cNvPr>
            <p:cNvSpPr>
              <a:spLocks/>
            </p:cNvSpPr>
            <p:nvPr/>
          </p:nvSpPr>
          <p:spPr bwMode="auto">
            <a:xfrm>
              <a:off x="2122" y="1043"/>
              <a:ext cx="534" cy="231"/>
            </a:xfrm>
            <a:custGeom>
              <a:avLst/>
              <a:gdLst>
                <a:gd name="T0" fmla="*/ 533 w 534"/>
                <a:gd name="T1" fmla="*/ 53 h 231"/>
                <a:gd name="T2" fmla="*/ 533 w 534"/>
                <a:gd name="T3" fmla="*/ 74 h 231"/>
                <a:gd name="T4" fmla="*/ 480 w 534"/>
                <a:gd name="T5" fmla="*/ 66 h 231"/>
                <a:gd name="T6" fmla="*/ 509 w 534"/>
                <a:gd name="T7" fmla="*/ 53 h 231"/>
                <a:gd name="T8" fmla="*/ 472 w 534"/>
                <a:gd name="T9" fmla="*/ 53 h 231"/>
                <a:gd name="T10" fmla="*/ 427 w 534"/>
                <a:gd name="T11" fmla="*/ 53 h 231"/>
                <a:gd name="T12" fmla="*/ 199 w 534"/>
                <a:gd name="T13" fmla="*/ 173 h 231"/>
                <a:gd name="T14" fmla="*/ 191 w 534"/>
                <a:gd name="T15" fmla="*/ 164 h 231"/>
                <a:gd name="T16" fmla="*/ 207 w 534"/>
                <a:gd name="T17" fmla="*/ 148 h 231"/>
                <a:gd name="T18" fmla="*/ 191 w 534"/>
                <a:gd name="T19" fmla="*/ 135 h 231"/>
                <a:gd name="T20" fmla="*/ 134 w 534"/>
                <a:gd name="T21" fmla="*/ 181 h 231"/>
                <a:gd name="T22" fmla="*/ 29 w 534"/>
                <a:gd name="T23" fmla="*/ 193 h 231"/>
                <a:gd name="T24" fmla="*/ 97 w 534"/>
                <a:gd name="T25" fmla="*/ 201 h 231"/>
                <a:gd name="T26" fmla="*/ 81 w 534"/>
                <a:gd name="T27" fmla="*/ 230 h 231"/>
                <a:gd name="T28" fmla="*/ 0 w 534"/>
                <a:gd name="T29" fmla="*/ 201 h 231"/>
                <a:gd name="T30" fmla="*/ 61 w 534"/>
                <a:gd name="T31" fmla="*/ 148 h 231"/>
                <a:gd name="T32" fmla="*/ 110 w 534"/>
                <a:gd name="T33" fmla="*/ 148 h 231"/>
                <a:gd name="T34" fmla="*/ 118 w 534"/>
                <a:gd name="T35" fmla="*/ 127 h 231"/>
                <a:gd name="T36" fmla="*/ 97 w 534"/>
                <a:gd name="T37" fmla="*/ 74 h 231"/>
                <a:gd name="T38" fmla="*/ 118 w 534"/>
                <a:gd name="T39" fmla="*/ 17 h 231"/>
                <a:gd name="T40" fmla="*/ 134 w 534"/>
                <a:gd name="T41" fmla="*/ 0 h 231"/>
                <a:gd name="T42" fmla="*/ 407 w 534"/>
                <a:gd name="T43" fmla="*/ 0 h 231"/>
                <a:gd name="T44" fmla="*/ 427 w 534"/>
                <a:gd name="T45" fmla="*/ 17 h 231"/>
                <a:gd name="T46" fmla="*/ 451 w 534"/>
                <a:gd name="T47" fmla="*/ 0 h 231"/>
                <a:gd name="T48" fmla="*/ 464 w 534"/>
                <a:gd name="T49" fmla="*/ 17 h 231"/>
                <a:gd name="T50" fmla="*/ 525 w 534"/>
                <a:gd name="T51" fmla="*/ 29 h 231"/>
                <a:gd name="T52" fmla="*/ 533 w 534"/>
                <a:gd name="T53" fmla="*/ 53 h 23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34"/>
                <a:gd name="T82" fmla="*/ 0 h 231"/>
                <a:gd name="T83" fmla="*/ 534 w 534"/>
                <a:gd name="T84" fmla="*/ 231 h 23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34" h="231">
                  <a:moveTo>
                    <a:pt x="533" y="53"/>
                  </a:moveTo>
                  <a:lnTo>
                    <a:pt x="533" y="74"/>
                  </a:lnTo>
                  <a:lnTo>
                    <a:pt x="480" y="66"/>
                  </a:lnTo>
                  <a:lnTo>
                    <a:pt x="509" y="53"/>
                  </a:lnTo>
                  <a:lnTo>
                    <a:pt x="472" y="53"/>
                  </a:lnTo>
                  <a:lnTo>
                    <a:pt x="427" y="53"/>
                  </a:lnTo>
                  <a:lnTo>
                    <a:pt x="199" y="173"/>
                  </a:lnTo>
                  <a:lnTo>
                    <a:pt x="191" y="164"/>
                  </a:lnTo>
                  <a:lnTo>
                    <a:pt x="207" y="148"/>
                  </a:lnTo>
                  <a:lnTo>
                    <a:pt x="191" y="135"/>
                  </a:lnTo>
                  <a:lnTo>
                    <a:pt x="134" y="181"/>
                  </a:lnTo>
                  <a:lnTo>
                    <a:pt x="29" y="193"/>
                  </a:lnTo>
                  <a:lnTo>
                    <a:pt x="97" y="201"/>
                  </a:lnTo>
                  <a:lnTo>
                    <a:pt x="81" y="230"/>
                  </a:lnTo>
                  <a:lnTo>
                    <a:pt x="0" y="201"/>
                  </a:lnTo>
                  <a:lnTo>
                    <a:pt x="61" y="148"/>
                  </a:lnTo>
                  <a:lnTo>
                    <a:pt x="110" y="148"/>
                  </a:lnTo>
                  <a:lnTo>
                    <a:pt x="118" y="127"/>
                  </a:lnTo>
                  <a:lnTo>
                    <a:pt x="97" y="74"/>
                  </a:lnTo>
                  <a:lnTo>
                    <a:pt x="118" y="17"/>
                  </a:lnTo>
                  <a:lnTo>
                    <a:pt x="134" y="0"/>
                  </a:lnTo>
                  <a:lnTo>
                    <a:pt x="407" y="0"/>
                  </a:lnTo>
                  <a:lnTo>
                    <a:pt x="427" y="17"/>
                  </a:lnTo>
                  <a:lnTo>
                    <a:pt x="451" y="0"/>
                  </a:lnTo>
                  <a:lnTo>
                    <a:pt x="464" y="17"/>
                  </a:lnTo>
                  <a:lnTo>
                    <a:pt x="525" y="29"/>
                  </a:lnTo>
                  <a:lnTo>
                    <a:pt x="533" y="53"/>
                  </a:lnTo>
                </a:path>
              </a:pathLst>
            </a:custGeom>
            <a:grp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126">
                <a:defRPr/>
              </a:pPr>
              <a:endParaRPr lang="en-US" sz="1799" dirty="0">
                <a:solidFill>
                  <a:prstClr val="black"/>
                </a:solidFill>
                <a:latin typeface="Calibri"/>
              </a:endParaRPr>
            </a:p>
          </p:txBody>
        </p:sp>
        <p:sp>
          <p:nvSpPr>
            <p:cNvPr id="75" name="Freeform 80" descr="Wide upward diagonal">
              <a:extLst>
                <a:ext uri="{FF2B5EF4-FFF2-40B4-BE49-F238E27FC236}">
                  <a16:creationId xmlns:a16="http://schemas.microsoft.com/office/drawing/2014/main" id="{3DE54F92-4A6D-488D-8436-7FBB35E9975A}"/>
                </a:ext>
              </a:extLst>
            </p:cNvPr>
            <p:cNvSpPr>
              <a:spLocks/>
            </p:cNvSpPr>
            <p:nvPr/>
          </p:nvSpPr>
          <p:spPr bwMode="auto">
            <a:xfrm>
              <a:off x="2293" y="611"/>
              <a:ext cx="400" cy="203"/>
            </a:xfrm>
            <a:custGeom>
              <a:avLst/>
              <a:gdLst>
                <a:gd name="T0" fmla="*/ 399 w 400"/>
                <a:gd name="T1" fmla="*/ 21 h 203"/>
                <a:gd name="T2" fmla="*/ 362 w 400"/>
                <a:gd name="T3" fmla="*/ 74 h 203"/>
                <a:gd name="T4" fmla="*/ 346 w 400"/>
                <a:gd name="T5" fmla="*/ 94 h 203"/>
                <a:gd name="T6" fmla="*/ 326 w 400"/>
                <a:gd name="T7" fmla="*/ 148 h 203"/>
                <a:gd name="T8" fmla="*/ 228 w 400"/>
                <a:gd name="T9" fmla="*/ 177 h 203"/>
                <a:gd name="T10" fmla="*/ 183 w 400"/>
                <a:gd name="T11" fmla="*/ 202 h 203"/>
                <a:gd name="T12" fmla="*/ 138 w 400"/>
                <a:gd name="T13" fmla="*/ 185 h 203"/>
                <a:gd name="T14" fmla="*/ 138 w 400"/>
                <a:gd name="T15" fmla="*/ 156 h 203"/>
                <a:gd name="T16" fmla="*/ 90 w 400"/>
                <a:gd name="T17" fmla="*/ 156 h 203"/>
                <a:gd name="T18" fmla="*/ 90 w 400"/>
                <a:gd name="T19" fmla="*/ 119 h 203"/>
                <a:gd name="T20" fmla="*/ 36 w 400"/>
                <a:gd name="T21" fmla="*/ 111 h 203"/>
                <a:gd name="T22" fmla="*/ 36 w 400"/>
                <a:gd name="T23" fmla="*/ 65 h 203"/>
                <a:gd name="T24" fmla="*/ 0 w 400"/>
                <a:gd name="T25" fmla="*/ 65 h 203"/>
                <a:gd name="T26" fmla="*/ 45 w 400"/>
                <a:gd name="T27" fmla="*/ 0 h 203"/>
                <a:gd name="T28" fmla="*/ 399 w 400"/>
                <a:gd name="T29" fmla="*/ 21 h 20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00"/>
                <a:gd name="T46" fmla="*/ 0 h 203"/>
                <a:gd name="T47" fmla="*/ 400 w 400"/>
                <a:gd name="T48" fmla="*/ 203 h 20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00" h="203">
                  <a:moveTo>
                    <a:pt x="399" y="21"/>
                  </a:moveTo>
                  <a:lnTo>
                    <a:pt x="362" y="74"/>
                  </a:lnTo>
                  <a:lnTo>
                    <a:pt x="346" y="94"/>
                  </a:lnTo>
                  <a:lnTo>
                    <a:pt x="326" y="148"/>
                  </a:lnTo>
                  <a:lnTo>
                    <a:pt x="228" y="177"/>
                  </a:lnTo>
                  <a:lnTo>
                    <a:pt x="183" y="202"/>
                  </a:lnTo>
                  <a:lnTo>
                    <a:pt x="138" y="185"/>
                  </a:lnTo>
                  <a:lnTo>
                    <a:pt x="138" y="156"/>
                  </a:lnTo>
                  <a:lnTo>
                    <a:pt x="90" y="156"/>
                  </a:lnTo>
                  <a:lnTo>
                    <a:pt x="90" y="119"/>
                  </a:lnTo>
                  <a:lnTo>
                    <a:pt x="36" y="111"/>
                  </a:lnTo>
                  <a:lnTo>
                    <a:pt x="36" y="65"/>
                  </a:lnTo>
                  <a:lnTo>
                    <a:pt x="0" y="65"/>
                  </a:lnTo>
                  <a:lnTo>
                    <a:pt x="45" y="0"/>
                  </a:lnTo>
                  <a:lnTo>
                    <a:pt x="399" y="21"/>
                  </a:lnTo>
                </a:path>
              </a:pathLst>
            </a:custGeom>
            <a:solidFill>
              <a:srgbClr val="66CCFF"/>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126">
                <a:defRPr/>
              </a:pPr>
              <a:endParaRPr lang="en-US" sz="1799" dirty="0">
                <a:solidFill>
                  <a:prstClr val="black"/>
                </a:solidFill>
                <a:latin typeface="Calibri"/>
              </a:endParaRPr>
            </a:p>
          </p:txBody>
        </p:sp>
        <p:sp>
          <p:nvSpPr>
            <p:cNvPr id="76" name="Freeform 81" descr="Wide upward diagonal">
              <a:extLst>
                <a:ext uri="{FF2B5EF4-FFF2-40B4-BE49-F238E27FC236}">
                  <a16:creationId xmlns:a16="http://schemas.microsoft.com/office/drawing/2014/main" id="{A4EB8502-D82B-4EEE-A38A-C058E2918D30}"/>
                </a:ext>
              </a:extLst>
            </p:cNvPr>
            <p:cNvSpPr>
              <a:spLocks/>
            </p:cNvSpPr>
            <p:nvPr/>
          </p:nvSpPr>
          <p:spPr bwMode="auto">
            <a:xfrm>
              <a:off x="2004" y="924"/>
              <a:ext cx="237" cy="330"/>
            </a:xfrm>
            <a:custGeom>
              <a:avLst/>
              <a:gdLst>
                <a:gd name="T0" fmla="*/ 36 w 237"/>
                <a:gd name="T1" fmla="*/ 329 h 330"/>
                <a:gd name="T2" fmla="*/ 28 w 237"/>
                <a:gd name="T3" fmla="*/ 320 h 330"/>
                <a:gd name="T4" fmla="*/ 0 w 237"/>
                <a:gd name="T5" fmla="*/ 246 h 330"/>
                <a:gd name="T6" fmla="*/ 0 w 237"/>
                <a:gd name="T7" fmla="*/ 209 h 330"/>
                <a:gd name="T8" fmla="*/ 16 w 237"/>
                <a:gd name="T9" fmla="*/ 201 h 330"/>
                <a:gd name="T10" fmla="*/ 0 w 237"/>
                <a:gd name="T11" fmla="*/ 230 h 330"/>
                <a:gd name="T12" fmla="*/ 8 w 237"/>
                <a:gd name="T13" fmla="*/ 267 h 330"/>
                <a:gd name="T14" fmla="*/ 36 w 237"/>
                <a:gd name="T15" fmla="*/ 320 h 330"/>
                <a:gd name="T16" fmla="*/ 61 w 237"/>
                <a:gd name="T17" fmla="*/ 300 h 330"/>
                <a:gd name="T18" fmla="*/ 73 w 237"/>
                <a:gd name="T19" fmla="*/ 246 h 330"/>
                <a:gd name="T20" fmla="*/ 16 w 237"/>
                <a:gd name="T21" fmla="*/ 172 h 330"/>
                <a:gd name="T22" fmla="*/ 16 w 237"/>
                <a:gd name="T23" fmla="*/ 0 h 330"/>
                <a:gd name="T24" fmla="*/ 179 w 237"/>
                <a:gd name="T25" fmla="*/ 8 h 330"/>
                <a:gd name="T26" fmla="*/ 163 w 237"/>
                <a:gd name="T27" fmla="*/ 65 h 330"/>
                <a:gd name="T28" fmla="*/ 171 w 237"/>
                <a:gd name="T29" fmla="*/ 74 h 330"/>
                <a:gd name="T30" fmla="*/ 171 w 237"/>
                <a:gd name="T31" fmla="*/ 98 h 330"/>
                <a:gd name="T32" fmla="*/ 236 w 237"/>
                <a:gd name="T33" fmla="*/ 136 h 330"/>
                <a:gd name="T34" fmla="*/ 215 w 237"/>
                <a:gd name="T35" fmla="*/ 193 h 330"/>
                <a:gd name="T36" fmla="*/ 236 w 237"/>
                <a:gd name="T37" fmla="*/ 246 h 330"/>
                <a:gd name="T38" fmla="*/ 228 w 237"/>
                <a:gd name="T39" fmla="*/ 267 h 330"/>
                <a:gd name="T40" fmla="*/ 179 w 237"/>
                <a:gd name="T41" fmla="*/ 267 h 330"/>
                <a:gd name="T42" fmla="*/ 118 w 237"/>
                <a:gd name="T43" fmla="*/ 320 h 330"/>
                <a:gd name="T44" fmla="*/ 36 w 237"/>
                <a:gd name="T45" fmla="*/ 329 h 3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37"/>
                <a:gd name="T70" fmla="*/ 0 h 330"/>
                <a:gd name="T71" fmla="*/ 237 w 237"/>
                <a:gd name="T72" fmla="*/ 330 h 33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37" h="330">
                  <a:moveTo>
                    <a:pt x="36" y="329"/>
                  </a:moveTo>
                  <a:lnTo>
                    <a:pt x="28" y="320"/>
                  </a:lnTo>
                  <a:lnTo>
                    <a:pt x="0" y="246"/>
                  </a:lnTo>
                  <a:lnTo>
                    <a:pt x="0" y="209"/>
                  </a:lnTo>
                  <a:lnTo>
                    <a:pt x="16" y="201"/>
                  </a:lnTo>
                  <a:lnTo>
                    <a:pt x="0" y="230"/>
                  </a:lnTo>
                  <a:lnTo>
                    <a:pt x="8" y="267"/>
                  </a:lnTo>
                  <a:lnTo>
                    <a:pt x="36" y="320"/>
                  </a:lnTo>
                  <a:lnTo>
                    <a:pt x="61" y="300"/>
                  </a:lnTo>
                  <a:lnTo>
                    <a:pt x="73" y="246"/>
                  </a:lnTo>
                  <a:lnTo>
                    <a:pt x="16" y="172"/>
                  </a:lnTo>
                  <a:lnTo>
                    <a:pt x="16" y="0"/>
                  </a:lnTo>
                  <a:lnTo>
                    <a:pt x="179" y="8"/>
                  </a:lnTo>
                  <a:lnTo>
                    <a:pt x="163" y="65"/>
                  </a:lnTo>
                  <a:lnTo>
                    <a:pt x="171" y="74"/>
                  </a:lnTo>
                  <a:lnTo>
                    <a:pt x="171" y="98"/>
                  </a:lnTo>
                  <a:lnTo>
                    <a:pt x="236" y="136"/>
                  </a:lnTo>
                  <a:lnTo>
                    <a:pt x="215" y="193"/>
                  </a:lnTo>
                  <a:lnTo>
                    <a:pt x="236" y="246"/>
                  </a:lnTo>
                  <a:lnTo>
                    <a:pt x="228" y="267"/>
                  </a:lnTo>
                  <a:lnTo>
                    <a:pt x="179" y="267"/>
                  </a:lnTo>
                  <a:lnTo>
                    <a:pt x="118" y="320"/>
                  </a:lnTo>
                  <a:lnTo>
                    <a:pt x="36" y="329"/>
                  </a:lnTo>
                </a:path>
              </a:pathLst>
            </a:custGeom>
            <a:grp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126">
                <a:defRPr/>
              </a:pPr>
              <a:endParaRPr lang="en-US" sz="1799" dirty="0">
                <a:solidFill>
                  <a:prstClr val="black"/>
                </a:solidFill>
                <a:latin typeface="Calibri"/>
              </a:endParaRPr>
            </a:p>
          </p:txBody>
        </p:sp>
        <p:sp>
          <p:nvSpPr>
            <p:cNvPr id="77" name="Freeform 82" descr="Wide upward diagonal">
              <a:extLst>
                <a:ext uri="{FF2B5EF4-FFF2-40B4-BE49-F238E27FC236}">
                  <a16:creationId xmlns:a16="http://schemas.microsoft.com/office/drawing/2014/main" id="{2420AFC1-2C5A-40D9-9010-1CFD163CDD2D}"/>
                </a:ext>
              </a:extLst>
            </p:cNvPr>
            <p:cNvSpPr>
              <a:spLocks/>
            </p:cNvSpPr>
            <p:nvPr/>
          </p:nvSpPr>
          <p:spPr bwMode="auto">
            <a:xfrm>
              <a:off x="1894" y="438"/>
              <a:ext cx="445" cy="268"/>
            </a:xfrm>
            <a:custGeom>
              <a:avLst/>
              <a:gdLst>
                <a:gd name="T0" fmla="*/ 362 w 445"/>
                <a:gd name="T1" fmla="*/ 0 h 268"/>
                <a:gd name="T2" fmla="*/ 362 w 445"/>
                <a:gd name="T3" fmla="*/ 17 h 268"/>
                <a:gd name="T4" fmla="*/ 399 w 445"/>
                <a:gd name="T5" fmla="*/ 74 h 268"/>
                <a:gd name="T6" fmla="*/ 407 w 445"/>
                <a:gd name="T7" fmla="*/ 148 h 268"/>
                <a:gd name="T8" fmla="*/ 444 w 445"/>
                <a:gd name="T9" fmla="*/ 173 h 268"/>
                <a:gd name="T10" fmla="*/ 399 w 445"/>
                <a:gd name="T11" fmla="*/ 238 h 268"/>
                <a:gd name="T12" fmla="*/ 265 w 445"/>
                <a:gd name="T13" fmla="*/ 238 h 268"/>
                <a:gd name="T14" fmla="*/ 257 w 445"/>
                <a:gd name="T15" fmla="*/ 267 h 268"/>
                <a:gd name="T16" fmla="*/ 126 w 445"/>
                <a:gd name="T17" fmla="*/ 267 h 268"/>
                <a:gd name="T18" fmla="*/ 101 w 445"/>
                <a:gd name="T19" fmla="*/ 267 h 268"/>
                <a:gd name="T20" fmla="*/ 101 w 445"/>
                <a:gd name="T21" fmla="*/ 128 h 268"/>
                <a:gd name="T22" fmla="*/ 73 w 445"/>
                <a:gd name="T23" fmla="*/ 128 h 268"/>
                <a:gd name="T24" fmla="*/ 73 w 445"/>
                <a:gd name="T25" fmla="*/ 111 h 268"/>
                <a:gd name="T26" fmla="*/ 0 w 445"/>
                <a:gd name="T27" fmla="*/ 99 h 268"/>
                <a:gd name="T28" fmla="*/ 37 w 445"/>
                <a:gd name="T29" fmla="*/ 17 h 268"/>
                <a:gd name="T30" fmla="*/ 65 w 445"/>
                <a:gd name="T31" fmla="*/ 0 h 268"/>
                <a:gd name="T32" fmla="*/ 362 w 445"/>
                <a:gd name="T33" fmla="*/ 0 h 2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5"/>
                <a:gd name="T52" fmla="*/ 0 h 268"/>
                <a:gd name="T53" fmla="*/ 445 w 445"/>
                <a:gd name="T54" fmla="*/ 268 h 2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5" h="268">
                  <a:moveTo>
                    <a:pt x="362" y="0"/>
                  </a:moveTo>
                  <a:lnTo>
                    <a:pt x="362" y="17"/>
                  </a:lnTo>
                  <a:lnTo>
                    <a:pt x="399" y="74"/>
                  </a:lnTo>
                  <a:lnTo>
                    <a:pt x="407" y="148"/>
                  </a:lnTo>
                  <a:lnTo>
                    <a:pt x="444" y="173"/>
                  </a:lnTo>
                  <a:lnTo>
                    <a:pt x="399" y="238"/>
                  </a:lnTo>
                  <a:lnTo>
                    <a:pt x="265" y="238"/>
                  </a:lnTo>
                  <a:lnTo>
                    <a:pt x="257" y="267"/>
                  </a:lnTo>
                  <a:lnTo>
                    <a:pt x="126" y="267"/>
                  </a:lnTo>
                  <a:lnTo>
                    <a:pt x="101" y="267"/>
                  </a:lnTo>
                  <a:lnTo>
                    <a:pt x="101" y="128"/>
                  </a:lnTo>
                  <a:lnTo>
                    <a:pt x="73" y="128"/>
                  </a:lnTo>
                  <a:lnTo>
                    <a:pt x="73" y="111"/>
                  </a:lnTo>
                  <a:lnTo>
                    <a:pt x="0" y="99"/>
                  </a:lnTo>
                  <a:lnTo>
                    <a:pt x="37" y="17"/>
                  </a:lnTo>
                  <a:lnTo>
                    <a:pt x="65" y="0"/>
                  </a:lnTo>
                  <a:lnTo>
                    <a:pt x="362" y="0"/>
                  </a:lnTo>
                </a:path>
              </a:pathLst>
            </a:custGeom>
            <a:grp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126">
                <a:defRPr/>
              </a:pPr>
              <a:endParaRPr lang="en-US" sz="1799" dirty="0">
                <a:solidFill>
                  <a:prstClr val="black"/>
                </a:solidFill>
                <a:latin typeface="Calibri"/>
              </a:endParaRPr>
            </a:p>
          </p:txBody>
        </p:sp>
        <p:sp>
          <p:nvSpPr>
            <p:cNvPr id="78" name="Freeform 83" descr="Wide upward diagonal">
              <a:extLst>
                <a:ext uri="{FF2B5EF4-FFF2-40B4-BE49-F238E27FC236}">
                  <a16:creationId xmlns:a16="http://schemas.microsoft.com/office/drawing/2014/main" id="{BB16FDC3-3BA1-4BA1-B9D5-6031150C2442}"/>
                </a:ext>
              </a:extLst>
            </p:cNvPr>
            <p:cNvSpPr>
              <a:spLocks/>
            </p:cNvSpPr>
            <p:nvPr/>
          </p:nvSpPr>
          <p:spPr bwMode="auto">
            <a:xfrm>
              <a:off x="2167" y="676"/>
              <a:ext cx="363" cy="385"/>
            </a:xfrm>
            <a:custGeom>
              <a:avLst/>
              <a:gdLst>
                <a:gd name="T0" fmla="*/ 52 w 363"/>
                <a:gd name="T1" fmla="*/ 210 h 385"/>
                <a:gd name="T2" fmla="*/ 73 w 363"/>
                <a:gd name="T3" fmla="*/ 182 h 385"/>
                <a:gd name="T4" fmla="*/ 65 w 363"/>
                <a:gd name="T5" fmla="*/ 149 h 385"/>
                <a:gd name="T6" fmla="*/ 81 w 363"/>
                <a:gd name="T7" fmla="*/ 137 h 385"/>
                <a:gd name="T8" fmla="*/ 73 w 363"/>
                <a:gd name="T9" fmla="*/ 112 h 385"/>
                <a:gd name="T10" fmla="*/ 97 w 363"/>
                <a:gd name="T11" fmla="*/ 100 h 385"/>
                <a:gd name="T12" fmla="*/ 89 w 363"/>
                <a:gd name="T13" fmla="*/ 100 h 385"/>
                <a:gd name="T14" fmla="*/ 89 w 363"/>
                <a:gd name="T15" fmla="*/ 54 h 385"/>
                <a:gd name="T16" fmla="*/ 126 w 363"/>
                <a:gd name="T17" fmla="*/ 0 h 385"/>
                <a:gd name="T18" fmla="*/ 162 w 363"/>
                <a:gd name="T19" fmla="*/ 0 h 385"/>
                <a:gd name="T20" fmla="*/ 162 w 363"/>
                <a:gd name="T21" fmla="*/ 46 h 385"/>
                <a:gd name="T22" fmla="*/ 216 w 363"/>
                <a:gd name="T23" fmla="*/ 54 h 385"/>
                <a:gd name="T24" fmla="*/ 216 w 363"/>
                <a:gd name="T25" fmla="*/ 91 h 385"/>
                <a:gd name="T26" fmla="*/ 264 w 363"/>
                <a:gd name="T27" fmla="*/ 91 h 385"/>
                <a:gd name="T28" fmla="*/ 264 w 363"/>
                <a:gd name="T29" fmla="*/ 120 h 385"/>
                <a:gd name="T30" fmla="*/ 309 w 363"/>
                <a:gd name="T31" fmla="*/ 137 h 385"/>
                <a:gd name="T32" fmla="*/ 264 w 363"/>
                <a:gd name="T33" fmla="*/ 166 h 385"/>
                <a:gd name="T34" fmla="*/ 264 w 363"/>
                <a:gd name="T35" fmla="*/ 182 h 385"/>
                <a:gd name="T36" fmla="*/ 252 w 363"/>
                <a:gd name="T37" fmla="*/ 210 h 385"/>
                <a:gd name="T38" fmla="*/ 280 w 363"/>
                <a:gd name="T39" fmla="*/ 240 h 385"/>
                <a:gd name="T40" fmla="*/ 289 w 363"/>
                <a:gd name="T41" fmla="*/ 293 h 385"/>
                <a:gd name="T42" fmla="*/ 333 w 363"/>
                <a:gd name="T43" fmla="*/ 346 h 385"/>
                <a:gd name="T44" fmla="*/ 362 w 363"/>
                <a:gd name="T45" fmla="*/ 367 h 385"/>
                <a:gd name="T46" fmla="*/ 89 w 363"/>
                <a:gd name="T47" fmla="*/ 367 h 385"/>
                <a:gd name="T48" fmla="*/ 73 w 363"/>
                <a:gd name="T49" fmla="*/ 384 h 385"/>
                <a:gd name="T50" fmla="*/ 8 w 363"/>
                <a:gd name="T51" fmla="*/ 346 h 385"/>
                <a:gd name="T52" fmla="*/ 8 w 363"/>
                <a:gd name="T53" fmla="*/ 322 h 385"/>
                <a:gd name="T54" fmla="*/ 0 w 363"/>
                <a:gd name="T55" fmla="*/ 313 h 385"/>
                <a:gd name="T56" fmla="*/ 16 w 363"/>
                <a:gd name="T57" fmla="*/ 256 h 385"/>
                <a:gd name="T58" fmla="*/ 52 w 363"/>
                <a:gd name="T59" fmla="*/ 210 h 38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63"/>
                <a:gd name="T91" fmla="*/ 0 h 385"/>
                <a:gd name="T92" fmla="*/ 363 w 363"/>
                <a:gd name="T93" fmla="*/ 385 h 38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63" h="385">
                  <a:moveTo>
                    <a:pt x="52" y="210"/>
                  </a:moveTo>
                  <a:lnTo>
                    <a:pt x="73" y="182"/>
                  </a:lnTo>
                  <a:lnTo>
                    <a:pt x="65" y="149"/>
                  </a:lnTo>
                  <a:lnTo>
                    <a:pt x="81" y="137"/>
                  </a:lnTo>
                  <a:lnTo>
                    <a:pt x="73" y="112"/>
                  </a:lnTo>
                  <a:lnTo>
                    <a:pt x="97" y="100"/>
                  </a:lnTo>
                  <a:lnTo>
                    <a:pt x="89" y="100"/>
                  </a:lnTo>
                  <a:lnTo>
                    <a:pt x="89" y="54"/>
                  </a:lnTo>
                  <a:lnTo>
                    <a:pt x="126" y="0"/>
                  </a:lnTo>
                  <a:lnTo>
                    <a:pt x="162" y="0"/>
                  </a:lnTo>
                  <a:lnTo>
                    <a:pt x="162" y="46"/>
                  </a:lnTo>
                  <a:lnTo>
                    <a:pt x="216" y="54"/>
                  </a:lnTo>
                  <a:lnTo>
                    <a:pt x="216" y="91"/>
                  </a:lnTo>
                  <a:lnTo>
                    <a:pt x="264" y="91"/>
                  </a:lnTo>
                  <a:lnTo>
                    <a:pt x="264" y="120"/>
                  </a:lnTo>
                  <a:lnTo>
                    <a:pt x="309" y="137"/>
                  </a:lnTo>
                  <a:lnTo>
                    <a:pt x="264" y="166"/>
                  </a:lnTo>
                  <a:lnTo>
                    <a:pt x="264" y="182"/>
                  </a:lnTo>
                  <a:lnTo>
                    <a:pt x="252" y="210"/>
                  </a:lnTo>
                  <a:lnTo>
                    <a:pt x="280" y="240"/>
                  </a:lnTo>
                  <a:lnTo>
                    <a:pt x="289" y="293"/>
                  </a:lnTo>
                  <a:lnTo>
                    <a:pt x="333" y="346"/>
                  </a:lnTo>
                  <a:lnTo>
                    <a:pt x="362" y="367"/>
                  </a:lnTo>
                  <a:lnTo>
                    <a:pt x="89" y="367"/>
                  </a:lnTo>
                  <a:lnTo>
                    <a:pt x="73" y="384"/>
                  </a:lnTo>
                  <a:lnTo>
                    <a:pt x="8" y="346"/>
                  </a:lnTo>
                  <a:lnTo>
                    <a:pt x="8" y="322"/>
                  </a:lnTo>
                  <a:lnTo>
                    <a:pt x="0" y="313"/>
                  </a:lnTo>
                  <a:lnTo>
                    <a:pt x="16" y="256"/>
                  </a:lnTo>
                  <a:lnTo>
                    <a:pt x="52" y="210"/>
                  </a:lnTo>
                </a:path>
              </a:pathLst>
            </a:custGeom>
            <a:grp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126">
                <a:defRPr/>
              </a:pPr>
              <a:endParaRPr lang="en-US" sz="1799" dirty="0">
                <a:solidFill>
                  <a:prstClr val="black"/>
                </a:solidFill>
                <a:latin typeface="Calibri"/>
              </a:endParaRPr>
            </a:p>
          </p:txBody>
        </p:sp>
        <p:grpSp>
          <p:nvGrpSpPr>
            <p:cNvPr id="79" name="Group 158">
              <a:extLst>
                <a:ext uri="{FF2B5EF4-FFF2-40B4-BE49-F238E27FC236}">
                  <a16:creationId xmlns:a16="http://schemas.microsoft.com/office/drawing/2014/main" id="{A851BAA3-6727-47C5-AF65-147D5916D06D}"/>
                </a:ext>
              </a:extLst>
            </p:cNvPr>
            <p:cNvGrpSpPr>
              <a:grpSpLocks/>
            </p:cNvGrpSpPr>
            <p:nvPr/>
          </p:nvGrpSpPr>
          <p:grpSpPr bwMode="auto">
            <a:xfrm>
              <a:off x="708" y="438"/>
              <a:ext cx="1313" cy="659"/>
              <a:chOff x="708" y="438"/>
              <a:chExt cx="1313" cy="659"/>
            </a:xfrm>
            <a:grpFill/>
          </p:grpSpPr>
          <p:sp>
            <p:nvSpPr>
              <p:cNvPr id="80" name="Freeform 85" descr="Wide upward diagonal">
                <a:extLst>
                  <a:ext uri="{FF2B5EF4-FFF2-40B4-BE49-F238E27FC236}">
                    <a16:creationId xmlns:a16="http://schemas.microsoft.com/office/drawing/2014/main" id="{B8EED3A1-7AFC-4A66-95F7-61A428056216}"/>
                  </a:ext>
                </a:extLst>
              </p:cNvPr>
              <p:cNvSpPr>
                <a:spLocks/>
              </p:cNvSpPr>
              <p:nvPr/>
            </p:nvSpPr>
            <p:spPr bwMode="auto">
              <a:xfrm>
                <a:off x="1658" y="705"/>
                <a:ext cx="363" cy="392"/>
              </a:xfrm>
              <a:custGeom>
                <a:avLst/>
                <a:gdLst>
                  <a:gd name="T0" fmla="*/ 256 w 363"/>
                  <a:gd name="T1" fmla="*/ 317 h 392"/>
                  <a:gd name="T2" fmla="*/ 309 w 363"/>
                  <a:gd name="T3" fmla="*/ 355 h 392"/>
                  <a:gd name="T4" fmla="*/ 191 w 363"/>
                  <a:gd name="T5" fmla="*/ 255 h 392"/>
                  <a:gd name="T6" fmla="*/ 219 w 363"/>
                  <a:gd name="T7" fmla="*/ 264 h 392"/>
                  <a:gd name="T8" fmla="*/ 273 w 363"/>
                  <a:gd name="T9" fmla="*/ 293 h 392"/>
                  <a:gd name="T10" fmla="*/ 309 w 363"/>
                  <a:gd name="T11" fmla="*/ 338 h 392"/>
                  <a:gd name="T12" fmla="*/ 337 w 363"/>
                  <a:gd name="T13" fmla="*/ 301 h 392"/>
                  <a:gd name="T14" fmla="*/ 325 w 363"/>
                  <a:gd name="T15" fmla="*/ 317 h 392"/>
                  <a:gd name="T16" fmla="*/ 309 w 363"/>
                  <a:gd name="T17" fmla="*/ 284 h 392"/>
                  <a:gd name="T18" fmla="*/ 281 w 363"/>
                  <a:gd name="T19" fmla="*/ 264 h 392"/>
                  <a:gd name="T20" fmla="*/ 264 w 363"/>
                  <a:gd name="T21" fmla="*/ 264 h 392"/>
                  <a:gd name="T22" fmla="*/ 236 w 363"/>
                  <a:gd name="T23" fmla="*/ 272 h 392"/>
                  <a:gd name="T24" fmla="*/ 207 w 363"/>
                  <a:gd name="T25" fmla="*/ 255 h 392"/>
                  <a:gd name="T26" fmla="*/ 191 w 363"/>
                  <a:gd name="T27" fmla="*/ 190 h 392"/>
                  <a:gd name="T28" fmla="*/ 236 w 363"/>
                  <a:gd name="T29" fmla="*/ 190 h 392"/>
                  <a:gd name="T30" fmla="*/ 244 w 363"/>
                  <a:gd name="T31" fmla="*/ 181 h 392"/>
                  <a:gd name="T32" fmla="*/ 264 w 363"/>
                  <a:gd name="T33" fmla="*/ 173 h 392"/>
                  <a:gd name="T34" fmla="*/ 256 w 363"/>
                  <a:gd name="T35" fmla="*/ 145 h 392"/>
                  <a:gd name="T36" fmla="*/ 207 w 363"/>
                  <a:gd name="T37" fmla="*/ 181 h 392"/>
                  <a:gd name="T38" fmla="*/ 163 w 363"/>
                  <a:gd name="T39" fmla="*/ 202 h 392"/>
                  <a:gd name="T40" fmla="*/ 138 w 363"/>
                  <a:gd name="T41" fmla="*/ 145 h 392"/>
                  <a:gd name="T42" fmla="*/ 89 w 363"/>
                  <a:gd name="T43" fmla="*/ 173 h 392"/>
                  <a:gd name="T44" fmla="*/ 117 w 363"/>
                  <a:gd name="T45" fmla="*/ 190 h 392"/>
                  <a:gd name="T46" fmla="*/ 146 w 363"/>
                  <a:gd name="T47" fmla="*/ 235 h 392"/>
                  <a:gd name="T48" fmla="*/ 163 w 363"/>
                  <a:gd name="T49" fmla="*/ 255 h 392"/>
                  <a:gd name="T50" fmla="*/ 163 w 363"/>
                  <a:gd name="T51" fmla="*/ 264 h 392"/>
                  <a:gd name="T52" fmla="*/ 0 w 363"/>
                  <a:gd name="T53" fmla="*/ 181 h 392"/>
                  <a:gd name="T54" fmla="*/ 65 w 363"/>
                  <a:gd name="T55" fmla="*/ 91 h 392"/>
                  <a:gd name="T56" fmla="*/ 309 w 363"/>
                  <a:gd name="T57" fmla="*/ 83 h 392"/>
                  <a:gd name="T58" fmla="*/ 337 w 363"/>
                  <a:gd name="T59" fmla="*/ 0 h 392"/>
                  <a:gd name="T60" fmla="*/ 362 w 363"/>
                  <a:gd name="T61" fmla="*/ 219 h 392"/>
                  <a:gd name="T62" fmla="*/ 281 w 363"/>
                  <a:gd name="T63" fmla="*/ 355 h 39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3"/>
                  <a:gd name="T97" fmla="*/ 0 h 392"/>
                  <a:gd name="T98" fmla="*/ 363 w 363"/>
                  <a:gd name="T99" fmla="*/ 392 h 39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3" h="392">
                    <a:moveTo>
                      <a:pt x="281" y="355"/>
                    </a:moveTo>
                    <a:lnTo>
                      <a:pt x="256" y="317"/>
                    </a:lnTo>
                    <a:lnTo>
                      <a:pt x="281" y="346"/>
                    </a:lnTo>
                    <a:lnTo>
                      <a:pt x="309" y="355"/>
                    </a:lnTo>
                    <a:lnTo>
                      <a:pt x="183" y="264"/>
                    </a:lnTo>
                    <a:lnTo>
                      <a:pt x="191" y="255"/>
                    </a:lnTo>
                    <a:lnTo>
                      <a:pt x="207" y="264"/>
                    </a:lnTo>
                    <a:lnTo>
                      <a:pt x="219" y="264"/>
                    </a:lnTo>
                    <a:lnTo>
                      <a:pt x="219" y="284"/>
                    </a:lnTo>
                    <a:lnTo>
                      <a:pt x="273" y="293"/>
                    </a:lnTo>
                    <a:lnTo>
                      <a:pt x="273" y="301"/>
                    </a:lnTo>
                    <a:lnTo>
                      <a:pt x="309" y="338"/>
                    </a:lnTo>
                    <a:lnTo>
                      <a:pt x="362" y="301"/>
                    </a:lnTo>
                    <a:lnTo>
                      <a:pt x="337" y="301"/>
                    </a:lnTo>
                    <a:lnTo>
                      <a:pt x="346" y="293"/>
                    </a:lnTo>
                    <a:lnTo>
                      <a:pt x="325" y="317"/>
                    </a:lnTo>
                    <a:lnTo>
                      <a:pt x="309" y="317"/>
                    </a:lnTo>
                    <a:lnTo>
                      <a:pt x="309" y="284"/>
                    </a:lnTo>
                    <a:lnTo>
                      <a:pt x="281" y="284"/>
                    </a:lnTo>
                    <a:lnTo>
                      <a:pt x="281" y="264"/>
                    </a:lnTo>
                    <a:lnTo>
                      <a:pt x="289" y="255"/>
                    </a:lnTo>
                    <a:lnTo>
                      <a:pt x="264" y="264"/>
                    </a:lnTo>
                    <a:lnTo>
                      <a:pt x="256" y="255"/>
                    </a:lnTo>
                    <a:lnTo>
                      <a:pt x="236" y="272"/>
                    </a:lnTo>
                    <a:lnTo>
                      <a:pt x="219" y="247"/>
                    </a:lnTo>
                    <a:lnTo>
                      <a:pt x="207" y="255"/>
                    </a:lnTo>
                    <a:lnTo>
                      <a:pt x="155" y="227"/>
                    </a:lnTo>
                    <a:lnTo>
                      <a:pt x="191" y="190"/>
                    </a:lnTo>
                    <a:lnTo>
                      <a:pt x="228" y="181"/>
                    </a:lnTo>
                    <a:lnTo>
                      <a:pt x="236" y="190"/>
                    </a:lnTo>
                    <a:lnTo>
                      <a:pt x="236" y="173"/>
                    </a:lnTo>
                    <a:lnTo>
                      <a:pt x="244" y="181"/>
                    </a:lnTo>
                    <a:lnTo>
                      <a:pt x="256" y="153"/>
                    </a:lnTo>
                    <a:lnTo>
                      <a:pt x="264" y="173"/>
                    </a:lnTo>
                    <a:lnTo>
                      <a:pt x="244" y="153"/>
                    </a:lnTo>
                    <a:lnTo>
                      <a:pt x="256" y="145"/>
                    </a:lnTo>
                    <a:lnTo>
                      <a:pt x="236" y="173"/>
                    </a:lnTo>
                    <a:lnTo>
                      <a:pt x="207" y="181"/>
                    </a:lnTo>
                    <a:lnTo>
                      <a:pt x="207" y="173"/>
                    </a:lnTo>
                    <a:lnTo>
                      <a:pt x="163" y="202"/>
                    </a:lnTo>
                    <a:lnTo>
                      <a:pt x="163" y="173"/>
                    </a:lnTo>
                    <a:lnTo>
                      <a:pt x="138" y="145"/>
                    </a:lnTo>
                    <a:lnTo>
                      <a:pt x="117" y="173"/>
                    </a:lnTo>
                    <a:lnTo>
                      <a:pt x="89" y="173"/>
                    </a:lnTo>
                    <a:lnTo>
                      <a:pt x="89" y="202"/>
                    </a:lnTo>
                    <a:lnTo>
                      <a:pt x="117" y="190"/>
                    </a:lnTo>
                    <a:lnTo>
                      <a:pt x="146" y="211"/>
                    </a:lnTo>
                    <a:lnTo>
                      <a:pt x="146" y="235"/>
                    </a:lnTo>
                    <a:lnTo>
                      <a:pt x="163" y="247"/>
                    </a:lnTo>
                    <a:lnTo>
                      <a:pt x="163" y="255"/>
                    </a:lnTo>
                    <a:lnTo>
                      <a:pt x="126" y="235"/>
                    </a:lnTo>
                    <a:lnTo>
                      <a:pt x="163" y="264"/>
                    </a:lnTo>
                    <a:lnTo>
                      <a:pt x="155" y="264"/>
                    </a:lnTo>
                    <a:lnTo>
                      <a:pt x="0" y="181"/>
                    </a:lnTo>
                    <a:lnTo>
                      <a:pt x="0" y="108"/>
                    </a:lnTo>
                    <a:lnTo>
                      <a:pt x="65" y="91"/>
                    </a:lnTo>
                    <a:lnTo>
                      <a:pt x="81" y="71"/>
                    </a:lnTo>
                    <a:lnTo>
                      <a:pt x="309" y="83"/>
                    </a:lnTo>
                    <a:lnTo>
                      <a:pt x="309" y="0"/>
                    </a:lnTo>
                    <a:lnTo>
                      <a:pt x="337" y="0"/>
                    </a:lnTo>
                    <a:lnTo>
                      <a:pt x="362" y="0"/>
                    </a:lnTo>
                    <a:lnTo>
                      <a:pt x="362" y="219"/>
                    </a:lnTo>
                    <a:lnTo>
                      <a:pt x="362" y="391"/>
                    </a:lnTo>
                    <a:lnTo>
                      <a:pt x="281" y="355"/>
                    </a:lnTo>
                  </a:path>
                </a:pathLst>
              </a:custGeom>
              <a:grp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126">
                  <a:defRPr/>
                </a:pPr>
                <a:endParaRPr lang="en-US" sz="1799" dirty="0">
                  <a:solidFill>
                    <a:prstClr val="black"/>
                  </a:solidFill>
                  <a:latin typeface="Calibri"/>
                </a:endParaRPr>
              </a:p>
            </p:txBody>
          </p:sp>
          <p:sp>
            <p:nvSpPr>
              <p:cNvPr id="81" name="Freeform 86" descr="Wide upward diagonal">
                <a:extLst>
                  <a:ext uri="{FF2B5EF4-FFF2-40B4-BE49-F238E27FC236}">
                    <a16:creationId xmlns:a16="http://schemas.microsoft.com/office/drawing/2014/main" id="{87888CE9-5CBD-4DA2-AEBB-09744817EFCC}"/>
                  </a:ext>
                </a:extLst>
              </p:cNvPr>
              <p:cNvSpPr>
                <a:spLocks/>
              </p:cNvSpPr>
              <p:nvPr/>
            </p:nvSpPr>
            <p:spPr bwMode="auto">
              <a:xfrm>
                <a:off x="1629" y="438"/>
                <a:ext cx="331" cy="186"/>
              </a:xfrm>
              <a:custGeom>
                <a:avLst/>
                <a:gdLst>
                  <a:gd name="T0" fmla="*/ 330 w 331"/>
                  <a:gd name="T1" fmla="*/ 0 h 186"/>
                  <a:gd name="T2" fmla="*/ 302 w 331"/>
                  <a:gd name="T3" fmla="*/ 17 h 186"/>
                  <a:gd name="T4" fmla="*/ 265 w 331"/>
                  <a:gd name="T5" fmla="*/ 99 h 186"/>
                  <a:gd name="T6" fmla="*/ 257 w 331"/>
                  <a:gd name="T7" fmla="*/ 157 h 186"/>
                  <a:gd name="T8" fmla="*/ 184 w 331"/>
                  <a:gd name="T9" fmla="*/ 157 h 186"/>
                  <a:gd name="T10" fmla="*/ 175 w 331"/>
                  <a:gd name="T11" fmla="*/ 128 h 186"/>
                  <a:gd name="T12" fmla="*/ 138 w 331"/>
                  <a:gd name="T13" fmla="*/ 128 h 186"/>
                  <a:gd name="T14" fmla="*/ 130 w 331"/>
                  <a:gd name="T15" fmla="*/ 136 h 186"/>
                  <a:gd name="T16" fmla="*/ 130 w 331"/>
                  <a:gd name="T17" fmla="*/ 164 h 186"/>
                  <a:gd name="T18" fmla="*/ 118 w 331"/>
                  <a:gd name="T19" fmla="*/ 185 h 186"/>
                  <a:gd name="T20" fmla="*/ 0 w 331"/>
                  <a:gd name="T21" fmla="*/ 185 h 186"/>
                  <a:gd name="T22" fmla="*/ 0 w 331"/>
                  <a:gd name="T23" fmla="*/ 0 h 186"/>
                  <a:gd name="T24" fmla="*/ 330 w 331"/>
                  <a:gd name="T25" fmla="*/ 0 h 1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1"/>
                  <a:gd name="T40" fmla="*/ 0 h 186"/>
                  <a:gd name="T41" fmla="*/ 331 w 331"/>
                  <a:gd name="T42" fmla="*/ 186 h 18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1" h="186">
                    <a:moveTo>
                      <a:pt x="330" y="0"/>
                    </a:moveTo>
                    <a:lnTo>
                      <a:pt x="302" y="17"/>
                    </a:lnTo>
                    <a:lnTo>
                      <a:pt x="265" y="99"/>
                    </a:lnTo>
                    <a:lnTo>
                      <a:pt x="257" y="157"/>
                    </a:lnTo>
                    <a:lnTo>
                      <a:pt x="184" y="157"/>
                    </a:lnTo>
                    <a:lnTo>
                      <a:pt x="175" y="128"/>
                    </a:lnTo>
                    <a:lnTo>
                      <a:pt x="138" y="128"/>
                    </a:lnTo>
                    <a:lnTo>
                      <a:pt x="130" y="136"/>
                    </a:lnTo>
                    <a:lnTo>
                      <a:pt x="130" y="164"/>
                    </a:lnTo>
                    <a:lnTo>
                      <a:pt x="118" y="185"/>
                    </a:lnTo>
                    <a:lnTo>
                      <a:pt x="0" y="185"/>
                    </a:lnTo>
                    <a:lnTo>
                      <a:pt x="0" y="0"/>
                    </a:lnTo>
                    <a:lnTo>
                      <a:pt x="330" y="0"/>
                    </a:lnTo>
                  </a:path>
                </a:pathLst>
              </a:custGeom>
              <a:grp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126">
                  <a:defRPr/>
                </a:pPr>
                <a:endParaRPr lang="en-US" sz="1799" dirty="0">
                  <a:solidFill>
                    <a:prstClr val="black"/>
                  </a:solidFill>
                  <a:latin typeface="Calibri"/>
                </a:endParaRPr>
              </a:p>
            </p:txBody>
          </p:sp>
          <p:sp>
            <p:nvSpPr>
              <p:cNvPr id="82" name="Freeform 87" descr="Wide upward diagonal">
                <a:extLst>
                  <a:ext uri="{FF2B5EF4-FFF2-40B4-BE49-F238E27FC236}">
                    <a16:creationId xmlns:a16="http://schemas.microsoft.com/office/drawing/2014/main" id="{440491FF-D1F4-4139-8CBB-F13833F04455}"/>
                  </a:ext>
                </a:extLst>
              </p:cNvPr>
              <p:cNvSpPr>
                <a:spLocks/>
              </p:cNvSpPr>
              <p:nvPr/>
            </p:nvSpPr>
            <p:spPr bwMode="auto">
              <a:xfrm>
                <a:off x="1658" y="537"/>
                <a:ext cx="338" cy="277"/>
              </a:xfrm>
              <a:custGeom>
                <a:avLst/>
                <a:gdLst>
                  <a:gd name="T0" fmla="*/ 309 w 338"/>
                  <a:gd name="T1" fmla="*/ 168 h 277"/>
                  <a:gd name="T2" fmla="*/ 309 w 338"/>
                  <a:gd name="T3" fmla="*/ 251 h 277"/>
                  <a:gd name="T4" fmla="*/ 81 w 338"/>
                  <a:gd name="T5" fmla="*/ 239 h 277"/>
                  <a:gd name="T6" fmla="*/ 65 w 338"/>
                  <a:gd name="T7" fmla="*/ 259 h 277"/>
                  <a:gd name="T8" fmla="*/ 0 w 338"/>
                  <a:gd name="T9" fmla="*/ 276 h 277"/>
                  <a:gd name="T10" fmla="*/ 0 w 338"/>
                  <a:gd name="T11" fmla="*/ 251 h 277"/>
                  <a:gd name="T12" fmla="*/ 57 w 338"/>
                  <a:gd name="T13" fmla="*/ 239 h 277"/>
                  <a:gd name="T14" fmla="*/ 81 w 338"/>
                  <a:gd name="T15" fmla="*/ 214 h 277"/>
                  <a:gd name="T16" fmla="*/ 65 w 338"/>
                  <a:gd name="T17" fmla="*/ 201 h 277"/>
                  <a:gd name="T18" fmla="*/ 44 w 338"/>
                  <a:gd name="T19" fmla="*/ 119 h 277"/>
                  <a:gd name="T20" fmla="*/ 89 w 338"/>
                  <a:gd name="T21" fmla="*/ 86 h 277"/>
                  <a:gd name="T22" fmla="*/ 101 w 338"/>
                  <a:gd name="T23" fmla="*/ 65 h 277"/>
                  <a:gd name="T24" fmla="*/ 101 w 338"/>
                  <a:gd name="T25" fmla="*/ 37 h 277"/>
                  <a:gd name="T26" fmla="*/ 109 w 338"/>
                  <a:gd name="T27" fmla="*/ 29 h 277"/>
                  <a:gd name="T28" fmla="*/ 146 w 338"/>
                  <a:gd name="T29" fmla="*/ 29 h 277"/>
                  <a:gd name="T30" fmla="*/ 155 w 338"/>
                  <a:gd name="T31" fmla="*/ 58 h 277"/>
                  <a:gd name="T32" fmla="*/ 228 w 338"/>
                  <a:gd name="T33" fmla="*/ 58 h 277"/>
                  <a:gd name="T34" fmla="*/ 236 w 338"/>
                  <a:gd name="T35" fmla="*/ 0 h 277"/>
                  <a:gd name="T36" fmla="*/ 309 w 338"/>
                  <a:gd name="T37" fmla="*/ 12 h 277"/>
                  <a:gd name="T38" fmla="*/ 309 w 338"/>
                  <a:gd name="T39" fmla="*/ 29 h 277"/>
                  <a:gd name="T40" fmla="*/ 337 w 338"/>
                  <a:gd name="T41" fmla="*/ 29 h 277"/>
                  <a:gd name="T42" fmla="*/ 337 w 338"/>
                  <a:gd name="T43" fmla="*/ 168 h 277"/>
                  <a:gd name="T44" fmla="*/ 309 w 338"/>
                  <a:gd name="T45" fmla="*/ 168 h 2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38"/>
                  <a:gd name="T70" fmla="*/ 0 h 277"/>
                  <a:gd name="T71" fmla="*/ 338 w 338"/>
                  <a:gd name="T72" fmla="*/ 277 h 2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38" h="277">
                    <a:moveTo>
                      <a:pt x="309" y="168"/>
                    </a:moveTo>
                    <a:lnTo>
                      <a:pt x="309" y="251"/>
                    </a:lnTo>
                    <a:lnTo>
                      <a:pt x="81" y="239"/>
                    </a:lnTo>
                    <a:lnTo>
                      <a:pt x="65" y="259"/>
                    </a:lnTo>
                    <a:lnTo>
                      <a:pt x="0" y="276"/>
                    </a:lnTo>
                    <a:lnTo>
                      <a:pt x="0" y="251"/>
                    </a:lnTo>
                    <a:lnTo>
                      <a:pt x="57" y="239"/>
                    </a:lnTo>
                    <a:lnTo>
                      <a:pt x="81" y="214"/>
                    </a:lnTo>
                    <a:lnTo>
                      <a:pt x="65" y="201"/>
                    </a:lnTo>
                    <a:lnTo>
                      <a:pt x="44" y="119"/>
                    </a:lnTo>
                    <a:lnTo>
                      <a:pt x="89" y="86"/>
                    </a:lnTo>
                    <a:lnTo>
                      <a:pt x="101" y="65"/>
                    </a:lnTo>
                    <a:lnTo>
                      <a:pt x="101" y="37"/>
                    </a:lnTo>
                    <a:lnTo>
                      <a:pt x="109" y="29"/>
                    </a:lnTo>
                    <a:lnTo>
                      <a:pt x="146" y="29"/>
                    </a:lnTo>
                    <a:lnTo>
                      <a:pt x="155" y="58"/>
                    </a:lnTo>
                    <a:lnTo>
                      <a:pt x="228" y="58"/>
                    </a:lnTo>
                    <a:lnTo>
                      <a:pt x="236" y="0"/>
                    </a:lnTo>
                    <a:lnTo>
                      <a:pt x="309" y="12"/>
                    </a:lnTo>
                    <a:lnTo>
                      <a:pt x="309" y="29"/>
                    </a:lnTo>
                    <a:lnTo>
                      <a:pt x="337" y="29"/>
                    </a:lnTo>
                    <a:lnTo>
                      <a:pt x="337" y="168"/>
                    </a:lnTo>
                    <a:lnTo>
                      <a:pt x="309" y="168"/>
                    </a:lnTo>
                  </a:path>
                </a:pathLst>
              </a:custGeom>
              <a:grp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126">
                  <a:defRPr/>
                </a:pPr>
                <a:endParaRPr lang="en-US" sz="1799" dirty="0">
                  <a:solidFill>
                    <a:prstClr val="black"/>
                  </a:solidFill>
                  <a:latin typeface="Calibri"/>
                </a:endParaRPr>
              </a:p>
            </p:txBody>
          </p:sp>
          <p:sp>
            <p:nvSpPr>
              <p:cNvPr id="83" name="Freeform 88" descr="1">
                <a:extLst>
                  <a:ext uri="{FF2B5EF4-FFF2-40B4-BE49-F238E27FC236}">
                    <a16:creationId xmlns:a16="http://schemas.microsoft.com/office/drawing/2014/main" id="{F0CF2534-5643-4AE2-AC34-A9CD617E11FC}"/>
                  </a:ext>
                </a:extLst>
              </p:cNvPr>
              <p:cNvSpPr>
                <a:spLocks/>
              </p:cNvSpPr>
              <p:nvPr/>
            </p:nvSpPr>
            <p:spPr bwMode="auto">
              <a:xfrm>
                <a:off x="708" y="438"/>
                <a:ext cx="280" cy="414"/>
              </a:xfrm>
              <a:custGeom>
                <a:avLst/>
                <a:gdLst>
                  <a:gd name="T0" fmla="*/ 256 w 280"/>
                  <a:gd name="T1" fmla="*/ 267 h 414"/>
                  <a:gd name="T2" fmla="*/ 279 w 280"/>
                  <a:gd name="T3" fmla="*/ 282 h 414"/>
                  <a:gd name="T4" fmla="*/ 271 w 280"/>
                  <a:gd name="T5" fmla="*/ 309 h 414"/>
                  <a:gd name="T6" fmla="*/ 264 w 280"/>
                  <a:gd name="T7" fmla="*/ 329 h 414"/>
                  <a:gd name="T8" fmla="*/ 209 w 280"/>
                  <a:gd name="T9" fmla="*/ 352 h 414"/>
                  <a:gd name="T10" fmla="*/ 209 w 280"/>
                  <a:gd name="T11" fmla="*/ 371 h 414"/>
                  <a:gd name="T12" fmla="*/ 63 w 280"/>
                  <a:gd name="T13" fmla="*/ 413 h 414"/>
                  <a:gd name="T14" fmla="*/ 106 w 280"/>
                  <a:gd name="T15" fmla="*/ 394 h 414"/>
                  <a:gd name="T16" fmla="*/ 114 w 280"/>
                  <a:gd name="T17" fmla="*/ 387 h 414"/>
                  <a:gd name="T18" fmla="*/ 78 w 280"/>
                  <a:gd name="T19" fmla="*/ 387 h 414"/>
                  <a:gd name="T20" fmla="*/ 106 w 280"/>
                  <a:gd name="T21" fmla="*/ 387 h 414"/>
                  <a:gd name="T22" fmla="*/ 123 w 280"/>
                  <a:gd name="T23" fmla="*/ 371 h 414"/>
                  <a:gd name="T24" fmla="*/ 114 w 280"/>
                  <a:gd name="T25" fmla="*/ 363 h 414"/>
                  <a:gd name="T26" fmla="*/ 123 w 280"/>
                  <a:gd name="T27" fmla="*/ 336 h 414"/>
                  <a:gd name="T28" fmla="*/ 165 w 280"/>
                  <a:gd name="T29" fmla="*/ 317 h 414"/>
                  <a:gd name="T30" fmla="*/ 123 w 280"/>
                  <a:gd name="T31" fmla="*/ 309 h 414"/>
                  <a:gd name="T32" fmla="*/ 114 w 280"/>
                  <a:gd name="T33" fmla="*/ 282 h 414"/>
                  <a:gd name="T34" fmla="*/ 142 w 280"/>
                  <a:gd name="T35" fmla="*/ 223 h 414"/>
                  <a:gd name="T36" fmla="*/ 130 w 280"/>
                  <a:gd name="T37" fmla="*/ 190 h 414"/>
                  <a:gd name="T38" fmla="*/ 70 w 280"/>
                  <a:gd name="T39" fmla="*/ 147 h 414"/>
                  <a:gd name="T40" fmla="*/ 0 w 280"/>
                  <a:gd name="T41" fmla="*/ 77 h 414"/>
                  <a:gd name="T42" fmla="*/ 36 w 280"/>
                  <a:gd name="T43" fmla="*/ 16 h 414"/>
                  <a:gd name="T44" fmla="*/ 28 w 280"/>
                  <a:gd name="T45" fmla="*/ 0 h 414"/>
                  <a:gd name="T46" fmla="*/ 279 w 280"/>
                  <a:gd name="T47" fmla="*/ 0 h 414"/>
                  <a:gd name="T48" fmla="*/ 209 w 280"/>
                  <a:gd name="T49" fmla="*/ 42 h 414"/>
                  <a:gd name="T50" fmla="*/ 209 w 280"/>
                  <a:gd name="T51" fmla="*/ 62 h 414"/>
                  <a:gd name="T52" fmla="*/ 193 w 280"/>
                  <a:gd name="T53" fmla="*/ 85 h 414"/>
                  <a:gd name="T54" fmla="*/ 201 w 280"/>
                  <a:gd name="T55" fmla="*/ 104 h 414"/>
                  <a:gd name="T56" fmla="*/ 193 w 280"/>
                  <a:gd name="T57" fmla="*/ 154 h 414"/>
                  <a:gd name="T58" fmla="*/ 209 w 280"/>
                  <a:gd name="T59" fmla="*/ 162 h 414"/>
                  <a:gd name="T60" fmla="*/ 220 w 280"/>
                  <a:gd name="T61" fmla="*/ 216 h 414"/>
                  <a:gd name="T62" fmla="*/ 264 w 280"/>
                  <a:gd name="T63" fmla="*/ 259 h 414"/>
                  <a:gd name="T64" fmla="*/ 256 w 280"/>
                  <a:gd name="T65" fmla="*/ 267 h 4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414"/>
                  <a:gd name="T101" fmla="*/ 280 w 280"/>
                  <a:gd name="T102" fmla="*/ 414 h 4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414">
                    <a:moveTo>
                      <a:pt x="256" y="267"/>
                    </a:moveTo>
                    <a:lnTo>
                      <a:pt x="279" y="282"/>
                    </a:lnTo>
                    <a:lnTo>
                      <a:pt x="271" y="309"/>
                    </a:lnTo>
                    <a:lnTo>
                      <a:pt x="264" y="329"/>
                    </a:lnTo>
                    <a:lnTo>
                      <a:pt x="209" y="352"/>
                    </a:lnTo>
                    <a:lnTo>
                      <a:pt x="209" y="371"/>
                    </a:lnTo>
                    <a:lnTo>
                      <a:pt x="63" y="413"/>
                    </a:lnTo>
                    <a:lnTo>
                      <a:pt x="106" y="394"/>
                    </a:lnTo>
                    <a:lnTo>
                      <a:pt x="114" y="387"/>
                    </a:lnTo>
                    <a:lnTo>
                      <a:pt x="78" y="387"/>
                    </a:lnTo>
                    <a:lnTo>
                      <a:pt x="106" y="387"/>
                    </a:lnTo>
                    <a:lnTo>
                      <a:pt x="123" y="371"/>
                    </a:lnTo>
                    <a:lnTo>
                      <a:pt x="114" y="363"/>
                    </a:lnTo>
                    <a:lnTo>
                      <a:pt x="123" y="336"/>
                    </a:lnTo>
                    <a:lnTo>
                      <a:pt x="165" y="317"/>
                    </a:lnTo>
                    <a:lnTo>
                      <a:pt x="123" y="309"/>
                    </a:lnTo>
                    <a:lnTo>
                      <a:pt x="114" y="282"/>
                    </a:lnTo>
                    <a:lnTo>
                      <a:pt x="142" y="223"/>
                    </a:lnTo>
                    <a:lnTo>
                      <a:pt x="130" y="190"/>
                    </a:lnTo>
                    <a:lnTo>
                      <a:pt x="70" y="147"/>
                    </a:lnTo>
                    <a:lnTo>
                      <a:pt x="0" y="77"/>
                    </a:lnTo>
                    <a:lnTo>
                      <a:pt x="36" y="16"/>
                    </a:lnTo>
                    <a:lnTo>
                      <a:pt x="28" y="0"/>
                    </a:lnTo>
                    <a:lnTo>
                      <a:pt x="279" y="0"/>
                    </a:lnTo>
                    <a:lnTo>
                      <a:pt x="209" y="42"/>
                    </a:lnTo>
                    <a:lnTo>
                      <a:pt x="209" y="62"/>
                    </a:lnTo>
                    <a:lnTo>
                      <a:pt x="193" y="85"/>
                    </a:lnTo>
                    <a:lnTo>
                      <a:pt x="201" y="104"/>
                    </a:lnTo>
                    <a:lnTo>
                      <a:pt x="193" y="154"/>
                    </a:lnTo>
                    <a:lnTo>
                      <a:pt x="209" y="162"/>
                    </a:lnTo>
                    <a:lnTo>
                      <a:pt x="220" y="216"/>
                    </a:lnTo>
                    <a:lnTo>
                      <a:pt x="264" y="259"/>
                    </a:lnTo>
                    <a:lnTo>
                      <a:pt x="256" y="267"/>
                    </a:lnTo>
                  </a:path>
                </a:pathLst>
              </a:custGeom>
              <a:grp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126">
                  <a:defRPr/>
                </a:pPr>
                <a:endParaRPr lang="en-US" sz="1799" dirty="0">
                  <a:solidFill>
                    <a:prstClr val="black"/>
                  </a:solidFill>
                  <a:latin typeface="Calibri"/>
                </a:endParaRPr>
              </a:p>
            </p:txBody>
          </p:sp>
          <p:sp>
            <p:nvSpPr>
              <p:cNvPr id="84" name="Freeform 89" descr="Wide upward diagonal">
                <a:extLst>
                  <a:ext uri="{FF2B5EF4-FFF2-40B4-BE49-F238E27FC236}">
                    <a16:creationId xmlns:a16="http://schemas.microsoft.com/office/drawing/2014/main" id="{A03F4DA7-A1EC-4786-AC32-615E1AB35141}"/>
                  </a:ext>
                </a:extLst>
              </p:cNvPr>
              <p:cNvSpPr>
                <a:spLocks/>
              </p:cNvSpPr>
              <p:nvPr/>
            </p:nvSpPr>
            <p:spPr bwMode="auto">
              <a:xfrm>
                <a:off x="1199" y="438"/>
                <a:ext cx="244" cy="337"/>
              </a:xfrm>
              <a:custGeom>
                <a:avLst/>
                <a:gdLst>
                  <a:gd name="T0" fmla="*/ 220 w 244"/>
                  <a:gd name="T1" fmla="*/ 309 h 337"/>
                  <a:gd name="T2" fmla="*/ 201 w 244"/>
                  <a:gd name="T3" fmla="*/ 282 h 337"/>
                  <a:gd name="T4" fmla="*/ 220 w 244"/>
                  <a:gd name="T5" fmla="*/ 274 h 337"/>
                  <a:gd name="T6" fmla="*/ 193 w 244"/>
                  <a:gd name="T7" fmla="*/ 274 h 337"/>
                  <a:gd name="T8" fmla="*/ 193 w 244"/>
                  <a:gd name="T9" fmla="*/ 294 h 337"/>
                  <a:gd name="T10" fmla="*/ 185 w 244"/>
                  <a:gd name="T11" fmla="*/ 274 h 337"/>
                  <a:gd name="T12" fmla="*/ 185 w 244"/>
                  <a:gd name="T13" fmla="*/ 301 h 337"/>
                  <a:gd name="T14" fmla="*/ 106 w 244"/>
                  <a:gd name="T15" fmla="*/ 328 h 337"/>
                  <a:gd name="T16" fmla="*/ 122 w 244"/>
                  <a:gd name="T17" fmla="*/ 336 h 337"/>
                  <a:gd name="T18" fmla="*/ 0 w 244"/>
                  <a:gd name="T19" fmla="*/ 336 h 337"/>
                  <a:gd name="T20" fmla="*/ 8 w 244"/>
                  <a:gd name="T21" fmla="*/ 0 h 337"/>
                  <a:gd name="T22" fmla="*/ 243 w 244"/>
                  <a:gd name="T23" fmla="*/ 0 h 337"/>
                  <a:gd name="T24" fmla="*/ 235 w 244"/>
                  <a:gd name="T25" fmla="*/ 309 h 337"/>
                  <a:gd name="T26" fmla="*/ 220 w 244"/>
                  <a:gd name="T27" fmla="*/ 309 h 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337"/>
                  <a:gd name="T44" fmla="*/ 244 w 244"/>
                  <a:gd name="T45" fmla="*/ 337 h 33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337">
                    <a:moveTo>
                      <a:pt x="220" y="309"/>
                    </a:moveTo>
                    <a:lnTo>
                      <a:pt x="201" y="282"/>
                    </a:lnTo>
                    <a:lnTo>
                      <a:pt x="220" y="274"/>
                    </a:lnTo>
                    <a:lnTo>
                      <a:pt x="193" y="274"/>
                    </a:lnTo>
                    <a:lnTo>
                      <a:pt x="193" y="294"/>
                    </a:lnTo>
                    <a:lnTo>
                      <a:pt x="185" y="274"/>
                    </a:lnTo>
                    <a:lnTo>
                      <a:pt x="185" y="301"/>
                    </a:lnTo>
                    <a:lnTo>
                      <a:pt x="106" y="328"/>
                    </a:lnTo>
                    <a:lnTo>
                      <a:pt x="122" y="336"/>
                    </a:lnTo>
                    <a:lnTo>
                      <a:pt x="0" y="336"/>
                    </a:lnTo>
                    <a:lnTo>
                      <a:pt x="8" y="0"/>
                    </a:lnTo>
                    <a:lnTo>
                      <a:pt x="243" y="0"/>
                    </a:lnTo>
                    <a:lnTo>
                      <a:pt x="235" y="309"/>
                    </a:lnTo>
                    <a:lnTo>
                      <a:pt x="220" y="309"/>
                    </a:lnTo>
                  </a:path>
                </a:pathLst>
              </a:custGeom>
              <a:grp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126">
                  <a:defRPr/>
                </a:pPr>
                <a:endParaRPr lang="en-US" sz="1799" dirty="0">
                  <a:solidFill>
                    <a:prstClr val="black"/>
                  </a:solidFill>
                  <a:latin typeface="Calibri"/>
                </a:endParaRPr>
              </a:p>
            </p:txBody>
          </p:sp>
          <p:sp>
            <p:nvSpPr>
              <p:cNvPr id="85" name="Freeform 90" descr="Wide upward diagonal">
                <a:extLst>
                  <a:ext uri="{FF2B5EF4-FFF2-40B4-BE49-F238E27FC236}">
                    <a16:creationId xmlns:a16="http://schemas.microsoft.com/office/drawing/2014/main" id="{A5865D5F-5704-424A-9C9E-C8C61B808B71}"/>
                  </a:ext>
                </a:extLst>
              </p:cNvPr>
              <p:cNvSpPr>
                <a:spLocks/>
              </p:cNvSpPr>
              <p:nvPr/>
            </p:nvSpPr>
            <p:spPr bwMode="auto">
              <a:xfrm>
                <a:off x="901" y="438"/>
                <a:ext cx="306" cy="380"/>
              </a:xfrm>
              <a:custGeom>
                <a:avLst/>
                <a:gdLst>
                  <a:gd name="T0" fmla="*/ 70 w 306"/>
                  <a:gd name="T1" fmla="*/ 379 h 380"/>
                  <a:gd name="T2" fmla="*/ 63 w 306"/>
                  <a:gd name="T3" fmla="*/ 363 h 380"/>
                  <a:gd name="T4" fmla="*/ 70 w 306"/>
                  <a:gd name="T5" fmla="*/ 363 h 380"/>
                  <a:gd name="T6" fmla="*/ 165 w 306"/>
                  <a:gd name="T7" fmla="*/ 343 h 380"/>
                  <a:gd name="T8" fmla="*/ 219 w 306"/>
                  <a:gd name="T9" fmla="*/ 309 h 380"/>
                  <a:gd name="T10" fmla="*/ 255 w 306"/>
                  <a:gd name="T11" fmla="*/ 328 h 380"/>
                  <a:gd name="T12" fmla="*/ 176 w 306"/>
                  <a:gd name="T13" fmla="*/ 281 h 380"/>
                  <a:gd name="T14" fmla="*/ 184 w 306"/>
                  <a:gd name="T15" fmla="*/ 274 h 380"/>
                  <a:gd name="T16" fmla="*/ 176 w 306"/>
                  <a:gd name="T17" fmla="*/ 266 h 380"/>
                  <a:gd name="T18" fmla="*/ 191 w 306"/>
                  <a:gd name="T19" fmla="*/ 239 h 380"/>
                  <a:gd name="T20" fmla="*/ 176 w 306"/>
                  <a:gd name="T21" fmla="*/ 223 h 380"/>
                  <a:gd name="T22" fmla="*/ 156 w 306"/>
                  <a:gd name="T23" fmla="*/ 232 h 380"/>
                  <a:gd name="T24" fmla="*/ 176 w 306"/>
                  <a:gd name="T25" fmla="*/ 250 h 380"/>
                  <a:gd name="T26" fmla="*/ 121 w 306"/>
                  <a:gd name="T27" fmla="*/ 328 h 380"/>
                  <a:gd name="T28" fmla="*/ 121 w 306"/>
                  <a:gd name="T29" fmla="*/ 317 h 380"/>
                  <a:gd name="T30" fmla="*/ 121 w 306"/>
                  <a:gd name="T31" fmla="*/ 274 h 380"/>
                  <a:gd name="T32" fmla="*/ 105 w 306"/>
                  <a:gd name="T33" fmla="*/ 266 h 380"/>
                  <a:gd name="T34" fmla="*/ 105 w 306"/>
                  <a:gd name="T35" fmla="*/ 259 h 380"/>
                  <a:gd name="T36" fmla="*/ 78 w 306"/>
                  <a:gd name="T37" fmla="*/ 239 h 380"/>
                  <a:gd name="T38" fmla="*/ 70 w 306"/>
                  <a:gd name="T39" fmla="*/ 239 h 380"/>
                  <a:gd name="T40" fmla="*/ 78 w 306"/>
                  <a:gd name="T41" fmla="*/ 259 h 380"/>
                  <a:gd name="T42" fmla="*/ 70 w 306"/>
                  <a:gd name="T43" fmla="*/ 259 h 380"/>
                  <a:gd name="T44" fmla="*/ 27 w 306"/>
                  <a:gd name="T45" fmla="*/ 216 h 380"/>
                  <a:gd name="T46" fmla="*/ 15 w 306"/>
                  <a:gd name="T47" fmla="*/ 162 h 380"/>
                  <a:gd name="T48" fmla="*/ 0 w 306"/>
                  <a:gd name="T49" fmla="*/ 154 h 380"/>
                  <a:gd name="T50" fmla="*/ 8 w 306"/>
                  <a:gd name="T51" fmla="*/ 104 h 380"/>
                  <a:gd name="T52" fmla="*/ 0 w 306"/>
                  <a:gd name="T53" fmla="*/ 85 h 380"/>
                  <a:gd name="T54" fmla="*/ 15 w 306"/>
                  <a:gd name="T55" fmla="*/ 62 h 380"/>
                  <a:gd name="T56" fmla="*/ 15 w 306"/>
                  <a:gd name="T57" fmla="*/ 42 h 380"/>
                  <a:gd name="T58" fmla="*/ 86 w 306"/>
                  <a:gd name="T59" fmla="*/ 0 h 380"/>
                  <a:gd name="T60" fmla="*/ 305 w 306"/>
                  <a:gd name="T61" fmla="*/ 0 h 380"/>
                  <a:gd name="T62" fmla="*/ 297 w 306"/>
                  <a:gd name="T63" fmla="*/ 336 h 380"/>
                  <a:gd name="T64" fmla="*/ 70 w 306"/>
                  <a:gd name="T65" fmla="*/ 379 h 3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6"/>
                  <a:gd name="T100" fmla="*/ 0 h 380"/>
                  <a:gd name="T101" fmla="*/ 306 w 306"/>
                  <a:gd name="T102" fmla="*/ 380 h 38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6" h="380">
                    <a:moveTo>
                      <a:pt x="70" y="379"/>
                    </a:moveTo>
                    <a:lnTo>
                      <a:pt x="63" y="363"/>
                    </a:lnTo>
                    <a:lnTo>
                      <a:pt x="70" y="363"/>
                    </a:lnTo>
                    <a:lnTo>
                      <a:pt x="165" y="343"/>
                    </a:lnTo>
                    <a:lnTo>
                      <a:pt x="219" y="309"/>
                    </a:lnTo>
                    <a:lnTo>
                      <a:pt x="255" y="328"/>
                    </a:lnTo>
                    <a:lnTo>
                      <a:pt x="176" y="281"/>
                    </a:lnTo>
                    <a:lnTo>
                      <a:pt x="184" y="274"/>
                    </a:lnTo>
                    <a:lnTo>
                      <a:pt x="176" y="266"/>
                    </a:lnTo>
                    <a:lnTo>
                      <a:pt x="191" y="239"/>
                    </a:lnTo>
                    <a:lnTo>
                      <a:pt x="176" y="223"/>
                    </a:lnTo>
                    <a:lnTo>
                      <a:pt x="156" y="232"/>
                    </a:lnTo>
                    <a:lnTo>
                      <a:pt x="176" y="250"/>
                    </a:lnTo>
                    <a:lnTo>
                      <a:pt x="121" y="328"/>
                    </a:lnTo>
                    <a:lnTo>
                      <a:pt x="121" y="317"/>
                    </a:lnTo>
                    <a:lnTo>
                      <a:pt x="121" y="274"/>
                    </a:lnTo>
                    <a:lnTo>
                      <a:pt x="105" y="266"/>
                    </a:lnTo>
                    <a:lnTo>
                      <a:pt x="105" y="259"/>
                    </a:lnTo>
                    <a:lnTo>
                      <a:pt x="78" y="239"/>
                    </a:lnTo>
                    <a:lnTo>
                      <a:pt x="70" y="239"/>
                    </a:lnTo>
                    <a:lnTo>
                      <a:pt x="78" y="259"/>
                    </a:lnTo>
                    <a:lnTo>
                      <a:pt x="70" y="259"/>
                    </a:lnTo>
                    <a:lnTo>
                      <a:pt x="27" y="216"/>
                    </a:lnTo>
                    <a:lnTo>
                      <a:pt x="15" y="162"/>
                    </a:lnTo>
                    <a:lnTo>
                      <a:pt x="0" y="154"/>
                    </a:lnTo>
                    <a:lnTo>
                      <a:pt x="8" y="104"/>
                    </a:lnTo>
                    <a:lnTo>
                      <a:pt x="0" y="85"/>
                    </a:lnTo>
                    <a:lnTo>
                      <a:pt x="15" y="62"/>
                    </a:lnTo>
                    <a:lnTo>
                      <a:pt x="15" y="42"/>
                    </a:lnTo>
                    <a:lnTo>
                      <a:pt x="86" y="0"/>
                    </a:lnTo>
                    <a:lnTo>
                      <a:pt x="305" y="0"/>
                    </a:lnTo>
                    <a:lnTo>
                      <a:pt x="297" y="336"/>
                    </a:lnTo>
                    <a:lnTo>
                      <a:pt x="70" y="379"/>
                    </a:lnTo>
                  </a:path>
                </a:pathLst>
              </a:custGeom>
              <a:grp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126">
                  <a:defRPr/>
                </a:pPr>
                <a:endParaRPr lang="en-US" sz="1799" dirty="0">
                  <a:solidFill>
                    <a:prstClr val="black"/>
                  </a:solidFill>
                  <a:latin typeface="Calibri"/>
                </a:endParaRPr>
              </a:p>
            </p:txBody>
          </p:sp>
          <p:sp>
            <p:nvSpPr>
              <p:cNvPr id="86" name="Freeform 91" descr="Wide upward diagonal">
                <a:extLst>
                  <a:ext uri="{FF2B5EF4-FFF2-40B4-BE49-F238E27FC236}">
                    <a16:creationId xmlns:a16="http://schemas.microsoft.com/office/drawing/2014/main" id="{260737A0-0741-4C49-8BA8-7303AAC8A67D}"/>
                  </a:ext>
                </a:extLst>
              </p:cNvPr>
              <p:cNvSpPr>
                <a:spLocks/>
              </p:cNvSpPr>
              <p:nvPr/>
            </p:nvSpPr>
            <p:spPr bwMode="auto">
              <a:xfrm>
                <a:off x="1434" y="438"/>
                <a:ext cx="323" cy="427"/>
              </a:xfrm>
              <a:custGeom>
                <a:avLst/>
                <a:gdLst>
                  <a:gd name="T0" fmla="*/ 0 w 323"/>
                  <a:gd name="T1" fmla="*/ 343 h 421"/>
                  <a:gd name="T2" fmla="*/ 43 w 323"/>
                  <a:gd name="T3" fmla="*/ 352 h 421"/>
                  <a:gd name="T4" fmla="*/ 43 w 323"/>
                  <a:gd name="T5" fmla="*/ 328 h 421"/>
                  <a:gd name="T6" fmla="*/ 51 w 323"/>
                  <a:gd name="T7" fmla="*/ 343 h 421"/>
                  <a:gd name="T8" fmla="*/ 87 w 323"/>
                  <a:gd name="T9" fmla="*/ 352 h 421"/>
                  <a:gd name="T10" fmla="*/ 98 w 323"/>
                  <a:gd name="T11" fmla="*/ 343 h 421"/>
                  <a:gd name="T12" fmla="*/ 79 w 323"/>
                  <a:gd name="T13" fmla="*/ 336 h 421"/>
                  <a:gd name="T14" fmla="*/ 87 w 323"/>
                  <a:gd name="T15" fmla="*/ 328 h 421"/>
                  <a:gd name="T16" fmla="*/ 130 w 323"/>
                  <a:gd name="T17" fmla="*/ 352 h 421"/>
                  <a:gd name="T18" fmla="*/ 166 w 323"/>
                  <a:gd name="T19" fmla="*/ 363 h 421"/>
                  <a:gd name="T20" fmla="*/ 149 w 323"/>
                  <a:gd name="T21" fmla="*/ 328 h 421"/>
                  <a:gd name="T22" fmla="*/ 158 w 323"/>
                  <a:gd name="T23" fmla="*/ 328 h 421"/>
                  <a:gd name="T24" fmla="*/ 142 w 323"/>
                  <a:gd name="T25" fmla="*/ 328 h 421"/>
                  <a:gd name="T26" fmla="*/ 149 w 323"/>
                  <a:gd name="T27" fmla="*/ 301 h 421"/>
                  <a:gd name="T28" fmla="*/ 122 w 323"/>
                  <a:gd name="T29" fmla="*/ 308 h 421"/>
                  <a:gd name="T30" fmla="*/ 114 w 323"/>
                  <a:gd name="T31" fmla="*/ 281 h 421"/>
                  <a:gd name="T32" fmla="*/ 98 w 323"/>
                  <a:gd name="T33" fmla="*/ 301 h 421"/>
                  <a:gd name="T34" fmla="*/ 87 w 323"/>
                  <a:gd name="T35" fmla="*/ 293 h 421"/>
                  <a:gd name="T36" fmla="*/ 87 w 323"/>
                  <a:gd name="T37" fmla="*/ 281 h 421"/>
                  <a:gd name="T38" fmla="*/ 0 w 323"/>
                  <a:gd name="T39" fmla="*/ 308 h 421"/>
                  <a:gd name="T40" fmla="*/ 8 w 323"/>
                  <a:gd name="T41" fmla="*/ 0 h 421"/>
                  <a:gd name="T42" fmla="*/ 208 w 323"/>
                  <a:gd name="T43" fmla="*/ 0 h 421"/>
                  <a:gd name="T44" fmla="*/ 208 w 323"/>
                  <a:gd name="T45" fmla="*/ 173 h 421"/>
                  <a:gd name="T46" fmla="*/ 322 w 323"/>
                  <a:gd name="T47" fmla="*/ 173 h 421"/>
                  <a:gd name="T48" fmla="*/ 279 w 323"/>
                  <a:gd name="T49" fmla="*/ 204 h 421"/>
                  <a:gd name="T50" fmla="*/ 299 w 323"/>
                  <a:gd name="T51" fmla="*/ 281 h 421"/>
                  <a:gd name="T52" fmla="*/ 314 w 323"/>
                  <a:gd name="T53" fmla="*/ 293 h 421"/>
                  <a:gd name="T54" fmla="*/ 291 w 323"/>
                  <a:gd name="T55" fmla="*/ 317 h 421"/>
                  <a:gd name="T56" fmla="*/ 236 w 323"/>
                  <a:gd name="T57" fmla="*/ 328 h 421"/>
                  <a:gd name="T58" fmla="*/ 236 w 323"/>
                  <a:gd name="T59" fmla="*/ 352 h 421"/>
                  <a:gd name="T60" fmla="*/ 236 w 323"/>
                  <a:gd name="T61" fmla="*/ 420 h 421"/>
                  <a:gd name="T62" fmla="*/ 0 w 323"/>
                  <a:gd name="T63" fmla="*/ 343 h 42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3"/>
                  <a:gd name="T97" fmla="*/ 0 h 421"/>
                  <a:gd name="T98" fmla="*/ 323 w 323"/>
                  <a:gd name="T99" fmla="*/ 421 h 42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3" h="421">
                    <a:moveTo>
                      <a:pt x="0" y="343"/>
                    </a:moveTo>
                    <a:lnTo>
                      <a:pt x="43" y="352"/>
                    </a:lnTo>
                    <a:lnTo>
                      <a:pt x="43" y="328"/>
                    </a:lnTo>
                    <a:lnTo>
                      <a:pt x="51" y="343"/>
                    </a:lnTo>
                    <a:lnTo>
                      <a:pt x="87" y="352"/>
                    </a:lnTo>
                    <a:lnTo>
                      <a:pt x="98" y="343"/>
                    </a:lnTo>
                    <a:lnTo>
                      <a:pt x="79" y="336"/>
                    </a:lnTo>
                    <a:lnTo>
                      <a:pt x="87" y="328"/>
                    </a:lnTo>
                    <a:lnTo>
                      <a:pt x="130" y="352"/>
                    </a:lnTo>
                    <a:lnTo>
                      <a:pt x="166" y="363"/>
                    </a:lnTo>
                    <a:lnTo>
                      <a:pt x="149" y="328"/>
                    </a:lnTo>
                    <a:lnTo>
                      <a:pt x="158" y="328"/>
                    </a:lnTo>
                    <a:lnTo>
                      <a:pt x="142" y="328"/>
                    </a:lnTo>
                    <a:lnTo>
                      <a:pt x="149" y="301"/>
                    </a:lnTo>
                    <a:lnTo>
                      <a:pt x="122" y="308"/>
                    </a:lnTo>
                    <a:lnTo>
                      <a:pt x="114" y="281"/>
                    </a:lnTo>
                    <a:lnTo>
                      <a:pt x="98" y="301"/>
                    </a:lnTo>
                    <a:lnTo>
                      <a:pt x="87" y="293"/>
                    </a:lnTo>
                    <a:lnTo>
                      <a:pt x="87" y="281"/>
                    </a:lnTo>
                    <a:lnTo>
                      <a:pt x="0" y="308"/>
                    </a:lnTo>
                    <a:lnTo>
                      <a:pt x="8" y="0"/>
                    </a:lnTo>
                    <a:lnTo>
                      <a:pt x="208" y="0"/>
                    </a:lnTo>
                    <a:lnTo>
                      <a:pt x="208" y="173"/>
                    </a:lnTo>
                    <a:lnTo>
                      <a:pt x="322" y="173"/>
                    </a:lnTo>
                    <a:lnTo>
                      <a:pt x="279" y="204"/>
                    </a:lnTo>
                    <a:lnTo>
                      <a:pt x="299" y="281"/>
                    </a:lnTo>
                    <a:lnTo>
                      <a:pt x="314" y="293"/>
                    </a:lnTo>
                    <a:lnTo>
                      <a:pt x="291" y="317"/>
                    </a:lnTo>
                    <a:lnTo>
                      <a:pt x="236" y="328"/>
                    </a:lnTo>
                    <a:lnTo>
                      <a:pt x="236" y="352"/>
                    </a:lnTo>
                    <a:lnTo>
                      <a:pt x="236" y="420"/>
                    </a:lnTo>
                    <a:lnTo>
                      <a:pt x="0" y="343"/>
                    </a:lnTo>
                  </a:path>
                </a:pathLst>
              </a:custGeom>
              <a:grp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126">
                  <a:defRPr/>
                </a:pPr>
                <a:endParaRPr lang="en-US" sz="1799" dirty="0">
                  <a:solidFill>
                    <a:prstClr val="black"/>
                  </a:solidFill>
                  <a:latin typeface="Calibri"/>
                </a:endParaRPr>
              </a:p>
            </p:txBody>
          </p:sp>
        </p:grpSp>
      </p:grpSp>
      <p:sp>
        <p:nvSpPr>
          <p:cNvPr id="87" name="Freeform 92">
            <a:extLst>
              <a:ext uri="{FF2B5EF4-FFF2-40B4-BE49-F238E27FC236}">
                <a16:creationId xmlns:a16="http://schemas.microsoft.com/office/drawing/2014/main" id="{A6ADE67D-8907-4736-A941-2BB22F8D3102}"/>
              </a:ext>
            </a:extLst>
          </p:cNvPr>
          <p:cNvSpPr>
            <a:spLocks/>
          </p:cNvSpPr>
          <p:nvPr/>
        </p:nvSpPr>
        <p:spPr bwMode="auto">
          <a:xfrm>
            <a:off x="4526563" y="816656"/>
            <a:ext cx="406294" cy="69832"/>
          </a:xfrm>
          <a:custGeom>
            <a:avLst/>
            <a:gdLst>
              <a:gd name="T0" fmla="*/ 2147483646 w 256"/>
              <a:gd name="T1" fmla="*/ 0 h 44"/>
              <a:gd name="T2" fmla="*/ 2147483646 w 256"/>
              <a:gd name="T3" fmla="*/ 2147483646 h 44"/>
              <a:gd name="T4" fmla="*/ 0 w 256"/>
              <a:gd name="T5" fmla="*/ 2147483646 h 44"/>
              <a:gd name="T6" fmla="*/ 2147483646 w 256"/>
              <a:gd name="T7" fmla="*/ 0 h 44"/>
              <a:gd name="T8" fmla="*/ 0 60000 65536"/>
              <a:gd name="T9" fmla="*/ 0 60000 65536"/>
              <a:gd name="T10" fmla="*/ 0 60000 65536"/>
              <a:gd name="T11" fmla="*/ 0 60000 65536"/>
              <a:gd name="T12" fmla="*/ 0 w 256"/>
              <a:gd name="T13" fmla="*/ 0 h 44"/>
              <a:gd name="T14" fmla="*/ 256 w 256"/>
              <a:gd name="T15" fmla="*/ 44 h 44"/>
            </a:gdLst>
            <a:ahLst/>
            <a:cxnLst>
              <a:cxn ang="T8">
                <a:pos x="T0" y="T1"/>
              </a:cxn>
              <a:cxn ang="T9">
                <a:pos x="T2" y="T3"/>
              </a:cxn>
              <a:cxn ang="T10">
                <a:pos x="T4" y="T5"/>
              </a:cxn>
              <a:cxn ang="T11">
                <a:pos x="T6" y="T7"/>
              </a:cxn>
            </a:cxnLst>
            <a:rect l="T12" t="T13" r="T14" b="T15"/>
            <a:pathLst>
              <a:path w="256" h="44">
                <a:moveTo>
                  <a:pt x="255" y="0"/>
                </a:moveTo>
                <a:lnTo>
                  <a:pt x="15" y="43"/>
                </a:lnTo>
                <a:lnTo>
                  <a:pt x="0" y="36"/>
                </a:lnTo>
                <a:lnTo>
                  <a:pt x="255" y="0"/>
                </a:lnTo>
              </a:path>
            </a:pathLst>
          </a:custGeom>
          <a:solidFill>
            <a:schemeClr val="bg1"/>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88" name="Freeform 93">
            <a:extLst>
              <a:ext uri="{FF2B5EF4-FFF2-40B4-BE49-F238E27FC236}">
                <a16:creationId xmlns:a16="http://schemas.microsoft.com/office/drawing/2014/main" id="{CF1E7E8A-7BD1-43C4-BF6F-042C803A9720}"/>
              </a:ext>
            </a:extLst>
          </p:cNvPr>
          <p:cNvSpPr>
            <a:spLocks/>
          </p:cNvSpPr>
          <p:nvPr/>
        </p:nvSpPr>
        <p:spPr bwMode="auto">
          <a:xfrm>
            <a:off x="5261385" y="792853"/>
            <a:ext cx="112683" cy="26980"/>
          </a:xfrm>
          <a:custGeom>
            <a:avLst/>
            <a:gdLst>
              <a:gd name="T0" fmla="*/ 0 w 71"/>
              <a:gd name="T1" fmla="*/ 2147483646 h 17"/>
              <a:gd name="T2" fmla="*/ 2147483646 w 71"/>
              <a:gd name="T3" fmla="*/ 0 h 17"/>
              <a:gd name="T4" fmla="*/ 2147483646 w 71"/>
              <a:gd name="T5" fmla="*/ 2147483646 h 17"/>
              <a:gd name="T6" fmla="*/ 0 w 71"/>
              <a:gd name="T7" fmla="*/ 2147483646 h 17"/>
              <a:gd name="T8" fmla="*/ 0 60000 65536"/>
              <a:gd name="T9" fmla="*/ 0 60000 65536"/>
              <a:gd name="T10" fmla="*/ 0 60000 65536"/>
              <a:gd name="T11" fmla="*/ 0 60000 65536"/>
              <a:gd name="T12" fmla="*/ 0 w 71"/>
              <a:gd name="T13" fmla="*/ 0 h 17"/>
              <a:gd name="T14" fmla="*/ 71 w 71"/>
              <a:gd name="T15" fmla="*/ 17 h 17"/>
            </a:gdLst>
            <a:ahLst/>
            <a:cxnLst>
              <a:cxn ang="T8">
                <a:pos x="T0" y="T1"/>
              </a:cxn>
              <a:cxn ang="T9">
                <a:pos x="T2" y="T3"/>
              </a:cxn>
              <a:cxn ang="T10">
                <a:pos x="T4" y="T5"/>
              </a:cxn>
              <a:cxn ang="T11">
                <a:pos x="T6" y="T7"/>
              </a:cxn>
            </a:cxnLst>
            <a:rect l="T12" t="T13" r="T14" b="T15"/>
            <a:pathLst>
              <a:path w="71" h="17">
                <a:moveTo>
                  <a:pt x="0" y="16"/>
                </a:moveTo>
                <a:lnTo>
                  <a:pt x="8" y="0"/>
                </a:lnTo>
                <a:lnTo>
                  <a:pt x="70" y="16"/>
                </a:lnTo>
                <a:lnTo>
                  <a:pt x="0" y="16"/>
                </a:lnTo>
              </a:path>
            </a:pathLst>
          </a:custGeom>
          <a:solidFill>
            <a:schemeClr val="bg1"/>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89" name="Rectangle 94">
            <a:extLst>
              <a:ext uri="{FF2B5EF4-FFF2-40B4-BE49-F238E27FC236}">
                <a16:creationId xmlns:a16="http://schemas.microsoft.com/office/drawing/2014/main" id="{0BC47180-FFE2-4E71-B2BB-DDFFED6908A5}"/>
              </a:ext>
            </a:extLst>
          </p:cNvPr>
          <p:cNvSpPr>
            <a:spLocks noChangeArrowheads="1"/>
          </p:cNvSpPr>
          <p:nvPr/>
        </p:nvSpPr>
        <p:spPr bwMode="auto">
          <a:xfrm>
            <a:off x="7938802" y="736760"/>
            <a:ext cx="400647"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dirty="0">
                <a:solidFill>
                  <a:srgbClr val="000000"/>
                </a:solidFill>
              </a:rPr>
              <a:t>MADISON</a:t>
            </a:r>
          </a:p>
        </p:txBody>
      </p:sp>
      <p:sp>
        <p:nvSpPr>
          <p:cNvPr id="90" name="Rectangle 95">
            <a:extLst>
              <a:ext uri="{FF2B5EF4-FFF2-40B4-BE49-F238E27FC236}">
                <a16:creationId xmlns:a16="http://schemas.microsoft.com/office/drawing/2014/main" id="{811C2EC4-E9F8-4E95-AE4A-4C91D76211FA}"/>
              </a:ext>
            </a:extLst>
          </p:cNvPr>
          <p:cNvSpPr>
            <a:spLocks noChangeArrowheads="1"/>
          </p:cNvSpPr>
          <p:nvPr/>
        </p:nvSpPr>
        <p:spPr bwMode="auto">
          <a:xfrm>
            <a:off x="7765810" y="1065287"/>
            <a:ext cx="355774"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dirty="0">
                <a:solidFill>
                  <a:srgbClr val="000000"/>
                </a:solidFill>
              </a:rPr>
              <a:t>TAYLOR</a:t>
            </a:r>
          </a:p>
        </p:txBody>
      </p:sp>
      <p:sp>
        <p:nvSpPr>
          <p:cNvPr id="91" name="Rectangle 96">
            <a:extLst>
              <a:ext uri="{FF2B5EF4-FFF2-40B4-BE49-F238E27FC236}">
                <a16:creationId xmlns:a16="http://schemas.microsoft.com/office/drawing/2014/main" id="{1F7B9753-40B8-4A76-A782-0894488921A2}"/>
              </a:ext>
            </a:extLst>
          </p:cNvPr>
          <p:cNvSpPr>
            <a:spLocks noChangeArrowheads="1"/>
          </p:cNvSpPr>
          <p:nvPr/>
        </p:nvSpPr>
        <p:spPr bwMode="auto">
          <a:xfrm>
            <a:off x="8405404" y="660580"/>
            <a:ext cx="424685"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dirty="0">
                <a:solidFill>
                  <a:srgbClr val="000000"/>
                </a:solidFill>
              </a:rPr>
              <a:t>HAMILTON</a:t>
            </a:r>
          </a:p>
        </p:txBody>
      </p:sp>
      <p:sp>
        <p:nvSpPr>
          <p:cNvPr id="92" name="Rectangle 99" descr="Wide upward diagonal">
            <a:extLst>
              <a:ext uri="{FF2B5EF4-FFF2-40B4-BE49-F238E27FC236}">
                <a16:creationId xmlns:a16="http://schemas.microsoft.com/office/drawing/2014/main" id="{0BB0FC23-46A6-4097-93EB-2ED83E9F6929}"/>
              </a:ext>
            </a:extLst>
          </p:cNvPr>
          <p:cNvSpPr>
            <a:spLocks noChangeArrowheads="1"/>
          </p:cNvSpPr>
          <p:nvPr/>
        </p:nvSpPr>
        <p:spPr bwMode="auto">
          <a:xfrm>
            <a:off x="8259394" y="1522911"/>
            <a:ext cx="315831" cy="15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dirty="0">
                <a:solidFill>
                  <a:srgbClr val="000000"/>
                </a:solidFill>
              </a:rPr>
              <a:t>DIXIE</a:t>
            </a:r>
          </a:p>
        </p:txBody>
      </p:sp>
      <p:sp>
        <p:nvSpPr>
          <p:cNvPr id="93" name="Rectangle 102">
            <a:extLst>
              <a:ext uri="{FF2B5EF4-FFF2-40B4-BE49-F238E27FC236}">
                <a16:creationId xmlns:a16="http://schemas.microsoft.com/office/drawing/2014/main" id="{3C8E87C2-BCE1-460C-AC2D-F6610CD462B3}"/>
              </a:ext>
            </a:extLst>
          </p:cNvPr>
          <p:cNvSpPr>
            <a:spLocks noChangeArrowheads="1"/>
          </p:cNvSpPr>
          <p:nvPr/>
        </p:nvSpPr>
        <p:spPr bwMode="auto">
          <a:xfrm>
            <a:off x="8637121" y="1842959"/>
            <a:ext cx="291671"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dirty="0">
                <a:solidFill>
                  <a:srgbClr val="000000"/>
                </a:solidFill>
              </a:rPr>
              <a:t>LEVY</a:t>
            </a:r>
          </a:p>
        </p:txBody>
      </p:sp>
      <p:sp>
        <p:nvSpPr>
          <p:cNvPr id="94" name="Rectangle 104">
            <a:extLst>
              <a:ext uri="{FF2B5EF4-FFF2-40B4-BE49-F238E27FC236}">
                <a16:creationId xmlns:a16="http://schemas.microsoft.com/office/drawing/2014/main" id="{7E602379-243F-4913-923A-6C1A5644E6D3}"/>
              </a:ext>
            </a:extLst>
          </p:cNvPr>
          <p:cNvSpPr>
            <a:spLocks noChangeArrowheads="1"/>
          </p:cNvSpPr>
          <p:nvPr/>
        </p:nvSpPr>
        <p:spPr bwMode="auto">
          <a:xfrm>
            <a:off x="9098962" y="1250976"/>
            <a:ext cx="448724"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dirty="0">
                <a:solidFill>
                  <a:srgbClr val="000000"/>
                </a:solidFill>
              </a:rPr>
              <a:t>  BRADFORD</a:t>
            </a:r>
          </a:p>
        </p:txBody>
      </p:sp>
      <p:sp>
        <p:nvSpPr>
          <p:cNvPr id="95" name="Rectangle 106">
            <a:extLst>
              <a:ext uri="{FF2B5EF4-FFF2-40B4-BE49-F238E27FC236}">
                <a16:creationId xmlns:a16="http://schemas.microsoft.com/office/drawing/2014/main" id="{5C13D052-8B3D-48CE-8BEA-DCAF77AE26A2}"/>
              </a:ext>
            </a:extLst>
          </p:cNvPr>
          <p:cNvSpPr>
            <a:spLocks noChangeArrowheads="1"/>
          </p:cNvSpPr>
          <p:nvPr/>
        </p:nvSpPr>
        <p:spPr bwMode="auto">
          <a:xfrm>
            <a:off x="9579849" y="1506497"/>
            <a:ext cx="381416"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dirty="0">
                <a:solidFill>
                  <a:srgbClr val="000000"/>
                </a:solidFill>
              </a:rPr>
              <a:t>PUTNAM</a:t>
            </a:r>
          </a:p>
        </p:txBody>
      </p:sp>
      <p:sp>
        <p:nvSpPr>
          <p:cNvPr id="96" name="Rectangle 107">
            <a:extLst>
              <a:ext uri="{FF2B5EF4-FFF2-40B4-BE49-F238E27FC236}">
                <a16:creationId xmlns:a16="http://schemas.microsoft.com/office/drawing/2014/main" id="{651F1C61-A014-4616-8FB4-D89075F04EED}"/>
              </a:ext>
            </a:extLst>
          </p:cNvPr>
          <p:cNvSpPr>
            <a:spLocks noChangeArrowheads="1"/>
          </p:cNvSpPr>
          <p:nvPr/>
        </p:nvSpPr>
        <p:spPr bwMode="auto">
          <a:xfrm>
            <a:off x="9290998" y="1946120"/>
            <a:ext cx="373403"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dirty="0">
                <a:solidFill>
                  <a:srgbClr val="000000"/>
                </a:solidFill>
              </a:rPr>
              <a:t>MARION</a:t>
            </a:r>
          </a:p>
        </p:txBody>
      </p:sp>
      <p:sp>
        <p:nvSpPr>
          <p:cNvPr id="97" name="Rectangle 108">
            <a:extLst>
              <a:ext uri="{FF2B5EF4-FFF2-40B4-BE49-F238E27FC236}">
                <a16:creationId xmlns:a16="http://schemas.microsoft.com/office/drawing/2014/main" id="{EB9287E8-9C54-47F0-8851-F599C941CE36}"/>
              </a:ext>
            </a:extLst>
          </p:cNvPr>
          <p:cNvSpPr>
            <a:spLocks noChangeArrowheads="1"/>
          </p:cNvSpPr>
          <p:nvPr/>
        </p:nvSpPr>
        <p:spPr bwMode="auto">
          <a:xfrm>
            <a:off x="9667137" y="2284169"/>
            <a:ext cx="293274"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dirty="0">
                <a:solidFill>
                  <a:srgbClr val="000000"/>
                </a:solidFill>
              </a:rPr>
              <a:t>LAKE</a:t>
            </a:r>
          </a:p>
        </p:txBody>
      </p:sp>
      <p:sp>
        <p:nvSpPr>
          <p:cNvPr id="98" name="Rectangle 109">
            <a:extLst>
              <a:ext uri="{FF2B5EF4-FFF2-40B4-BE49-F238E27FC236}">
                <a16:creationId xmlns:a16="http://schemas.microsoft.com/office/drawing/2014/main" id="{34127C67-DFAB-4267-9FA1-0D52424BC317}"/>
              </a:ext>
            </a:extLst>
          </p:cNvPr>
          <p:cNvSpPr>
            <a:spLocks noChangeArrowheads="1"/>
          </p:cNvSpPr>
          <p:nvPr/>
        </p:nvSpPr>
        <p:spPr bwMode="auto">
          <a:xfrm>
            <a:off x="8883119" y="2300040"/>
            <a:ext cx="339749"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dirty="0">
                <a:solidFill>
                  <a:srgbClr val="000000"/>
                </a:solidFill>
              </a:rPr>
              <a:t>CITRUS</a:t>
            </a:r>
          </a:p>
        </p:txBody>
      </p:sp>
      <p:sp>
        <p:nvSpPr>
          <p:cNvPr id="99" name="Rectangle 110">
            <a:extLst>
              <a:ext uri="{FF2B5EF4-FFF2-40B4-BE49-F238E27FC236}">
                <a16:creationId xmlns:a16="http://schemas.microsoft.com/office/drawing/2014/main" id="{511521AA-3FFF-4ADE-8744-81D6F55EAA54}"/>
              </a:ext>
            </a:extLst>
          </p:cNvPr>
          <p:cNvSpPr>
            <a:spLocks noChangeArrowheads="1"/>
          </p:cNvSpPr>
          <p:nvPr/>
        </p:nvSpPr>
        <p:spPr bwMode="auto">
          <a:xfrm>
            <a:off x="9279891" y="2452400"/>
            <a:ext cx="368595"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dirty="0">
                <a:solidFill>
                  <a:srgbClr val="000000"/>
                </a:solidFill>
              </a:rPr>
              <a:t>SUMTER</a:t>
            </a:r>
          </a:p>
        </p:txBody>
      </p:sp>
      <p:sp>
        <p:nvSpPr>
          <p:cNvPr id="100" name="Rectangle 111">
            <a:extLst>
              <a:ext uri="{FF2B5EF4-FFF2-40B4-BE49-F238E27FC236}">
                <a16:creationId xmlns:a16="http://schemas.microsoft.com/office/drawing/2014/main" id="{22CB8BDF-F6BF-4E24-81DB-4F22C4526005}"/>
              </a:ext>
            </a:extLst>
          </p:cNvPr>
          <p:cNvSpPr>
            <a:spLocks noChangeArrowheads="1"/>
          </p:cNvSpPr>
          <p:nvPr/>
        </p:nvSpPr>
        <p:spPr bwMode="auto">
          <a:xfrm>
            <a:off x="8883117" y="2593651"/>
            <a:ext cx="626899"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dirty="0">
                <a:solidFill>
                  <a:srgbClr val="000000"/>
                </a:solidFill>
              </a:rPr>
              <a:t>HERNANDO</a:t>
            </a:r>
          </a:p>
        </p:txBody>
      </p:sp>
      <p:sp>
        <p:nvSpPr>
          <p:cNvPr id="101" name="Rectangle 112">
            <a:extLst>
              <a:ext uri="{FF2B5EF4-FFF2-40B4-BE49-F238E27FC236}">
                <a16:creationId xmlns:a16="http://schemas.microsoft.com/office/drawing/2014/main" id="{59BAA19B-F388-4DF7-BC33-0B57AA047448}"/>
              </a:ext>
            </a:extLst>
          </p:cNvPr>
          <p:cNvSpPr>
            <a:spLocks noChangeArrowheads="1"/>
          </p:cNvSpPr>
          <p:nvPr/>
        </p:nvSpPr>
        <p:spPr bwMode="auto">
          <a:xfrm>
            <a:off x="9144985" y="912926"/>
            <a:ext cx="328530"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dirty="0">
                <a:solidFill>
                  <a:srgbClr val="000000"/>
                </a:solidFill>
              </a:rPr>
              <a:t>BAKER</a:t>
            </a:r>
          </a:p>
        </p:txBody>
      </p:sp>
      <p:sp>
        <p:nvSpPr>
          <p:cNvPr id="102" name="Rectangle 113">
            <a:extLst>
              <a:ext uri="{FF2B5EF4-FFF2-40B4-BE49-F238E27FC236}">
                <a16:creationId xmlns:a16="http://schemas.microsoft.com/office/drawing/2014/main" id="{46192C8D-A40D-4142-B17B-1E31F395451C}"/>
              </a:ext>
            </a:extLst>
          </p:cNvPr>
          <p:cNvSpPr>
            <a:spLocks noChangeArrowheads="1"/>
          </p:cNvSpPr>
          <p:nvPr/>
        </p:nvSpPr>
        <p:spPr bwMode="auto">
          <a:xfrm>
            <a:off x="9551282" y="520916"/>
            <a:ext cx="362185"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dirty="0">
                <a:solidFill>
                  <a:srgbClr val="000000"/>
                </a:solidFill>
              </a:rPr>
              <a:t>NASSAU</a:t>
            </a:r>
          </a:p>
        </p:txBody>
      </p:sp>
      <p:sp>
        <p:nvSpPr>
          <p:cNvPr id="103" name="Rectangle 114">
            <a:extLst>
              <a:ext uri="{FF2B5EF4-FFF2-40B4-BE49-F238E27FC236}">
                <a16:creationId xmlns:a16="http://schemas.microsoft.com/office/drawing/2014/main" id="{40F901F7-561E-40C5-B891-4B2077E5442B}"/>
              </a:ext>
            </a:extLst>
          </p:cNvPr>
          <p:cNvSpPr>
            <a:spLocks noChangeArrowheads="1"/>
          </p:cNvSpPr>
          <p:nvPr/>
        </p:nvSpPr>
        <p:spPr bwMode="auto">
          <a:xfrm>
            <a:off x="9709988" y="825637"/>
            <a:ext cx="334941"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dirty="0">
                <a:solidFill>
                  <a:srgbClr val="000000"/>
                </a:solidFill>
              </a:rPr>
              <a:t>DUVAL</a:t>
            </a:r>
          </a:p>
        </p:txBody>
      </p:sp>
      <p:sp>
        <p:nvSpPr>
          <p:cNvPr id="104" name="Rectangle 115">
            <a:extLst>
              <a:ext uri="{FF2B5EF4-FFF2-40B4-BE49-F238E27FC236}">
                <a16:creationId xmlns:a16="http://schemas.microsoft.com/office/drawing/2014/main" id="{AE7E7312-0415-410F-A14C-AD9FC2E28F23}"/>
              </a:ext>
            </a:extLst>
          </p:cNvPr>
          <p:cNvSpPr>
            <a:spLocks noChangeArrowheads="1"/>
          </p:cNvSpPr>
          <p:nvPr/>
        </p:nvSpPr>
        <p:spPr bwMode="auto">
          <a:xfrm>
            <a:off x="9541756" y="1173208"/>
            <a:ext cx="293274"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dirty="0">
                <a:solidFill>
                  <a:srgbClr val="000000"/>
                </a:solidFill>
              </a:rPr>
              <a:t>CLAY</a:t>
            </a:r>
          </a:p>
        </p:txBody>
      </p:sp>
      <p:sp>
        <p:nvSpPr>
          <p:cNvPr id="105" name="Rectangle 116">
            <a:extLst>
              <a:ext uri="{FF2B5EF4-FFF2-40B4-BE49-F238E27FC236}">
                <a16:creationId xmlns:a16="http://schemas.microsoft.com/office/drawing/2014/main" id="{32F90ED1-B4D4-4D70-8294-A02D27FC4509}"/>
              </a:ext>
            </a:extLst>
          </p:cNvPr>
          <p:cNvSpPr>
            <a:spLocks noChangeArrowheads="1"/>
          </p:cNvSpPr>
          <p:nvPr/>
        </p:nvSpPr>
        <p:spPr bwMode="auto">
          <a:xfrm>
            <a:off x="9865523" y="1184319"/>
            <a:ext cx="389429"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dirty="0">
                <a:solidFill>
                  <a:srgbClr val="000000"/>
                </a:solidFill>
              </a:rPr>
              <a:t>ST JOHNS</a:t>
            </a:r>
          </a:p>
        </p:txBody>
      </p:sp>
      <p:sp>
        <p:nvSpPr>
          <p:cNvPr id="106" name="Rectangle 117">
            <a:extLst>
              <a:ext uri="{FF2B5EF4-FFF2-40B4-BE49-F238E27FC236}">
                <a16:creationId xmlns:a16="http://schemas.microsoft.com/office/drawing/2014/main" id="{D0230088-5654-4865-A7EF-2843D2810318}"/>
              </a:ext>
            </a:extLst>
          </p:cNvPr>
          <p:cNvSpPr>
            <a:spLocks noChangeArrowheads="1"/>
          </p:cNvSpPr>
          <p:nvPr/>
        </p:nvSpPr>
        <p:spPr bwMode="auto">
          <a:xfrm>
            <a:off x="10021059" y="1649334"/>
            <a:ext cx="371800"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dirty="0">
                <a:solidFill>
                  <a:srgbClr val="000000"/>
                </a:solidFill>
              </a:rPr>
              <a:t>FLAGLER</a:t>
            </a:r>
          </a:p>
        </p:txBody>
      </p:sp>
      <p:sp>
        <p:nvSpPr>
          <p:cNvPr id="107" name="Rectangle 118">
            <a:extLst>
              <a:ext uri="{FF2B5EF4-FFF2-40B4-BE49-F238E27FC236}">
                <a16:creationId xmlns:a16="http://schemas.microsoft.com/office/drawing/2014/main" id="{7F5135BC-3748-4F5A-8E70-90180BFF4C6F}"/>
              </a:ext>
            </a:extLst>
          </p:cNvPr>
          <p:cNvSpPr>
            <a:spLocks noChangeArrowheads="1"/>
          </p:cNvSpPr>
          <p:nvPr/>
        </p:nvSpPr>
        <p:spPr bwMode="auto">
          <a:xfrm>
            <a:off x="10146437" y="2109590"/>
            <a:ext cx="376608"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dirty="0">
                <a:solidFill>
                  <a:srgbClr val="000000"/>
                </a:solidFill>
              </a:rPr>
              <a:t>VOLUSIA</a:t>
            </a:r>
          </a:p>
        </p:txBody>
      </p:sp>
      <p:sp>
        <p:nvSpPr>
          <p:cNvPr id="108" name="Rectangle 119">
            <a:extLst>
              <a:ext uri="{FF2B5EF4-FFF2-40B4-BE49-F238E27FC236}">
                <a16:creationId xmlns:a16="http://schemas.microsoft.com/office/drawing/2014/main" id="{B2B88CAC-84BB-421F-88C8-8B7C0BB7314C}"/>
              </a:ext>
            </a:extLst>
          </p:cNvPr>
          <p:cNvSpPr>
            <a:spLocks noChangeArrowheads="1"/>
          </p:cNvSpPr>
          <p:nvPr/>
        </p:nvSpPr>
        <p:spPr bwMode="auto">
          <a:xfrm>
            <a:off x="10057561" y="2441291"/>
            <a:ext cx="411865"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dirty="0">
                <a:solidFill>
                  <a:srgbClr val="000000"/>
                </a:solidFill>
              </a:rPr>
              <a:t>SEMINOLE</a:t>
            </a:r>
          </a:p>
        </p:txBody>
      </p:sp>
      <p:sp>
        <p:nvSpPr>
          <p:cNvPr id="109" name="Rectangle 120">
            <a:extLst>
              <a:ext uri="{FF2B5EF4-FFF2-40B4-BE49-F238E27FC236}">
                <a16:creationId xmlns:a16="http://schemas.microsoft.com/office/drawing/2014/main" id="{778DA4EE-ECCC-4031-AB8B-5260C70F009F}"/>
              </a:ext>
            </a:extLst>
          </p:cNvPr>
          <p:cNvSpPr>
            <a:spLocks noChangeArrowheads="1"/>
          </p:cNvSpPr>
          <p:nvPr/>
        </p:nvSpPr>
        <p:spPr bwMode="auto">
          <a:xfrm>
            <a:off x="9957576" y="2623806"/>
            <a:ext cx="371800"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dirty="0">
                <a:solidFill>
                  <a:srgbClr val="000000"/>
                </a:solidFill>
              </a:rPr>
              <a:t>ORANGE</a:t>
            </a:r>
          </a:p>
        </p:txBody>
      </p:sp>
      <p:sp>
        <p:nvSpPr>
          <p:cNvPr id="110" name="Rectangle 121">
            <a:extLst>
              <a:ext uri="{FF2B5EF4-FFF2-40B4-BE49-F238E27FC236}">
                <a16:creationId xmlns:a16="http://schemas.microsoft.com/office/drawing/2014/main" id="{87C67832-5FB2-470F-ADE9-E17B1C855A1A}"/>
              </a:ext>
            </a:extLst>
          </p:cNvPr>
          <p:cNvSpPr>
            <a:spLocks noChangeArrowheads="1"/>
          </p:cNvSpPr>
          <p:nvPr/>
        </p:nvSpPr>
        <p:spPr bwMode="auto">
          <a:xfrm>
            <a:off x="10589727" y="2572373"/>
            <a:ext cx="391031" cy="23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126">
              <a:spcBef>
                <a:spcPct val="30000"/>
              </a:spcBef>
              <a:buNone/>
              <a:defRPr/>
            </a:pPr>
            <a:r>
              <a:rPr lang="en-US" sz="400" b="1" dirty="0">
                <a:solidFill>
                  <a:srgbClr val="000000"/>
                </a:solidFill>
              </a:rPr>
              <a:t>BREVARD</a:t>
            </a:r>
          </a:p>
          <a:p>
            <a:pPr algn="ctr" defTabSz="914126">
              <a:spcBef>
                <a:spcPct val="30000"/>
              </a:spcBef>
              <a:buNone/>
              <a:defRPr/>
            </a:pPr>
            <a:endParaRPr lang="en-US" sz="400" b="1" dirty="0">
              <a:solidFill>
                <a:srgbClr val="000000"/>
              </a:solidFill>
            </a:endParaRPr>
          </a:p>
        </p:txBody>
      </p:sp>
      <p:sp>
        <p:nvSpPr>
          <p:cNvPr id="111" name="Rectangle 122">
            <a:extLst>
              <a:ext uri="{FF2B5EF4-FFF2-40B4-BE49-F238E27FC236}">
                <a16:creationId xmlns:a16="http://schemas.microsoft.com/office/drawing/2014/main" id="{D0431B0E-5CC4-42DF-ACB8-4D92FE7A164F}"/>
              </a:ext>
            </a:extLst>
          </p:cNvPr>
          <p:cNvSpPr>
            <a:spLocks noChangeArrowheads="1"/>
          </p:cNvSpPr>
          <p:nvPr/>
        </p:nvSpPr>
        <p:spPr bwMode="auto">
          <a:xfrm>
            <a:off x="10200911" y="2922799"/>
            <a:ext cx="386223" cy="27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126">
              <a:spcBef>
                <a:spcPct val="30000"/>
              </a:spcBef>
              <a:buNone/>
              <a:defRPr/>
            </a:pPr>
            <a:r>
              <a:rPr lang="en-US" sz="400" b="1" dirty="0">
                <a:solidFill>
                  <a:srgbClr val="000000"/>
                </a:solidFill>
              </a:rPr>
              <a:t>OSCEOLA</a:t>
            </a:r>
          </a:p>
          <a:p>
            <a:pPr algn="ctr" defTabSz="914126">
              <a:spcBef>
                <a:spcPct val="30000"/>
              </a:spcBef>
              <a:buNone/>
              <a:defRPr/>
            </a:pPr>
            <a:endParaRPr lang="en-US" sz="600" b="1" dirty="0">
              <a:solidFill>
                <a:srgbClr val="000000"/>
              </a:solidFill>
            </a:endParaRPr>
          </a:p>
        </p:txBody>
      </p:sp>
      <p:sp>
        <p:nvSpPr>
          <p:cNvPr id="112" name="Rectangle 123">
            <a:extLst>
              <a:ext uri="{FF2B5EF4-FFF2-40B4-BE49-F238E27FC236}">
                <a16:creationId xmlns:a16="http://schemas.microsoft.com/office/drawing/2014/main" id="{5B0B71D0-0294-41BB-B2E3-13A50B30EDD1}"/>
              </a:ext>
            </a:extLst>
          </p:cNvPr>
          <p:cNvSpPr>
            <a:spLocks noChangeArrowheads="1"/>
          </p:cNvSpPr>
          <p:nvPr/>
        </p:nvSpPr>
        <p:spPr bwMode="auto">
          <a:xfrm>
            <a:off x="8970409" y="2814256"/>
            <a:ext cx="330133"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dirty="0">
                <a:solidFill>
                  <a:srgbClr val="000000"/>
                </a:solidFill>
              </a:rPr>
              <a:t>PASCO</a:t>
            </a:r>
          </a:p>
        </p:txBody>
      </p:sp>
      <p:sp>
        <p:nvSpPr>
          <p:cNvPr id="113" name="Rectangle 124">
            <a:extLst>
              <a:ext uri="{FF2B5EF4-FFF2-40B4-BE49-F238E27FC236}">
                <a16:creationId xmlns:a16="http://schemas.microsoft.com/office/drawing/2014/main" id="{4076A34C-C93A-401B-81F5-030A505BDD30}"/>
              </a:ext>
            </a:extLst>
          </p:cNvPr>
          <p:cNvSpPr>
            <a:spLocks noChangeArrowheads="1"/>
          </p:cNvSpPr>
          <p:nvPr/>
        </p:nvSpPr>
        <p:spPr bwMode="auto">
          <a:xfrm>
            <a:off x="9000394" y="3059609"/>
            <a:ext cx="527250" cy="23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126">
              <a:spcBef>
                <a:spcPct val="30000"/>
              </a:spcBef>
              <a:buNone/>
              <a:defRPr/>
            </a:pPr>
            <a:r>
              <a:rPr lang="en-US" sz="400" b="1" dirty="0">
                <a:solidFill>
                  <a:srgbClr val="000000"/>
                </a:solidFill>
              </a:rPr>
              <a:t>HILLSBOROUGH</a:t>
            </a:r>
          </a:p>
          <a:p>
            <a:pPr algn="ctr" defTabSz="914126">
              <a:spcBef>
                <a:spcPct val="30000"/>
              </a:spcBef>
              <a:buNone/>
              <a:defRPr/>
            </a:pPr>
            <a:endParaRPr lang="en-US" sz="400" b="1" dirty="0">
              <a:solidFill>
                <a:srgbClr val="000000"/>
              </a:solidFill>
            </a:endParaRPr>
          </a:p>
        </p:txBody>
      </p:sp>
      <p:sp>
        <p:nvSpPr>
          <p:cNvPr id="114" name="Rectangle 125">
            <a:extLst>
              <a:ext uri="{FF2B5EF4-FFF2-40B4-BE49-F238E27FC236}">
                <a16:creationId xmlns:a16="http://schemas.microsoft.com/office/drawing/2014/main" id="{C7016B67-DC6C-40C3-B403-3166F9F32A04}"/>
              </a:ext>
            </a:extLst>
          </p:cNvPr>
          <p:cNvSpPr>
            <a:spLocks noChangeArrowheads="1"/>
          </p:cNvSpPr>
          <p:nvPr/>
        </p:nvSpPr>
        <p:spPr bwMode="auto">
          <a:xfrm>
            <a:off x="9618078" y="3056114"/>
            <a:ext cx="299683" cy="27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126">
              <a:spcBef>
                <a:spcPct val="30000"/>
              </a:spcBef>
              <a:buNone/>
              <a:defRPr/>
            </a:pPr>
            <a:r>
              <a:rPr lang="en-US" sz="400" b="1" dirty="0">
                <a:solidFill>
                  <a:srgbClr val="000000"/>
                </a:solidFill>
              </a:rPr>
              <a:t>POLK</a:t>
            </a:r>
          </a:p>
          <a:p>
            <a:pPr algn="ctr" defTabSz="914126">
              <a:spcBef>
                <a:spcPct val="30000"/>
              </a:spcBef>
              <a:buNone/>
              <a:defRPr/>
            </a:pPr>
            <a:endParaRPr lang="en-US" sz="600" b="1" dirty="0">
              <a:solidFill>
                <a:srgbClr val="000000"/>
              </a:solidFill>
            </a:endParaRPr>
          </a:p>
        </p:txBody>
      </p:sp>
      <p:sp>
        <p:nvSpPr>
          <p:cNvPr id="115" name="Rectangle 126">
            <a:extLst>
              <a:ext uri="{FF2B5EF4-FFF2-40B4-BE49-F238E27FC236}">
                <a16:creationId xmlns:a16="http://schemas.microsoft.com/office/drawing/2014/main" id="{A9565E24-7D2E-4777-A55C-D18892055F20}"/>
              </a:ext>
            </a:extLst>
          </p:cNvPr>
          <p:cNvSpPr>
            <a:spLocks noChangeArrowheads="1"/>
          </p:cNvSpPr>
          <p:nvPr/>
        </p:nvSpPr>
        <p:spPr bwMode="auto">
          <a:xfrm>
            <a:off x="9094199" y="3563361"/>
            <a:ext cx="402249"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dirty="0">
                <a:solidFill>
                  <a:srgbClr val="000000"/>
                </a:solidFill>
              </a:rPr>
              <a:t>MANATEE</a:t>
            </a:r>
          </a:p>
        </p:txBody>
      </p:sp>
      <p:sp>
        <p:nvSpPr>
          <p:cNvPr id="116" name="Rectangle 127">
            <a:extLst>
              <a:ext uri="{FF2B5EF4-FFF2-40B4-BE49-F238E27FC236}">
                <a16:creationId xmlns:a16="http://schemas.microsoft.com/office/drawing/2014/main" id="{9DFD1BB9-376A-44CB-A9DA-63AEB6CD9B4F}"/>
              </a:ext>
            </a:extLst>
          </p:cNvPr>
          <p:cNvSpPr>
            <a:spLocks noChangeArrowheads="1"/>
          </p:cNvSpPr>
          <p:nvPr/>
        </p:nvSpPr>
        <p:spPr bwMode="auto">
          <a:xfrm>
            <a:off x="9561438" y="3579852"/>
            <a:ext cx="360582" cy="27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126">
              <a:spcBef>
                <a:spcPct val="30000"/>
              </a:spcBef>
              <a:buNone/>
              <a:defRPr/>
            </a:pPr>
            <a:r>
              <a:rPr lang="en-US" sz="400" b="1" dirty="0">
                <a:solidFill>
                  <a:srgbClr val="000000"/>
                </a:solidFill>
              </a:rPr>
              <a:t>HARDEE</a:t>
            </a:r>
          </a:p>
          <a:p>
            <a:pPr algn="ctr" defTabSz="914126">
              <a:spcBef>
                <a:spcPct val="30000"/>
              </a:spcBef>
              <a:buNone/>
              <a:defRPr/>
            </a:pPr>
            <a:endParaRPr lang="en-US" sz="600" b="1" dirty="0">
              <a:solidFill>
                <a:srgbClr val="000000"/>
              </a:solidFill>
            </a:endParaRPr>
          </a:p>
        </p:txBody>
      </p:sp>
      <p:sp>
        <p:nvSpPr>
          <p:cNvPr id="117" name="Rectangle 128">
            <a:extLst>
              <a:ext uri="{FF2B5EF4-FFF2-40B4-BE49-F238E27FC236}">
                <a16:creationId xmlns:a16="http://schemas.microsoft.com/office/drawing/2014/main" id="{D355D5C1-F171-43DF-B140-B9567A13EA59}"/>
              </a:ext>
            </a:extLst>
          </p:cNvPr>
          <p:cNvSpPr>
            <a:spLocks noChangeArrowheads="1"/>
          </p:cNvSpPr>
          <p:nvPr/>
        </p:nvSpPr>
        <p:spPr bwMode="auto">
          <a:xfrm>
            <a:off x="9943293" y="3769682"/>
            <a:ext cx="439109"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dirty="0">
                <a:solidFill>
                  <a:srgbClr val="000000"/>
                </a:solidFill>
              </a:rPr>
              <a:t>HIGHLANDS</a:t>
            </a:r>
          </a:p>
        </p:txBody>
      </p:sp>
      <p:sp>
        <p:nvSpPr>
          <p:cNvPr id="118" name="Rectangle 129">
            <a:extLst>
              <a:ext uri="{FF2B5EF4-FFF2-40B4-BE49-F238E27FC236}">
                <a16:creationId xmlns:a16="http://schemas.microsoft.com/office/drawing/2014/main" id="{E00E20F6-4533-4A4A-A330-06018484A6C0}"/>
              </a:ext>
            </a:extLst>
          </p:cNvPr>
          <p:cNvSpPr>
            <a:spLocks noChangeArrowheads="1"/>
          </p:cNvSpPr>
          <p:nvPr/>
        </p:nvSpPr>
        <p:spPr bwMode="auto">
          <a:xfrm>
            <a:off x="10656728" y="3362422"/>
            <a:ext cx="483981" cy="27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126">
              <a:spcBef>
                <a:spcPct val="30000"/>
              </a:spcBef>
              <a:buNone/>
              <a:defRPr/>
            </a:pPr>
            <a:r>
              <a:rPr lang="en-US" sz="400" b="1" dirty="0">
                <a:solidFill>
                  <a:srgbClr val="000000"/>
                </a:solidFill>
              </a:rPr>
              <a:t>INDIAN RIVER</a:t>
            </a:r>
          </a:p>
          <a:p>
            <a:pPr algn="ctr" defTabSz="914126">
              <a:spcBef>
                <a:spcPct val="30000"/>
              </a:spcBef>
              <a:buNone/>
              <a:defRPr/>
            </a:pPr>
            <a:endParaRPr lang="en-US" sz="600" b="1" dirty="0">
              <a:solidFill>
                <a:srgbClr val="000000"/>
              </a:solidFill>
            </a:endParaRPr>
          </a:p>
        </p:txBody>
      </p:sp>
      <p:sp>
        <p:nvSpPr>
          <p:cNvPr id="119" name="Rectangle 130">
            <a:extLst>
              <a:ext uri="{FF2B5EF4-FFF2-40B4-BE49-F238E27FC236}">
                <a16:creationId xmlns:a16="http://schemas.microsoft.com/office/drawing/2014/main" id="{1099A9C5-9B0C-43C7-8C38-36226F618542}"/>
              </a:ext>
            </a:extLst>
          </p:cNvPr>
          <p:cNvSpPr>
            <a:spLocks noChangeArrowheads="1"/>
          </p:cNvSpPr>
          <p:nvPr/>
        </p:nvSpPr>
        <p:spPr bwMode="auto">
          <a:xfrm>
            <a:off x="10359185" y="3651592"/>
            <a:ext cx="475968" cy="23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126">
              <a:spcBef>
                <a:spcPct val="30000"/>
              </a:spcBef>
              <a:buNone/>
              <a:defRPr/>
            </a:pPr>
            <a:r>
              <a:rPr lang="en-US" sz="400" b="1" dirty="0">
                <a:solidFill>
                  <a:srgbClr val="000000"/>
                </a:solidFill>
              </a:rPr>
              <a:t>OKEECHOBEE</a:t>
            </a:r>
          </a:p>
          <a:p>
            <a:pPr algn="ctr" defTabSz="914126">
              <a:spcBef>
                <a:spcPct val="30000"/>
              </a:spcBef>
              <a:buNone/>
              <a:defRPr/>
            </a:pPr>
            <a:endParaRPr lang="en-US" sz="400" b="1" dirty="0">
              <a:solidFill>
                <a:srgbClr val="000000"/>
              </a:solidFill>
            </a:endParaRPr>
          </a:p>
        </p:txBody>
      </p:sp>
      <p:sp>
        <p:nvSpPr>
          <p:cNvPr id="120" name="Rectangle 131">
            <a:extLst>
              <a:ext uri="{FF2B5EF4-FFF2-40B4-BE49-F238E27FC236}">
                <a16:creationId xmlns:a16="http://schemas.microsoft.com/office/drawing/2014/main" id="{8B1742AD-5539-48F4-9939-FF8CC037947F}"/>
              </a:ext>
            </a:extLst>
          </p:cNvPr>
          <p:cNvSpPr>
            <a:spLocks noChangeArrowheads="1"/>
          </p:cNvSpPr>
          <p:nvPr/>
        </p:nvSpPr>
        <p:spPr bwMode="auto">
          <a:xfrm>
            <a:off x="10786032" y="3696676"/>
            <a:ext cx="370198"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dirty="0">
                <a:solidFill>
                  <a:srgbClr val="000000"/>
                </a:solidFill>
              </a:rPr>
              <a:t>ST LUCIE</a:t>
            </a:r>
          </a:p>
        </p:txBody>
      </p:sp>
      <p:sp>
        <p:nvSpPr>
          <p:cNvPr id="121" name="Rectangle 132">
            <a:extLst>
              <a:ext uri="{FF2B5EF4-FFF2-40B4-BE49-F238E27FC236}">
                <a16:creationId xmlns:a16="http://schemas.microsoft.com/office/drawing/2014/main" id="{5CC70F95-5363-405C-A675-84BD1CD6FB5C}"/>
              </a:ext>
            </a:extLst>
          </p:cNvPr>
          <p:cNvSpPr>
            <a:spLocks noChangeArrowheads="1"/>
          </p:cNvSpPr>
          <p:nvPr/>
        </p:nvSpPr>
        <p:spPr bwMode="auto">
          <a:xfrm>
            <a:off x="10873324" y="3990288"/>
            <a:ext cx="363787"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dirty="0">
                <a:solidFill>
                  <a:srgbClr val="000000"/>
                </a:solidFill>
              </a:rPr>
              <a:t>MARTIN</a:t>
            </a:r>
          </a:p>
        </p:txBody>
      </p:sp>
      <p:sp>
        <p:nvSpPr>
          <p:cNvPr id="122" name="Rectangle 133">
            <a:extLst>
              <a:ext uri="{FF2B5EF4-FFF2-40B4-BE49-F238E27FC236}">
                <a16:creationId xmlns:a16="http://schemas.microsoft.com/office/drawing/2014/main" id="{93EFB263-C3A7-4D53-A998-121CABAEA3AD}"/>
              </a:ext>
            </a:extLst>
          </p:cNvPr>
          <p:cNvSpPr>
            <a:spLocks noChangeArrowheads="1"/>
          </p:cNvSpPr>
          <p:nvPr/>
        </p:nvSpPr>
        <p:spPr bwMode="auto">
          <a:xfrm>
            <a:off x="10828216" y="4421008"/>
            <a:ext cx="466353" cy="27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126">
              <a:spcBef>
                <a:spcPct val="30000"/>
              </a:spcBef>
              <a:buNone/>
              <a:defRPr/>
            </a:pPr>
            <a:r>
              <a:rPr lang="en-US" sz="400" b="1" dirty="0">
                <a:solidFill>
                  <a:srgbClr val="000000"/>
                </a:solidFill>
              </a:rPr>
              <a:t>PALM BEACH</a:t>
            </a:r>
          </a:p>
          <a:p>
            <a:pPr algn="ctr" defTabSz="914126">
              <a:spcBef>
                <a:spcPct val="30000"/>
              </a:spcBef>
              <a:buNone/>
              <a:defRPr/>
            </a:pPr>
            <a:endParaRPr lang="en-US" sz="600" b="1" dirty="0">
              <a:solidFill>
                <a:srgbClr val="000000"/>
              </a:solidFill>
            </a:endParaRPr>
          </a:p>
        </p:txBody>
      </p:sp>
      <p:sp>
        <p:nvSpPr>
          <p:cNvPr id="123" name="Rectangle 134" descr="Wide upward diagonal">
            <a:extLst>
              <a:ext uri="{FF2B5EF4-FFF2-40B4-BE49-F238E27FC236}">
                <a16:creationId xmlns:a16="http://schemas.microsoft.com/office/drawing/2014/main" id="{EA600DA5-BE6E-4410-BD6E-9DF1DD262130}"/>
              </a:ext>
            </a:extLst>
          </p:cNvPr>
          <p:cNvSpPr>
            <a:spLocks noChangeArrowheads="1"/>
          </p:cNvSpPr>
          <p:nvPr/>
        </p:nvSpPr>
        <p:spPr bwMode="auto">
          <a:xfrm>
            <a:off x="10776513" y="4898643"/>
            <a:ext cx="453907" cy="15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dirty="0">
                <a:solidFill>
                  <a:srgbClr val="000000"/>
                </a:solidFill>
              </a:rPr>
              <a:t>BROWARD</a:t>
            </a:r>
          </a:p>
        </p:txBody>
      </p:sp>
      <p:sp>
        <p:nvSpPr>
          <p:cNvPr id="124" name="Rectangle 135">
            <a:extLst>
              <a:ext uri="{FF2B5EF4-FFF2-40B4-BE49-F238E27FC236}">
                <a16:creationId xmlns:a16="http://schemas.microsoft.com/office/drawing/2014/main" id="{552B90E1-C5A4-468D-8D56-2FD5B3B54DAA}"/>
              </a:ext>
            </a:extLst>
          </p:cNvPr>
          <p:cNvSpPr>
            <a:spLocks noChangeArrowheads="1"/>
          </p:cNvSpPr>
          <p:nvPr/>
        </p:nvSpPr>
        <p:spPr bwMode="auto">
          <a:xfrm>
            <a:off x="10760639" y="5383750"/>
            <a:ext cx="306094"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dirty="0">
                <a:solidFill>
                  <a:srgbClr val="000000"/>
                </a:solidFill>
              </a:rPr>
              <a:t>DADE</a:t>
            </a:r>
          </a:p>
        </p:txBody>
      </p:sp>
      <p:sp>
        <p:nvSpPr>
          <p:cNvPr id="125" name="Rectangle 136">
            <a:extLst>
              <a:ext uri="{FF2B5EF4-FFF2-40B4-BE49-F238E27FC236}">
                <a16:creationId xmlns:a16="http://schemas.microsoft.com/office/drawing/2014/main" id="{37A5A83D-65E0-411F-9D35-90795338364B}"/>
              </a:ext>
            </a:extLst>
          </p:cNvPr>
          <p:cNvSpPr>
            <a:spLocks noChangeArrowheads="1"/>
          </p:cNvSpPr>
          <p:nvPr/>
        </p:nvSpPr>
        <p:spPr bwMode="auto">
          <a:xfrm>
            <a:off x="10252772" y="5426601"/>
            <a:ext cx="389429"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dirty="0">
                <a:solidFill>
                  <a:srgbClr val="000000"/>
                </a:solidFill>
              </a:rPr>
              <a:t>MONROE</a:t>
            </a:r>
          </a:p>
        </p:txBody>
      </p:sp>
      <p:sp>
        <p:nvSpPr>
          <p:cNvPr id="126" name="Rectangle 137">
            <a:extLst>
              <a:ext uri="{FF2B5EF4-FFF2-40B4-BE49-F238E27FC236}">
                <a16:creationId xmlns:a16="http://schemas.microsoft.com/office/drawing/2014/main" id="{E00A29CD-EC95-464B-9CE0-64C113B9AF19}"/>
              </a:ext>
            </a:extLst>
          </p:cNvPr>
          <p:cNvSpPr>
            <a:spLocks noChangeArrowheads="1"/>
          </p:cNvSpPr>
          <p:nvPr/>
        </p:nvSpPr>
        <p:spPr bwMode="auto">
          <a:xfrm>
            <a:off x="9833783" y="4975868"/>
            <a:ext cx="739582"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126">
              <a:spcBef>
                <a:spcPct val="30000"/>
              </a:spcBef>
              <a:buNone/>
              <a:defRPr/>
            </a:pPr>
            <a:r>
              <a:rPr lang="en-US" sz="400" b="1" dirty="0">
                <a:solidFill>
                  <a:srgbClr val="000000"/>
                </a:solidFill>
              </a:rPr>
              <a:t>COLLIER</a:t>
            </a:r>
          </a:p>
        </p:txBody>
      </p:sp>
      <p:sp>
        <p:nvSpPr>
          <p:cNvPr id="127" name="Rectangle 138">
            <a:extLst>
              <a:ext uri="{FF2B5EF4-FFF2-40B4-BE49-F238E27FC236}">
                <a16:creationId xmlns:a16="http://schemas.microsoft.com/office/drawing/2014/main" id="{4F1F7760-1A68-4E7A-B6AF-AE38096D05CF}"/>
              </a:ext>
            </a:extLst>
          </p:cNvPr>
          <p:cNvSpPr>
            <a:spLocks noChangeArrowheads="1"/>
          </p:cNvSpPr>
          <p:nvPr/>
        </p:nvSpPr>
        <p:spPr bwMode="auto">
          <a:xfrm>
            <a:off x="10190878" y="4466414"/>
            <a:ext cx="365390"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dirty="0">
                <a:solidFill>
                  <a:srgbClr val="000000"/>
                </a:solidFill>
              </a:rPr>
              <a:t>HENDRY</a:t>
            </a:r>
          </a:p>
        </p:txBody>
      </p:sp>
      <p:sp>
        <p:nvSpPr>
          <p:cNvPr id="128" name="Rectangle 139">
            <a:extLst>
              <a:ext uri="{FF2B5EF4-FFF2-40B4-BE49-F238E27FC236}">
                <a16:creationId xmlns:a16="http://schemas.microsoft.com/office/drawing/2014/main" id="{FCBE74CD-3025-4B63-98FC-9B9514F78EC2}"/>
              </a:ext>
            </a:extLst>
          </p:cNvPr>
          <p:cNvSpPr>
            <a:spLocks noChangeArrowheads="1"/>
          </p:cNvSpPr>
          <p:nvPr/>
        </p:nvSpPr>
        <p:spPr bwMode="auto">
          <a:xfrm>
            <a:off x="9667137" y="4490219"/>
            <a:ext cx="259618"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dirty="0">
                <a:solidFill>
                  <a:srgbClr val="000000"/>
                </a:solidFill>
              </a:rPr>
              <a:t>LEE</a:t>
            </a:r>
          </a:p>
        </p:txBody>
      </p:sp>
      <p:sp>
        <p:nvSpPr>
          <p:cNvPr id="129" name="Rectangle 140">
            <a:extLst>
              <a:ext uri="{FF2B5EF4-FFF2-40B4-BE49-F238E27FC236}">
                <a16:creationId xmlns:a16="http://schemas.microsoft.com/office/drawing/2014/main" id="{48197C4F-DC6A-4E1D-8C74-24DC93B0FDA5}"/>
              </a:ext>
            </a:extLst>
          </p:cNvPr>
          <p:cNvSpPr>
            <a:spLocks noChangeArrowheads="1"/>
          </p:cNvSpPr>
          <p:nvPr/>
        </p:nvSpPr>
        <p:spPr bwMode="auto">
          <a:xfrm>
            <a:off x="9470341" y="4196609"/>
            <a:ext cx="439109"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dirty="0">
                <a:solidFill>
                  <a:srgbClr val="000000"/>
                </a:solidFill>
              </a:rPr>
              <a:t>CHARLOTTE</a:t>
            </a:r>
          </a:p>
        </p:txBody>
      </p:sp>
      <p:sp>
        <p:nvSpPr>
          <p:cNvPr id="130" name="Rectangle 141">
            <a:extLst>
              <a:ext uri="{FF2B5EF4-FFF2-40B4-BE49-F238E27FC236}">
                <a16:creationId xmlns:a16="http://schemas.microsoft.com/office/drawing/2014/main" id="{5B12F922-D0C8-4A5A-A89D-71B920FBAB49}"/>
              </a:ext>
            </a:extLst>
          </p:cNvPr>
          <p:cNvSpPr>
            <a:spLocks noChangeArrowheads="1"/>
          </p:cNvSpPr>
          <p:nvPr/>
        </p:nvSpPr>
        <p:spPr bwMode="auto">
          <a:xfrm>
            <a:off x="10005189" y="4166454"/>
            <a:ext cx="352569"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dirty="0">
                <a:solidFill>
                  <a:srgbClr val="000000"/>
                </a:solidFill>
              </a:rPr>
              <a:t>GLADES</a:t>
            </a:r>
          </a:p>
        </p:txBody>
      </p:sp>
      <p:sp>
        <p:nvSpPr>
          <p:cNvPr id="131" name="Rectangle 142">
            <a:extLst>
              <a:ext uri="{FF2B5EF4-FFF2-40B4-BE49-F238E27FC236}">
                <a16:creationId xmlns:a16="http://schemas.microsoft.com/office/drawing/2014/main" id="{7FCE0C71-507C-4034-958D-FEC9C7E5C5EC}"/>
              </a:ext>
            </a:extLst>
          </p:cNvPr>
          <p:cNvSpPr>
            <a:spLocks noChangeArrowheads="1"/>
          </p:cNvSpPr>
          <p:nvPr/>
        </p:nvSpPr>
        <p:spPr bwMode="auto">
          <a:xfrm>
            <a:off x="9541758" y="3893475"/>
            <a:ext cx="363787"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dirty="0">
                <a:solidFill>
                  <a:srgbClr val="000000"/>
                </a:solidFill>
              </a:rPr>
              <a:t>DESOTO</a:t>
            </a:r>
          </a:p>
        </p:txBody>
      </p:sp>
      <p:sp>
        <p:nvSpPr>
          <p:cNvPr id="132" name="Rectangle 143">
            <a:extLst>
              <a:ext uri="{FF2B5EF4-FFF2-40B4-BE49-F238E27FC236}">
                <a16:creationId xmlns:a16="http://schemas.microsoft.com/office/drawing/2014/main" id="{90243DBE-3625-4EC4-9C52-4A308B19EA89}"/>
              </a:ext>
            </a:extLst>
          </p:cNvPr>
          <p:cNvSpPr>
            <a:spLocks noChangeArrowheads="1"/>
          </p:cNvSpPr>
          <p:nvPr/>
        </p:nvSpPr>
        <p:spPr bwMode="auto">
          <a:xfrm>
            <a:off x="9010083" y="3948378"/>
            <a:ext cx="622138" cy="23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126">
              <a:spcBef>
                <a:spcPct val="30000"/>
              </a:spcBef>
              <a:buNone/>
              <a:defRPr/>
            </a:pPr>
            <a:r>
              <a:rPr lang="en-US" sz="400" b="1" dirty="0">
                <a:solidFill>
                  <a:srgbClr val="000000"/>
                </a:solidFill>
              </a:rPr>
              <a:t>SARASOTA</a:t>
            </a:r>
          </a:p>
          <a:p>
            <a:pPr algn="ctr" defTabSz="914126">
              <a:spcBef>
                <a:spcPct val="30000"/>
              </a:spcBef>
              <a:buNone/>
              <a:defRPr/>
            </a:pPr>
            <a:endParaRPr lang="en-US" sz="400" b="1" dirty="0">
              <a:solidFill>
                <a:srgbClr val="000000"/>
              </a:solidFill>
            </a:endParaRPr>
          </a:p>
        </p:txBody>
      </p:sp>
      <p:sp>
        <p:nvSpPr>
          <p:cNvPr id="133" name="Rectangle 145">
            <a:extLst>
              <a:ext uri="{FF2B5EF4-FFF2-40B4-BE49-F238E27FC236}">
                <a16:creationId xmlns:a16="http://schemas.microsoft.com/office/drawing/2014/main" id="{52EC3FF5-7758-49DF-A7CD-F49F34519FF7}"/>
              </a:ext>
            </a:extLst>
          </p:cNvPr>
          <p:cNvSpPr>
            <a:spLocks noChangeArrowheads="1"/>
          </p:cNvSpPr>
          <p:nvPr/>
        </p:nvSpPr>
        <p:spPr bwMode="auto">
          <a:xfrm rot="5400000">
            <a:off x="8617792" y="3091152"/>
            <a:ext cx="386223" cy="23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126">
              <a:spcBef>
                <a:spcPct val="30000"/>
              </a:spcBef>
              <a:buNone/>
              <a:defRPr/>
            </a:pPr>
            <a:r>
              <a:rPr lang="en-US" sz="400" b="1" dirty="0">
                <a:solidFill>
                  <a:srgbClr val="000000"/>
                </a:solidFill>
              </a:rPr>
              <a:t>PINELLAS</a:t>
            </a:r>
          </a:p>
          <a:p>
            <a:pPr algn="ctr" defTabSz="914126">
              <a:spcBef>
                <a:spcPct val="30000"/>
              </a:spcBef>
              <a:buNone/>
              <a:defRPr/>
            </a:pPr>
            <a:endParaRPr lang="en-US" sz="400" b="1" dirty="0">
              <a:solidFill>
                <a:srgbClr val="000000"/>
              </a:solidFill>
            </a:endParaRPr>
          </a:p>
        </p:txBody>
      </p:sp>
      <p:sp>
        <p:nvSpPr>
          <p:cNvPr id="134" name="Rectangle 147">
            <a:extLst>
              <a:ext uri="{FF2B5EF4-FFF2-40B4-BE49-F238E27FC236}">
                <a16:creationId xmlns:a16="http://schemas.microsoft.com/office/drawing/2014/main" id="{D231F8AB-A218-45AB-ABD1-895C5A9F2399}"/>
              </a:ext>
            </a:extLst>
          </p:cNvPr>
          <p:cNvSpPr>
            <a:spLocks noChangeArrowheads="1"/>
          </p:cNvSpPr>
          <p:nvPr/>
        </p:nvSpPr>
        <p:spPr bwMode="auto">
          <a:xfrm>
            <a:off x="4560790" y="263198"/>
            <a:ext cx="471160" cy="336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126">
              <a:spcBef>
                <a:spcPct val="30000"/>
              </a:spcBef>
              <a:buNone/>
              <a:defRPr/>
            </a:pPr>
            <a:r>
              <a:rPr lang="en-US" sz="400" b="1" dirty="0">
                <a:solidFill>
                  <a:srgbClr val="000000"/>
                </a:solidFill>
              </a:rPr>
              <a:t>SANTA</a:t>
            </a:r>
            <a:r>
              <a:rPr lang="en-US" sz="800" b="1" dirty="0">
                <a:solidFill>
                  <a:srgbClr val="000000"/>
                </a:solidFill>
              </a:rPr>
              <a:t> </a:t>
            </a:r>
            <a:r>
              <a:rPr lang="en-US" sz="400" b="1" dirty="0">
                <a:solidFill>
                  <a:srgbClr val="000000"/>
                </a:solidFill>
              </a:rPr>
              <a:t>ROSA</a:t>
            </a:r>
          </a:p>
          <a:p>
            <a:pPr algn="ctr" defTabSz="914126">
              <a:spcBef>
                <a:spcPct val="30000"/>
              </a:spcBef>
              <a:buNone/>
              <a:defRPr/>
            </a:pPr>
            <a:endParaRPr lang="en-US" sz="600" b="1" dirty="0">
              <a:solidFill>
                <a:srgbClr val="000000"/>
              </a:solidFill>
            </a:endParaRPr>
          </a:p>
        </p:txBody>
      </p:sp>
      <p:sp>
        <p:nvSpPr>
          <p:cNvPr id="135" name="Rectangle 148">
            <a:extLst>
              <a:ext uri="{FF2B5EF4-FFF2-40B4-BE49-F238E27FC236}">
                <a16:creationId xmlns:a16="http://schemas.microsoft.com/office/drawing/2014/main" id="{9077EE77-14F1-4765-92E9-5E7B1C8C64FC}"/>
              </a:ext>
            </a:extLst>
          </p:cNvPr>
          <p:cNvSpPr>
            <a:spLocks noChangeArrowheads="1"/>
          </p:cNvSpPr>
          <p:nvPr/>
        </p:nvSpPr>
        <p:spPr bwMode="auto">
          <a:xfrm>
            <a:off x="4983164" y="294904"/>
            <a:ext cx="427890" cy="23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126">
              <a:spcBef>
                <a:spcPct val="30000"/>
              </a:spcBef>
              <a:buNone/>
              <a:defRPr/>
            </a:pPr>
            <a:r>
              <a:rPr lang="en-US" sz="400" b="1" dirty="0">
                <a:solidFill>
                  <a:srgbClr val="000000"/>
                </a:solidFill>
              </a:rPr>
              <a:t>OKALOOSA</a:t>
            </a:r>
          </a:p>
          <a:p>
            <a:pPr algn="ctr" defTabSz="914126">
              <a:spcBef>
                <a:spcPct val="30000"/>
              </a:spcBef>
              <a:buNone/>
              <a:defRPr/>
            </a:pPr>
            <a:endParaRPr lang="en-US" sz="400" b="1" dirty="0">
              <a:solidFill>
                <a:srgbClr val="000000"/>
              </a:solidFill>
            </a:endParaRPr>
          </a:p>
        </p:txBody>
      </p:sp>
      <p:sp>
        <p:nvSpPr>
          <p:cNvPr id="136" name="Rectangle 149">
            <a:extLst>
              <a:ext uri="{FF2B5EF4-FFF2-40B4-BE49-F238E27FC236}">
                <a16:creationId xmlns:a16="http://schemas.microsoft.com/office/drawing/2014/main" id="{01D0F2A6-A656-4A80-B34D-09B1C7E7F01C}"/>
              </a:ext>
            </a:extLst>
          </p:cNvPr>
          <p:cNvSpPr>
            <a:spLocks noChangeArrowheads="1"/>
          </p:cNvSpPr>
          <p:nvPr/>
        </p:nvSpPr>
        <p:spPr bwMode="auto">
          <a:xfrm>
            <a:off x="5335978" y="470130"/>
            <a:ext cx="379813"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dirty="0">
                <a:solidFill>
                  <a:srgbClr val="000000"/>
                </a:solidFill>
              </a:rPr>
              <a:t>WALTON</a:t>
            </a:r>
          </a:p>
        </p:txBody>
      </p:sp>
      <p:sp>
        <p:nvSpPr>
          <p:cNvPr id="137" name="Rectangle 150">
            <a:extLst>
              <a:ext uri="{FF2B5EF4-FFF2-40B4-BE49-F238E27FC236}">
                <a16:creationId xmlns:a16="http://schemas.microsoft.com/office/drawing/2014/main" id="{17E8869B-5AB0-4931-AF9D-87EEC7E760D0}"/>
              </a:ext>
            </a:extLst>
          </p:cNvPr>
          <p:cNvSpPr>
            <a:spLocks noChangeArrowheads="1"/>
          </p:cNvSpPr>
          <p:nvPr/>
        </p:nvSpPr>
        <p:spPr bwMode="auto">
          <a:xfrm>
            <a:off x="5688310" y="314595"/>
            <a:ext cx="370198"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dirty="0">
                <a:solidFill>
                  <a:srgbClr val="000000"/>
                </a:solidFill>
              </a:rPr>
              <a:t>HOLMES</a:t>
            </a:r>
          </a:p>
        </p:txBody>
      </p:sp>
      <p:sp>
        <p:nvSpPr>
          <p:cNvPr id="138" name="Rectangle 151">
            <a:extLst>
              <a:ext uri="{FF2B5EF4-FFF2-40B4-BE49-F238E27FC236}">
                <a16:creationId xmlns:a16="http://schemas.microsoft.com/office/drawing/2014/main" id="{F3662DFB-98F0-44FB-B3D8-F18F777F4279}"/>
              </a:ext>
            </a:extLst>
          </p:cNvPr>
          <p:cNvSpPr>
            <a:spLocks noChangeArrowheads="1"/>
          </p:cNvSpPr>
          <p:nvPr/>
        </p:nvSpPr>
        <p:spPr bwMode="auto">
          <a:xfrm>
            <a:off x="6264951" y="307601"/>
            <a:ext cx="383018" cy="23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126">
              <a:spcBef>
                <a:spcPct val="30000"/>
              </a:spcBef>
              <a:buNone/>
              <a:defRPr/>
            </a:pPr>
            <a:r>
              <a:rPr lang="en-US" sz="400" b="1" dirty="0">
                <a:solidFill>
                  <a:srgbClr val="000000"/>
                </a:solidFill>
              </a:rPr>
              <a:t>JACKSON</a:t>
            </a:r>
          </a:p>
          <a:p>
            <a:pPr algn="ctr" defTabSz="914126">
              <a:spcBef>
                <a:spcPct val="30000"/>
              </a:spcBef>
              <a:buNone/>
              <a:defRPr/>
            </a:pPr>
            <a:endParaRPr lang="en-US" sz="400" b="1" dirty="0">
              <a:solidFill>
                <a:srgbClr val="000000"/>
              </a:solidFill>
            </a:endParaRPr>
          </a:p>
        </p:txBody>
      </p:sp>
      <p:sp>
        <p:nvSpPr>
          <p:cNvPr id="139" name="Rectangle 152">
            <a:extLst>
              <a:ext uri="{FF2B5EF4-FFF2-40B4-BE49-F238E27FC236}">
                <a16:creationId xmlns:a16="http://schemas.microsoft.com/office/drawing/2014/main" id="{1C88E46E-59DB-47B0-AF46-4EBE627A45E7}"/>
              </a:ext>
            </a:extLst>
          </p:cNvPr>
          <p:cNvSpPr>
            <a:spLocks noChangeArrowheads="1"/>
          </p:cNvSpPr>
          <p:nvPr/>
        </p:nvSpPr>
        <p:spPr bwMode="auto">
          <a:xfrm>
            <a:off x="5789886" y="578052"/>
            <a:ext cx="493596"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dirty="0">
                <a:solidFill>
                  <a:srgbClr val="000000"/>
                </a:solidFill>
              </a:rPr>
              <a:t>WASHINGTON</a:t>
            </a:r>
          </a:p>
        </p:txBody>
      </p:sp>
      <p:sp>
        <p:nvSpPr>
          <p:cNvPr id="140" name="Rectangle 153">
            <a:extLst>
              <a:ext uri="{FF2B5EF4-FFF2-40B4-BE49-F238E27FC236}">
                <a16:creationId xmlns:a16="http://schemas.microsoft.com/office/drawing/2014/main" id="{86470576-96D3-4834-808D-2D28296967A0}"/>
              </a:ext>
            </a:extLst>
          </p:cNvPr>
          <p:cNvSpPr>
            <a:spLocks noChangeArrowheads="1"/>
          </p:cNvSpPr>
          <p:nvPr/>
        </p:nvSpPr>
        <p:spPr bwMode="auto">
          <a:xfrm>
            <a:off x="6253317" y="754218"/>
            <a:ext cx="758627"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dirty="0">
                <a:solidFill>
                  <a:srgbClr val="000000"/>
                </a:solidFill>
              </a:rPr>
              <a:t>CALHOUN</a:t>
            </a:r>
          </a:p>
        </p:txBody>
      </p:sp>
      <p:sp>
        <p:nvSpPr>
          <p:cNvPr id="141" name="Rectangle 154">
            <a:extLst>
              <a:ext uri="{FF2B5EF4-FFF2-40B4-BE49-F238E27FC236}">
                <a16:creationId xmlns:a16="http://schemas.microsoft.com/office/drawing/2014/main" id="{A4DF6BDF-DF22-49AF-B555-F568E101CB59}"/>
              </a:ext>
            </a:extLst>
          </p:cNvPr>
          <p:cNvSpPr>
            <a:spLocks noChangeArrowheads="1"/>
          </p:cNvSpPr>
          <p:nvPr/>
        </p:nvSpPr>
        <p:spPr bwMode="auto">
          <a:xfrm>
            <a:off x="5905742" y="831985"/>
            <a:ext cx="283658"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dirty="0">
                <a:solidFill>
                  <a:srgbClr val="000000"/>
                </a:solidFill>
              </a:rPr>
              <a:t>BAY </a:t>
            </a:r>
          </a:p>
        </p:txBody>
      </p:sp>
      <p:sp>
        <p:nvSpPr>
          <p:cNvPr id="142" name="Rectangle 155">
            <a:extLst>
              <a:ext uri="{FF2B5EF4-FFF2-40B4-BE49-F238E27FC236}">
                <a16:creationId xmlns:a16="http://schemas.microsoft.com/office/drawing/2014/main" id="{365C3718-7CE8-414E-ABB0-15CB97BD3D03}"/>
              </a:ext>
            </a:extLst>
          </p:cNvPr>
          <p:cNvSpPr>
            <a:spLocks noChangeArrowheads="1"/>
          </p:cNvSpPr>
          <p:nvPr/>
        </p:nvSpPr>
        <p:spPr bwMode="auto">
          <a:xfrm>
            <a:off x="6313626" y="1211299"/>
            <a:ext cx="298081"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dirty="0">
                <a:solidFill>
                  <a:srgbClr val="000000"/>
                </a:solidFill>
              </a:rPr>
              <a:t>GULF</a:t>
            </a:r>
          </a:p>
        </p:txBody>
      </p:sp>
      <p:sp>
        <p:nvSpPr>
          <p:cNvPr id="143" name="Rectangle 156">
            <a:extLst>
              <a:ext uri="{FF2B5EF4-FFF2-40B4-BE49-F238E27FC236}">
                <a16:creationId xmlns:a16="http://schemas.microsoft.com/office/drawing/2014/main" id="{27374DD1-5884-4EA6-909F-12B9CC18792F}"/>
              </a:ext>
            </a:extLst>
          </p:cNvPr>
          <p:cNvSpPr>
            <a:spLocks noChangeArrowheads="1"/>
          </p:cNvSpPr>
          <p:nvPr/>
        </p:nvSpPr>
        <p:spPr bwMode="auto">
          <a:xfrm>
            <a:off x="6821491" y="608206"/>
            <a:ext cx="395839"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dirty="0">
                <a:solidFill>
                  <a:srgbClr val="000000"/>
                </a:solidFill>
              </a:rPr>
              <a:t>GADSDEN</a:t>
            </a:r>
          </a:p>
        </p:txBody>
      </p:sp>
      <p:sp>
        <p:nvSpPr>
          <p:cNvPr id="144" name="Rectangle 157">
            <a:extLst>
              <a:ext uri="{FF2B5EF4-FFF2-40B4-BE49-F238E27FC236}">
                <a16:creationId xmlns:a16="http://schemas.microsoft.com/office/drawing/2014/main" id="{977131F3-3CEF-4C9C-A0F1-008A14E3C359}"/>
              </a:ext>
            </a:extLst>
          </p:cNvPr>
          <p:cNvSpPr>
            <a:spLocks noChangeArrowheads="1"/>
          </p:cNvSpPr>
          <p:nvPr/>
        </p:nvSpPr>
        <p:spPr bwMode="auto">
          <a:xfrm>
            <a:off x="6586604" y="1001803"/>
            <a:ext cx="618964"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dirty="0">
                <a:solidFill>
                  <a:srgbClr val="000000"/>
                </a:solidFill>
              </a:rPr>
              <a:t>LIBERTY</a:t>
            </a:r>
          </a:p>
        </p:txBody>
      </p:sp>
      <p:sp>
        <p:nvSpPr>
          <p:cNvPr id="145" name="Rectangle 158">
            <a:extLst>
              <a:ext uri="{FF2B5EF4-FFF2-40B4-BE49-F238E27FC236}">
                <a16:creationId xmlns:a16="http://schemas.microsoft.com/office/drawing/2014/main" id="{E5BA2F64-14CC-47C7-8518-D5F4F8AE2DDB}"/>
              </a:ext>
            </a:extLst>
          </p:cNvPr>
          <p:cNvSpPr>
            <a:spLocks noChangeArrowheads="1"/>
          </p:cNvSpPr>
          <p:nvPr/>
        </p:nvSpPr>
        <p:spPr bwMode="auto">
          <a:xfrm>
            <a:off x="6596126" y="1266847"/>
            <a:ext cx="701492"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dirty="0">
                <a:solidFill>
                  <a:srgbClr val="000000"/>
                </a:solidFill>
              </a:rPr>
              <a:t>FRANKLIN</a:t>
            </a:r>
          </a:p>
        </p:txBody>
      </p:sp>
      <p:sp>
        <p:nvSpPr>
          <p:cNvPr id="146" name="Rectangle 159">
            <a:extLst>
              <a:ext uri="{FF2B5EF4-FFF2-40B4-BE49-F238E27FC236}">
                <a16:creationId xmlns:a16="http://schemas.microsoft.com/office/drawing/2014/main" id="{F27CA206-4122-4629-B782-E5E1DFE9C450}"/>
              </a:ext>
            </a:extLst>
          </p:cNvPr>
          <p:cNvSpPr>
            <a:spLocks noChangeArrowheads="1"/>
          </p:cNvSpPr>
          <p:nvPr/>
        </p:nvSpPr>
        <p:spPr bwMode="auto">
          <a:xfrm>
            <a:off x="7218263" y="731998"/>
            <a:ext cx="302889"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dirty="0">
                <a:solidFill>
                  <a:srgbClr val="000000"/>
                </a:solidFill>
              </a:rPr>
              <a:t>LEON</a:t>
            </a:r>
          </a:p>
        </p:txBody>
      </p:sp>
      <p:sp>
        <p:nvSpPr>
          <p:cNvPr id="147" name="Rectangle 160">
            <a:extLst>
              <a:ext uri="{FF2B5EF4-FFF2-40B4-BE49-F238E27FC236}">
                <a16:creationId xmlns:a16="http://schemas.microsoft.com/office/drawing/2014/main" id="{B8303E58-E555-43BD-8492-84465883B82F}"/>
              </a:ext>
            </a:extLst>
          </p:cNvPr>
          <p:cNvSpPr>
            <a:spLocks noChangeArrowheads="1"/>
          </p:cNvSpPr>
          <p:nvPr/>
        </p:nvSpPr>
        <p:spPr bwMode="auto">
          <a:xfrm>
            <a:off x="6967505" y="1004977"/>
            <a:ext cx="400647"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dirty="0">
                <a:solidFill>
                  <a:srgbClr val="000000"/>
                </a:solidFill>
              </a:rPr>
              <a:t>WAKULLA</a:t>
            </a:r>
          </a:p>
        </p:txBody>
      </p:sp>
      <p:sp>
        <p:nvSpPr>
          <p:cNvPr id="149" name="Rectangle 176">
            <a:extLst>
              <a:ext uri="{FF2B5EF4-FFF2-40B4-BE49-F238E27FC236}">
                <a16:creationId xmlns:a16="http://schemas.microsoft.com/office/drawing/2014/main" id="{4A33FD93-ADA9-4D88-98C0-99FDFA884A88}"/>
              </a:ext>
            </a:extLst>
          </p:cNvPr>
          <p:cNvSpPr>
            <a:spLocks noChangeArrowheads="1"/>
          </p:cNvSpPr>
          <p:nvPr/>
        </p:nvSpPr>
        <p:spPr bwMode="auto">
          <a:xfrm>
            <a:off x="7570596" y="584400"/>
            <a:ext cx="424685"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dirty="0">
                <a:solidFill>
                  <a:srgbClr val="000000"/>
                </a:solidFill>
              </a:rPr>
              <a:t>JEFFERSON</a:t>
            </a:r>
          </a:p>
        </p:txBody>
      </p:sp>
      <p:sp>
        <p:nvSpPr>
          <p:cNvPr id="150" name="Text Box 199">
            <a:extLst>
              <a:ext uri="{FF2B5EF4-FFF2-40B4-BE49-F238E27FC236}">
                <a16:creationId xmlns:a16="http://schemas.microsoft.com/office/drawing/2014/main" id="{8186C5DC-3254-40CF-B51A-0FAAACE2FB1D}"/>
              </a:ext>
            </a:extLst>
          </p:cNvPr>
          <p:cNvSpPr txBox="1">
            <a:spLocks noChangeArrowheads="1"/>
          </p:cNvSpPr>
          <p:nvPr/>
        </p:nvSpPr>
        <p:spPr bwMode="auto">
          <a:xfrm>
            <a:off x="8583156" y="1449905"/>
            <a:ext cx="444384" cy="14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126">
              <a:spcBef>
                <a:spcPct val="50000"/>
              </a:spcBef>
              <a:defRPr/>
            </a:pPr>
            <a:r>
              <a:rPr lang="en-US" sz="350" b="1" dirty="0">
                <a:solidFill>
                  <a:prstClr val="black"/>
                </a:solidFill>
              </a:rPr>
              <a:t>GILCHRIST</a:t>
            </a:r>
          </a:p>
        </p:txBody>
      </p:sp>
      <p:sp>
        <p:nvSpPr>
          <p:cNvPr id="151" name="Rectangle 222" descr="1">
            <a:extLst>
              <a:ext uri="{FF2B5EF4-FFF2-40B4-BE49-F238E27FC236}">
                <a16:creationId xmlns:a16="http://schemas.microsoft.com/office/drawing/2014/main" id="{C744A6D4-9FD4-4E7A-A716-B50D76618538}"/>
              </a:ext>
            </a:extLst>
          </p:cNvPr>
          <p:cNvSpPr>
            <a:spLocks noChangeArrowheads="1"/>
          </p:cNvSpPr>
          <p:nvPr/>
        </p:nvSpPr>
        <p:spPr bwMode="auto">
          <a:xfrm rot="2838480">
            <a:off x="4138522" y="423259"/>
            <a:ext cx="533261" cy="23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126">
              <a:spcBef>
                <a:spcPct val="30000"/>
              </a:spcBef>
              <a:buNone/>
              <a:defRPr/>
            </a:pPr>
            <a:r>
              <a:rPr lang="en-US" sz="400" b="1" dirty="0">
                <a:solidFill>
                  <a:srgbClr val="000000"/>
                </a:solidFill>
              </a:rPr>
              <a:t>ESCAMBIA</a:t>
            </a:r>
          </a:p>
          <a:p>
            <a:pPr algn="ctr" defTabSz="914126">
              <a:spcBef>
                <a:spcPct val="30000"/>
              </a:spcBef>
              <a:buNone/>
              <a:defRPr/>
            </a:pPr>
            <a:endParaRPr lang="en-US" sz="400" b="1" dirty="0">
              <a:solidFill>
                <a:srgbClr val="000000"/>
              </a:solidFill>
            </a:endParaRPr>
          </a:p>
        </p:txBody>
      </p:sp>
      <p:sp>
        <p:nvSpPr>
          <p:cNvPr id="152" name="Freeform 2" descr="Wide upward diagonal">
            <a:extLst>
              <a:ext uri="{FF2B5EF4-FFF2-40B4-BE49-F238E27FC236}">
                <a16:creationId xmlns:a16="http://schemas.microsoft.com/office/drawing/2014/main" id="{176A7102-8BDA-4EE3-BB30-9D3876C88299}"/>
              </a:ext>
            </a:extLst>
          </p:cNvPr>
          <p:cNvSpPr>
            <a:spLocks/>
          </p:cNvSpPr>
          <p:nvPr/>
        </p:nvSpPr>
        <p:spPr bwMode="auto">
          <a:xfrm>
            <a:off x="8783129" y="664300"/>
            <a:ext cx="344398" cy="745931"/>
          </a:xfrm>
          <a:custGeom>
            <a:avLst/>
            <a:gdLst>
              <a:gd name="T0" fmla="*/ 2147483646 w 217"/>
              <a:gd name="T1" fmla="*/ 2147483646 h 470"/>
              <a:gd name="T2" fmla="*/ 2147483646 w 217"/>
              <a:gd name="T3" fmla="*/ 2147483646 h 470"/>
              <a:gd name="T4" fmla="*/ 2147483646 w 217"/>
              <a:gd name="T5" fmla="*/ 2147483646 h 470"/>
              <a:gd name="T6" fmla="*/ 2147483646 w 217"/>
              <a:gd name="T7" fmla="*/ 2147483646 h 470"/>
              <a:gd name="T8" fmla="*/ 2147483646 w 217"/>
              <a:gd name="T9" fmla="*/ 2147483646 h 470"/>
              <a:gd name="T10" fmla="*/ 2147483646 w 217"/>
              <a:gd name="T11" fmla="*/ 2147483646 h 470"/>
              <a:gd name="T12" fmla="*/ 2147483646 w 217"/>
              <a:gd name="T13" fmla="*/ 2147483646 h 470"/>
              <a:gd name="T14" fmla="*/ 2147483646 w 217"/>
              <a:gd name="T15" fmla="*/ 2147483646 h 470"/>
              <a:gd name="T16" fmla="*/ 2147483646 w 217"/>
              <a:gd name="T17" fmla="*/ 2147483646 h 470"/>
              <a:gd name="T18" fmla="*/ 2147483646 w 217"/>
              <a:gd name="T19" fmla="*/ 2147483646 h 470"/>
              <a:gd name="T20" fmla="*/ 2147483646 w 217"/>
              <a:gd name="T21" fmla="*/ 2147483646 h 470"/>
              <a:gd name="T22" fmla="*/ 2147483646 w 217"/>
              <a:gd name="T23" fmla="*/ 2147483646 h 470"/>
              <a:gd name="T24" fmla="*/ 2147483646 w 217"/>
              <a:gd name="T25" fmla="*/ 2147483646 h 470"/>
              <a:gd name="T26" fmla="*/ 0 w 217"/>
              <a:gd name="T27" fmla="*/ 2147483646 h 470"/>
              <a:gd name="T28" fmla="*/ 2147483646 w 217"/>
              <a:gd name="T29" fmla="*/ 2147483646 h 470"/>
              <a:gd name="T30" fmla="*/ 2147483646 w 217"/>
              <a:gd name="T31" fmla="*/ 2147483646 h 470"/>
              <a:gd name="T32" fmla="*/ 2147483646 w 217"/>
              <a:gd name="T33" fmla="*/ 2147483646 h 470"/>
              <a:gd name="T34" fmla="*/ 2147483646 w 217"/>
              <a:gd name="T35" fmla="*/ 2147483646 h 470"/>
              <a:gd name="T36" fmla="*/ 2147483646 w 217"/>
              <a:gd name="T37" fmla="*/ 2147483646 h 470"/>
              <a:gd name="T38" fmla="*/ 2147483646 w 217"/>
              <a:gd name="T39" fmla="*/ 2147483646 h 470"/>
              <a:gd name="T40" fmla="*/ 2147483646 w 217"/>
              <a:gd name="T41" fmla="*/ 2147483646 h 470"/>
              <a:gd name="T42" fmla="*/ 2147483646 w 217"/>
              <a:gd name="T43" fmla="*/ 2147483646 h 470"/>
              <a:gd name="T44" fmla="*/ 2147483646 w 217"/>
              <a:gd name="T45" fmla="*/ 0 h 470"/>
              <a:gd name="T46" fmla="*/ 2147483646 w 217"/>
              <a:gd name="T47" fmla="*/ 2147483646 h 4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7"/>
              <a:gd name="T73" fmla="*/ 0 h 470"/>
              <a:gd name="T74" fmla="*/ 217 w 217"/>
              <a:gd name="T75" fmla="*/ 470 h 4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7" h="470">
                <a:moveTo>
                  <a:pt x="216" y="8"/>
                </a:moveTo>
                <a:lnTo>
                  <a:pt x="216" y="284"/>
                </a:lnTo>
                <a:lnTo>
                  <a:pt x="216" y="304"/>
                </a:lnTo>
                <a:lnTo>
                  <a:pt x="180" y="321"/>
                </a:lnTo>
                <a:lnTo>
                  <a:pt x="163" y="350"/>
                </a:lnTo>
                <a:lnTo>
                  <a:pt x="143" y="358"/>
                </a:lnTo>
                <a:lnTo>
                  <a:pt x="143" y="375"/>
                </a:lnTo>
                <a:lnTo>
                  <a:pt x="171" y="395"/>
                </a:lnTo>
                <a:lnTo>
                  <a:pt x="143" y="411"/>
                </a:lnTo>
                <a:lnTo>
                  <a:pt x="126" y="448"/>
                </a:lnTo>
                <a:lnTo>
                  <a:pt x="90" y="469"/>
                </a:lnTo>
                <a:lnTo>
                  <a:pt x="45" y="448"/>
                </a:lnTo>
                <a:lnTo>
                  <a:pt x="16" y="411"/>
                </a:lnTo>
                <a:lnTo>
                  <a:pt x="0" y="403"/>
                </a:lnTo>
                <a:lnTo>
                  <a:pt x="37" y="375"/>
                </a:lnTo>
                <a:lnTo>
                  <a:pt x="8" y="375"/>
                </a:lnTo>
                <a:lnTo>
                  <a:pt x="8" y="157"/>
                </a:lnTo>
                <a:lnTo>
                  <a:pt x="74" y="157"/>
                </a:lnTo>
                <a:lnTo>
                  <a:pt x="98" y="119"/>
                </a:lnTo>
                <a:lnTo>
                  <a:pt x="90" y="91"/>
                </a:lnTo>
                <a:lnTo>
                  <a:pt x="53" y="45"/>
                </a:lnTo>
                <a:lnTo>
                  <a:pt x="53" y="20"/>
                </a:lnTo>
                <a:lnTo>
                  <a:pt x="74" y="0"/>
                </a:lnTo>
                <a:lnTo>
                  <a:pt x="216" y="8"/>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153" name="Freeform 6">
            <a:extLst>
              <a:ext uri="{FF2B5EF4-FFF2-40B4-BE49-F238E27FC236}">
                <a16:creationId xmlns:a16="http://schemas.microsoft.com/office/drawing/2014/main" id="{AE01A7B7-1046-4D21-85DB-21674B37E82E}"/>
              </a:ext>
            </a:extLst>
          </p:cNvPr>
          <p:cNvSpPr>
            <a:spLocks/>
          </p:cNvSpPr>
          <p:nvPr/>
        </p:nvSpPr>
        <p:spPr bwMode="auto">
          <a:xfrm>
            <a:off x="8234000" y="983303"/>
            <a:ext cx="493584" cy="426926"/>
          </a:xfrm>
          <a:custGeom>
            <a:avLst/>
            <a:gdLst>
              <a:gd name="T0" fmla="*/ 2147483646 w 311"/>
              <a:gd name="T1" fmla="*/ 2147483646 h 269"/>
              <a:gd name="T2" fmla="*/ 2147483646 w 311"/>
              <a:gd name="T3" fmla="*/ 2147483646 h 269"/>
              <a:gd name="T4" fmla="*/ 2147483646 w 311"/>
              <a:gd name="T5" fmla="*/ 2147483646 h 269"/>
              <a:gd name="T6" fmla="*/ 0 w 311"/>
              <a:gd name="T7" fmla="*/ 2147483646 h 269"/>
              <a:gd name="T8" fmla="*/ 2147483646 w 311"/>
              <a:gd name="T9" fmla="*/ 0 h 269"/>
              <a:gd name="T10" fmla="*/ 2147483646 w 311"/>
              <a:gd name="T11" fmla="*/ 0 h 269"/>
              <a:gd name="T12" fmla="*/ 2147483646 w 311"/>
              <a:gd name="T13" fmla="*/ 2147483646 h 269"/>
              <a:gd name="T14" fmla="*/ 2147483646 w 311"/>
              <a:gd name="T15" fmla="*/ 2147483646 h 269"/>
              <a:gd name="T16" fmla="*/ 2147483646 w 311"/>
              <a:gd name="T17" fmla="*/ 2147483646 h 269"/>
              <a:gd name="T18" fmla="*/ 2147483646 w 311"/>
              <a:gd name="T19" fmla="*/ 2147483646 h 269"/>
              <a:gd name="T20" fmla="*/ 2147483646 w 311"/>
              <a:gd name="T21" fmla="*/ 2147483646 h 269"/>
              <a:gd name="T22" fmla="*/ 2147483646 w 311"/>
              <a:gd name="T23" fmla="*/ 2147483646 h 269"/>
              <a:gd name="T24" fmla="*/ 2147483646 w 311"/>
              <a:gd name="T25" fmla="*/ 2147483646 h 269"/>
              <a:gd name="T26" fmla="*/ 2147483646 w 311"/>
              <a:gd name="T27" fmla="*/ 2147483646 h 26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1"/>
              <a:gd name="T43" fmla="*/ 0 h 269"/>
              <a:gd name="T44" fmla="*/ 311 w 311"/>
              <a:gd name="T45" fmla="*/ 269 h 26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1" h="269">
                <a:moveTo>
                  <a:pt x="37" y="268"/>
                </a:moveTo>
                <a:lnTo>
                  <a:pt x="16" y="268"/>
                </a:lnTo>
                <a:lnTo>
                  <a:pt x="16" y="231"/>
                </a:lnTo>
                <a:lnTo>
                  <a:pt x="0" y="231"/>
                </a:lnTo>
                <a:lnTo>
                  <a:pt x="8" y="0"/>
                </a:lnTo>
                <a:lnTo>
                  <a:pt x="82" y="0"/>
                </a:lnTo>
                <a:lnTo>
                  <a:pt x="90" y="91"/>
                </a:lnTo>
                <a:lnTo>
                  <a:pt x="183" y="112"/>
                </a:lnTo>
                <a:lnTo>
                  <a:pt x="273" y="194"/>
                </a:lnTo>
                <a:lnTo>
                  <a:pt x="281" y="231"/>
                </a:lnTo>
                <a:lnTo>
                  <a:pt x="310" y="231"/>
                </a:lnTo>
                <a:lnTo>
                  <a:pt x="289" y="268"/>
                </a:lnTo>
                <a:lnTo>
                  <a:pt x="273" y="268"/>
                </a:lnTo>
                <a:lnTo>
                  <a:pt x="37" y="268"/>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154" name="Freeform 8">
            <a:extLst>
              <a:ext uri="{FF2B5EF4-FFF2-40B4-BE49-F238E27FC236}">
                <a16:creationId xmlns:a16="http://schemas.microsoft.com/office/drawing/2014/main" id="{0538E88A-8A4F-431B-A31C-CB819C5CFF46}"/>
              </a:ext>
            </a:extLst>
          </p:cNvPr>
          <p:cNvSpPr>
            <a:spLocks/>
          </p:cNvSpPr>
          <p:nvPr/>
        </p:nvSpPr>
        <p:spPr bwMode="auto">
          <a:xfrm>
            <a:off x="8364141" y="827770"/>
            <a:ext cx="479300" cy="523739"/>
          </a:xfrm>
          <a:custGeom>
            <a:avLst/>
            <a:gdLst>
              <a:gd name="T0" fmla="*/ 2147483646 w 302"/>
              <a:gd name="T1" fmla="*/ 2147483646 h 330"/>
              <a:gd name="T2" fmla="*/ 2147483646 w 302"/>
              <a:gd name="T3" fmla="*/ 2147483646 h 330"/>
              <a:gd name="T4" fmla="*/ 2147483646 w 302"/>
              <a:gd name="T5" fmla="*/ 2147483646 h 330"/>
              <a:gd name="T6" fmla="*/ 2147483646 w 302"/>
              <a:gd name="T7" fmla="*/ 2147483646 h 330"/>
              <a:gd name="T8" fmla="*/ 2147483646 w 302"/>
              <a:gd name="T9" fmla="*/ 2147483646 h 330"/>
              <a:gd name="T10" fmla="*/ 2147483646 w 302"/>
              <a:gd name="T11" fmla="*/ 2147483646 h 330"/>
              <a:gd name="T12" fmla="*/ 2147483646 w 302"/>
              <a:gd name="T13" fmla="*/ 2147483646 h 330"/>
              <a:gd name="T14" fmla="*/ 2147483646 w 302"/>
              <a:gd name="T15" fmla="*/ 2147483646 h 330"/>
              <a:gd name="T16" fmla="*/ 0 w 302"/>
              <a:gd name="T17" fmla="*/ 2147483646 h 330"/>
              <a:gd name="T18" fmla="*/ 2147483646 w 302"/>
              <a:gd name="T19" fmla="*/ 2147483646 h 330"/>
              <a:gd name="T20" fmla="*/ 2147483646 w 302"/>
              <a:gd name="T21" fmla="*/ 2147483646 h 330"/>
              <a:gd name="T22" fmla="*/ 2147483646 w 302"/>
              <a:gd name="T23" fmla="*/ 2147483646 h 330"/>
              <a:gd name="T24" fmla="*/ 2147483646 w 302"/>
              <a:gd name="T25" fmla="*/ 0 h 330"/>
              <a:gd name="T26" fmla="*/ 2147483646 w 302"/>
              <a:gd name="T27" fmla="*/ 0 h 330"/>
              <a:gd name="T28" fmla="*/ 2147483646 w 302"/>
              <a:gd name="T29" fmla="*/ 2147483646 h 330"/>
              <a:gd name="T30" fmla="*/ 2147483646 w 302"/>
              <a:gd name="T31" fmla="*/ 2147483646 h 330"/>
              <a:gd name="T32" fmla="*/ 2147483646 w 302"/>
              <a:gd name="T33" fmla="*/ 2147483646 h 330"/>
              <a:gd name="T34" fmla="*/ 2147483646 w 302"/>
              <a:gd name="T35" fmla="*/ 2147483646 h 33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2"/>
              <a:gd name="T55" fmla="*/ 0 h 330"/>
              <a:gd name="T56" fmla="*/ 302 w 302"/>
              <a:gd name="T57" fmla="*/ 330 h 33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2" h="330">
                <a:moveTo>
                  <a:pt x="272" y="272"/>
                </a:moveTo>
                <a:lnTo>
                  <a:pt x="301" y="272"/>
                </a:lnTo>
                <a:lnTo>
                  <a:pt x="264" y="300"/>
                </a:lnTo>
                <a:lnTo>
                  <a:pt x="228" y="329"/>
                </a:lnTo>
                <a:lnTo>
                  <a:pt x="199" y="329"/>
                </a:lnTo>
                <a:lnTo>
                  <a:pt x="191" y="292"/>
                </a:lnTo>
                <a:lnTo>
                  <a:pt x="101" y="210"/>
                </a:lnTo>
                <a:lnTo>
                  <a:pt x="8" y="189"/>
                </a:lnTo>
                <a:lnTo>
                  <a:pt x="0" y="98"/>
                </a:lnTo>
                <a:lnTo>
                  <a:pt x="16" y="70"/>
                </a:lnTo>
                <a:lnTo>
                  <a:pt x="16" y="54"/>
                </a:lnTo>
                <a:lnTo>
                  <a:pt x="44" y="25"/>
                </a:lnTo>
                <a:lnTo>
                  <a:pt x="73" y="0"/>
                </a:lnTo>
                <a:lnTo>
                  <a:pt x="146" y="0"/>
                </a:lnTo>
                <a:lnTo>
                  <a:pt x="219" y="25"/>
                </a:lnTo>
                <a:lnTo>
                  <a:pt x="244" y="54"/>
                </a:lnTo>
                <a:lnTo>
                  <a:pt x="272" y="54"/>
                </a:lnTo>
                <a:lnTo>
                  <a:pt x="272" y="272"/>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155" name="Freeform 17" descr="Wide upward diagonal">
            <a:extLst>
              <a:ext uri="{FF2B5EF4-FFF2-40B4-BE49-F238E27FC236}">
                <a16:creationId xmlns:a16="http://schemas.microsoft.com/office/drawing/2014/main" id="{7F38AA0A-ADF3-4005-AC2B-0DE1BB76727F}"/>
              </a:ext>
            </a:extLst>
          </p:cNvPr>
          <p:cNvSpPr>
            <a:spLocks/>
          </p:cNvSpPr>
          <p:nvPr/>
        </p:nvSpPr>
        <p:spPr bwMode="auto">
          <a:xfrm>
            <a:off x="9010086" y="1100748"/>
            <a:ext cx="409468" cy="217430"/>
          </a:xfrm>
          <a:custGeom>
            <a:avLst/>
            <a:gdLst>
              <a:gd name="T0" fmla="*/ 2147483646 w 258"/>
              <a:gd name="T1" fmla="*/ 2147483646 h 137"/>
              <a:gd name="T2" fmla="*/ 0 w 258"/>
              <a:gd name="T3" fmla="*/ 2147483646 h 137"/>
              <a:gd name="T4" fmla="*/ 0 w 258"/>
              <a:gd name="T5" fmla="*/ 2147483646 h 137"/>
              <a:gd name="T6" fmla="*/ 2147483646 w 258"/>
              <a:gd name="T7" fmla="*/ 2147483646 h 137"/>
              <a:gd name="T8" fmla="*/ 2147483646 w 258"/>
              <a:gd name="T9" fmla="*/ 2147483646 h 137"/>
              <a:gd name="T10" fmla="*/ 2147483646 w 258"/>
              <a:gd name="T11" fmla="*/ 2147483646 h 137"/>
              <a:gd name="T12" fmla="*/ 2147483646 w 258"/>
              <a:gd name="T13" fmla="*/ 2147483646 h 137"/>
              <a:gd name="T14" fmla="*/ 2147483646 w 258"/>
              <a:gd name="T15" fmla="*/ 0 h 137"/>
              <a:gd name="T16" fmla="*/ 2147483646 w 258"/>
              <a:gd name="T17" fmla="*/ 2147483646 h 137"/>
              <a:gd name="T18" fmla="*/ 2147483646 w 258"/>
              <a:gd name="T19" fmla="*/ 2147483646 h 137"/>
              <a:gd name="T20" fmla="*/ 2147483646 w 258"/>
              <a:gd name="T21" fmla="*/ 2147483646 h 137"/>
              <a:gd name="T22" fmla="*/ 2147483646 w 258"/>
              <a:gd name="T23" fmla="*/ 2147483646 h 137"/>
              <a:gd name="T24" fmla="*/ 2147483646 w 258"/>
              <a:gd name="T25" fmla="*/ 2147483646 h 1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8"/>
              <a:gd name="T40" fmla="*/ 0 h 137"/>
              <a:gd name="T41" fmla="*/ 258 w 258"/>
              <a:gd name="T42" fmla="*/ 137 h 1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8" h="137">
                <a:moveTo>
                  <a:pt x="28" y="120"/>
                </a:moveTo>
                <a:lnTo>
                  <a:pt x="0" y="100"/>
                </a:lnTo>
                <a:lnTo>
                  <a:pt x="0" y="83"/>
                </a:lnTo>
                <a:lnTo>
                  <a:pt x="20" y="75"/>
                </a:lnTo>
                <a:lnTo>
                  <a:pt x="37" y="46"/>
                </a:lnTo>
                <a:lnTo>
                  <a:pt x="73" y="29"/>
                </a:lnTo>
                <a:lnTo>
                  <a:pt x="73" y="9"/>
                </a:lnTo>
                <a:lnTo>
                  <a:pt x="257" y="0"/>
                </a:lnTo>
                <a:lnTo>
                  <a:pt x="236" y="46"/>
                </a:lnTo>
                <a:lnTo>
                  <a:pt x="183" y="75"/>
                </a:lnTo>
                <a:lnTo>
                  <a:pt x="163" y="120"/>
                </a:lnTo>
                <a:lnTo>
                  <a:pt x="93" y="136"/>
                </a:lnTo>
                <a:lnTo>
                  <a:pt x="28" y="120"/>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156" name="Rectangle 97">
            <a:extLst>
              <a:ext uri="{FF2B5EF4-FFF2-40B4-BE49-F238E27FC236}">
                <a16:creationId xmlns:a16="http://schemas.microsoft.com/office/drawing/2014/main" id="{DBABE2E4-6B76-47DC-86E6-CFF993CD099E}"/>
              </a:ext>
            </a:extLst>
          </p:cNvPr>
          <p:cNvSpPr>
            <a:spLocks noChangeArrowheads="1"/>
          </p:cNvSpPr>
          <p:nvPr/>
        </p:nvSpPr>
        <p:spPr bwMode="auto">
          <a:xfrm>
            <a:off x="8351445" y="976410"/>
            <a:ext cx="439109"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dirty="0">
                <a:solidFill>
                  <a:srgbClr val="000000"/>
                </a:solidFill>
              </a:rPr>
              <a:t>SUWANNEE</a:t>
            </a:r>
          </a:p>
        </p:txBody>
      </p:sp>
      <p:sp>
        <p:nvSpPr>
          <p:cNvPr id="157" name="Rectangle 100">
            <a:extLst>
              <a:ext uri="{FF2B5EF4-FFF2-40B4-BE49-F238E27FC236}">
                <a16:creationId xmlns:a16="http://schemas.microsoft.com/office/drawing/2014/main" id="{BCBF9C4C-078A-4AE2-8196-34F6CA8A442B}"/>
              </a:ext>
            </a:extLst>
          </p:cNvPr>
          <p:cNvSpPr>
            <a:spLocks noChangeArrowheads="1"/>
          </p:cNvSpPr>
          <p:nvPr/>
        </p:nvSpPr>
        <p:spPr bwMode="auto">
          <a:xfrm rot="-5400000">
            <a:off x="8747758" y="995727"/>
            <a:ext cx="423083"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dirty="0">
                <a:solidFill>
                  <a:srgbClr val="000000"/>
                </a:solidFill>
              </a:rPr>
              <a:t>COLUMBIA</a:t>
            </a:r>
          </a:p>
        </p:txBody>
      </p:sp>
      <p:sp>
        <p:nvSpPr>
          <p:cNvPr id="158" name="Rectangle 103">
            <a:extLst>
              <a:ext uri="{FF2B5EF4-FFF2-40B4-BE49-F238E27FC236}">
                <a16:creationId xmlns:a16="http://schemas.microsoft.com/office/drawing/2014/main" id="{8F62C89A-B35B-4BFD-910B-42449BB86F5F}"/>
              </a:ext>
            </a:extLst>
          </p:cNvPr>
          <p:cNvSpPr>
            <a:spLocks noChangeArrowheads="1"/>
          </p:cNvSpPr>
          <p:nvPr/>
        </p:nvSpPr>
        <p:spPr bwMode="auto">
          <a:xfrm>
            <a:off x="9027544" y="1117661"/>
            <a:ext cx="336543"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dirty="0">
                <a:solidFill>
                  <a:srgbClr val="000000"/>
                </a:solidFill>
              </a:rPr>
              <a:t>UNION</a:t>
            </a:r>
          </a:p>
        </p:txBody>
      </p:sp>
      <p:sp>
        <p:nvSpPr>
          <p:cNvPr id="159" name="Rectangle 223">
            <a:extLst>
              <a:ext uri="{FF2B5EF4-FFF2-40B4-BE49-F238E27FC236}">
                <a16:creationId xmlns:a16="http://schemas.microsoft.com/office/drawing/2014/main" id="{E34A8F64-E6A3-4D1E-97C6-AB9FB0239CD3}"/>
              </a:ext>
            </a:extLst>
          </p:cNvPr>
          <p:cNvSpPr>
            <a:spLocks noChangeArrowheads="1"/>
          </p:cNvSpPr>
          <p:nvPr/>
        </p:nvSpPr>
        <p:spPr bwMode="auto">
          <a:xfrm rot="2342130">
            <a:off x="8149882" y="1188557"/>
            <a:ext cx="558654"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dirty="0">
                <a:solidFill>
                  <a:srgbClr val="000000"/>
                </a:solidFill>
              </a:rPr>
              <a:t>LAFAYETTE</a:t>
            </a:r>
          </a:p>
        </p:txBody>
      </p:sp>
      <p:sp>
        <p:nvSpPr>
          <p:cNvPr id="160" name="Freeform 15">
            <a:extLst>
              <a:ext uri="{FF2B5EF4-FFF2-40B4-BE49-F238E27FC236}">
                <a16:creationId xmlns:a16="http://schemas.microsoft.com/office/drawing/2014/main" id="{8E9FE8E0-9CBB-47AD-88D4-4F49AC187E90}"/>
              </a:ext>
            </a:extLst>
          </p:cNvPr>
          <p:cNvSpPr>
            <a:spLocks/>
          </p:cNvSpPr>
          <p:nvPr/>
        </p:nvSpPr>
        <p:spPr bwMode="auto">
          <a:xfrm>
            <a:off x="8925970" y="1291199"/>
            <a:ext cx="576113" cy="523739"/>
          </a:xfrm>
          <a:custGeom>
            <a:avLst/>
            <a:gdLst>
              <a:gd name="T0" fmla="*/ 2147483646 w 363"/>
              <a:gd name="T1" fmla="*/ 2147483646 h 330"/>
              <a:gd name="T2" fmla="*/ 2147483646 w 363"/>
              <a:gd name="T3" fmla="*/ 2147483646 h 330"/>
              <a:gd name="T4" fmla="*/ 2147483646 w 363"/>
              <a:gd name="T5" fmla="*/ 2147483646 h 330"/>
              <a:gd name="T6" fmla="*/ 2147483646 w 363"/>
              <a:gd name="T7" fmla="*/ 2147483646 h 330"/>
              <a:gd name="T8" fmla="*/ 2147483646 w 363"/>
              <a:gd name="T9" fmla="*/ 0 h 330"/>
              <a:gd name="T10" fmla="*/ 2147483646 w 363"/>
              <a:gd name="T11" fmla="*/ 2147483646 h 330"/>
              <a:gd name="T12" fmla="*/ 2147483646 w 363"/>
              <a:gd name="T13" fmla="*/ 2147483646 h 330"/>
              <a:gd name="T14" fmla="*/ 0 w 363"/>
              <a:gd name="T15" fmla="*/ 2147483646 h 330"/>
              <a:gd name="T16" fmla="*/ 0 w 363"/>
              <a:gd name="T17" fmla="*/ 2147483646 h 330"/>
              <a:gd name="T18" fmla="*/ 0 w 363"/>
              <a:gd name="T19" fmla="*/ 2147483646 h 330"/>
              <a:gd name="T20" fmla="*/ 2147483646 w 363"/>
              <a:gd name="T21" fmla="*/ 2147483646 h 330"/>
              <a:gd name="T22" fmla="*/ 2147483646 w 363"/>
              <a:gd name="T23" fmla="*/ 2147483646 h 330"/>
              <a:gd name="T24" fmla="*/ 2147483646 w 363"/>
              <a:gd name="T25" fmla="*/ 2147483646 h 330"/>
              <a:gd name="T26" fmla="*/ 2147483646 w 363"/>
              <a:gd name="T27" fmla="*/ 2147483646 h 330"/>
              <a:gd name="T28" fmla="*/ 2147483646 w 363"/>
              <a:gd name="T29" fmla="*/ 2147483646 h 330"/>
              <a:gd name="T30" fmla="*/ 2147483646 w 363"/>
              <a:gd name="T31" fmla="*/ 2147483646 h 330"/>
              <a:gd name="T32" fmla="*/ 2147483646 w 363"/>
              <a:gd name="T33" fmla="*/ 2147483646 h 330"/>
              <a:gd name="T34" fmla="*/ 2147483646 w 363"/>
              <a:gd name="T35" fmla="*/ 2147483646 h 330"/>
              <a:gd name="T36" fmla="*/ 2147483646 w 363"/>
              <a:gd name="T37" fmla="*/ 2147483646 h 330"/>
              <a:gd name="T38" fmla="*/ 2147483646 w 363"/>
              <a:gd name="T39" fmla="*/ 2147483646 h 330"/>
              <a:gd name="T40" fmla="*/ 2147483646 w 363"/>
              <a:gd name="T41" fmla="*/ 2147483646 h 330"/>
              <a:gd name="T42" fmla="*/ 2147483646 w 363"/>
              <a:gd name="T43" fmla="*/ 2147483646 h 3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3"/>
              <a:gd name="T67" fmla="*/ 0 h 330"/>
              <a:gd name="T68" fmla="*/ 363 w 363"/>
              <a:gd name="T69" fmla="*/ 330 h 3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3" h="330">
                <a:moveTo>
                  <a:pt x="318" y="74"/>
                </a:moveTo>
                <a:lnTo>
                  <a:pt x="228" y="61"/>
                </a:lnTo>
                <a:lnTo>
                  <a:pt x="163" y="37"/>
                </a:lnTo>
                <a:lnTo>
                  <a:pt x="146" y="16"/>
                </a:lnTo>
                <a:lnTo>
                  <a:pt x="81" y="0"/>
                </a:lnTo>
                <a:lnTo>
                  <a:pt x="53" y="16"/>
                </a:lnTo>
                <a:lnTo>
                  <a:pt x="36" y="53"/>
                </a:lnTo>
                <a:lnTo>
                  <a:pt x="0" y="74"/>
                </a:lnTo>
                <a:lnTo>
                  <a:pt x="0" y="239"/>
                </a:lnTo>
                <a:lnTo>
                  <a:pt x="0" y="255"/>
                </a:lnTo>
                <a:lnTo>
                  <a:pt x="65" y="255"/>
                </a:lnTo>
                <a:lnTo>
                  <a:pt x="65" y="292"/>
                </a:lnTo>
                <a:lnTo>
                  <a:pt x="154" y="284"/>
                </a:lnTo>
                <a:lnTo>
                  <a:pt x="272" y="284"/>
                </a:lnTo>
                <a:lnTo>
                  <a:pt x="289" y="300"/>
                </a:lnTo>
                <a:lnTo>
                  <a:pt x="272" y="292"/>
                </a:lnTo>
                <a:lnTo>
                  <a:pt x="272" y="321"/>
                </a:lnTo>
                <a:lnTo>
                  <a:pt x="310" y="329"/>
                </a:lnTo>
                <a:lnTo>
                  <a:pt x="362" y="312"/>
                </a:lnTo>
                <a:lnTo>
                  <a:pt x="362" y="292"/>
                </a:lnTo>
                <a:lnTo>
                  <a:pt x="362" y="144"/>
                </a:lnTo>
                <a:lnTo>
                  <a:pt x="318" y="74"/>
                </a:lnTo>
              </a:path>
            </a:pathLst>
          </a:custGeom>
          <a:solidFill>
            <a:srgbClr val="66CCFF"/>
          </a:solidFill>
          <a:ln w="12700" cap="rnd" cmpd="sng">
            <a:solidFill>
              <a:schemeClr val="tx1"/>
            </a:solidFill>
            <a:prstDash val="solid"/>
            <a:round/>
            <a:headEnd type="none" w="sm" len="sm"/>
            <a:tailEnd type="none" w="sm" len="sm"/>
          </a:ln>
        </p:spPr>
        <p:txBody>
          <a:bodyPr/>
          <a:lstStyle/>
          <a:p>
            <a:pPr defTabSz="914126">
              <a:defRPr/>
            </a:pPr>
            <a:endParaRPr lang="en-US" sz="1799" dirty="0">
              <a:solidFill>
                <a:prstClr val="black"/>
              </a:solidFill>
              <a:latin typeface="Calibri" panose="020F0502020204030204"/>
            </a:endParaRPr>
          </a:p>
        </p:txBody>
      </p:sp>
      <p:sp>
        <p:nvSpPr>
          <p:cNvPr id="161" name="Rectangle 105">
            <a:extLst>
              <a:ext uri="{FF2B5EF4-FFF2-40B4-BE49-F238E27FC236}">
                <a16:creationId xmlns:a16="http://schemas.microsoft.com/office/drawing/2014/main" id="{D272C87C-8C71-4C4C-9B32-5BD47B5E5097}"/>
              </a:ext>
            </a:extLst>
          </p:cNvPr>
          <p:cNvSpPr>
            <a:spLocks noChangeArrowheads="1"/>
          </p:cNvSpPr>
          <p:nvPr/>
        </p:nvSpPr>
        <p:spPr bwMode="auto">
          <a:xfrm>
            <a:off x="8998973" y="1501736"/>
            <a:ext cx="392634" cy="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1" tIns="46026" rIns="92051" bIns="4602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126">
              <a:spcBef>
                <a:spcPct val="30000"/>
              </a:spcBef>
              <a:buNone/>
              <a:defRPr/>
            </a:pPr>
            <a:r>
              <a:rPr lang="en-US" sz="400" b="1" dirty="0">
                <a:solidFill>
                  <a:srgbClr val="000000"/>
                </a:solidFill>
              </a:rPr>
              <a:t>ALACHUA</a:t>
            </a:r>
          </a:p>
        </p:txBody>
      </p:sp>
      <p:sp>
        <p:nvSpPr>
          <p:cNvPr id="162" name="object 6">
            <a:extLst>
              <a:ext uri="{FF2B5EF4-FFF2-40B4-BE49-F238E27FC236}">
                <a16:creationId xmlns:a16="http://schemas.microsoft.com/office/drawing/2014/main" id="{04D7E96C-941F-4420-A15C-A06476A4286C}"/>
              </a:ext>
            </a:extLst>
          </p:cNvPr>
          <p:cNvSpPr/>
          <p:nvPr/>
        </p:nvSpPr>
        <p:spPr>
          <a:xfrm>
            <a:off x="10672959" y="44371"/>
            <a:ext cx="1175227" cy="250533"/>
          </a:xfrm>
          <a:prstGeom prst="rect">
            <a:avLst/>
          </a:prstGeom>
          <a:blipFill>
            <a:blip r:embed="rId4" cstate="print"/>
            <a:stretch>
              <a:fillRect/>
            </a:stretch>
          </a:blipFill>
        </p:spPr>
        <p:txBody>
          <a:bodyPr wrap="square" lIns="0" tIns="0" rIns="0" bIns="0" rtlCol="0"/>
          <a:lstStyle/>
          <a:p>
            <a:endParaRPr sz="1799" dirty="0">
              <a:solidFill>
                <a:prstClr val="black"/>
              </a:solidFill>
              <a:latin typeface="Calibri" panose="020F0502020204030204"/>
            </a:endParaRPr>
          </a:p>
        </p:txBody>
      </p:sp>
    </p:spTree>
    <p:extLst>
      <p:ext uri="{BB962C8B-B14F-4D97-AF65-F5344CB8AC3E}">
        <p14:creationId xmlns:p14="http://schemas.microsoft.com/office/powerpoint/2010/main" val="4184231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6"/>
              </a:gs>
              <a:gs pos="25000">
                <a:schemeClr val="accent6"/>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Text Placeholder 3">
            <a:extLst>
              <a:ext uri="{FF2B5EF4-FFF2-40B4-BE49-F238E27FC236}">
                <a16:creationId xmlns:a16="http://schemas.microsoft.com/office/drawing/2014/main" id="{ACFED67D-8AB9-49CE-8B10-01ABA304DEFE}"/>
              </a:ext>
            </a:extLst>
          </p:cNvPr>
          <p:cNvSpPr txBox="1">
            <a:spLocks/>
          </p:cNvSpPr>
          <p:nvPr/>
        </p:nvSpPr>
        <p:spPr>
          <a:xfrm>
            <a:off x="6090574" y="801866"/>
            <a:ext cx="5306084" cy="5230634"/>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Clr>
                <a:srgbClr val="1AA2DF"/>
              </a:buClr>
              <a:buFont typeface="Wingdings" pitchFamily="2" charset="2"/>
              <a:buNone/>
              <a:defRPr sz="28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Clr>
                <a:srgbClr val="1AA2DF"/>
              </a:buClr>
              <a:buFont typeface="Wingdings" pitchFamily="2" charset="2"/>
              <a:buChar char="§"/>
              <a:defRPr sz="24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Clr>
                <a:srgbClr val="1AA2DF"/>
              </a:buClr>
              <a:buFont typeface="Wingdings" pitchFamily="2" charset="2"/>
              <a:buChar char="§"/>
              <a:defRPr sz="20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Clr>
                <a:srgbClr val="1AA2DF"/>
              </a:buClr>
              <a:buFont typeface="Wingdings" pitchFamily="2" charset="2"/>
              <a:buChar char="§"/>
              <a:defRPr sz="18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Clr>
                <a:srgbClr val="1AA2DF"/>
              </a:buClr>
              <a:buFont typeface="Wingdings" pitchFamily="2" charset="2"/>
              <a:buChar char="§"/>
              <a:defRPr sz="18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063" indent="-228600">
              <a:spcBef>
                <a:spcPts val="2399"/>
              </a:spcBef>
              <a:buFont typeface="Arial" panose="020B0604020202020204" pitchFamily="34" charset="0"/>
              <a:buChar char="•"/>
              <a:defRPr/>
            </a:pPr>
            <a:r>
              <a:rPr lang="en-US" sz="2400">
                <a:solidFill>
                  <a:srgbClr val="000000"/>
                </a:solidFill>
                <a:latin typeface="+mn-lt"/>
                <a:ea typeface="+mn-ea"/>
                <a:cs typeface="+mn-cs"/>
              </a:rPr>
              <a:t>Helping is </a:t>
            </a:r>
            <a:r>
              <a:rPr lang="en-US" sz="2400" b="1">
                <a:solidFill>
                  <a:srgbClr val="000000"/>
                </a:solidFill>
                <a:latin typeface="+mn-lt"/>
                <a:ea typeface="+mn-ea"/>
                <a:cs typeface="+mn-cs"/>
              </a:rPr>
              <a:t>easy</a:t>
            </a:r>
          </a:p>
          <a:p>
            <a:pPr marL="457063" indent="-228600">
              <a:spcBef>
                <a:spcPts val="2399"/>
              </a:spcBef>
              <a:buFont typeface="Arial" panose="020B0604020202020204" pitchFamily="34" charset="0"/>
              <a:buChar char="•"/>
              <a:defRPr/>
            </a:pPr>
            <a:r>
              <a:rPr lang="en-US" sz="2400" b="1">
                <a:solidFill>
                  <a:srgbClr val="000000"/>
                </a:solidFill>
                <a:latin typeface="+mn-lt"/>
                <a:ea typeface="+mn-ea"/>
                <a:cs typeface="+mn-cs"/>
              </a:rPr>
              <a:t>Quitting is hard</a:t>
            </a:r>
          </a:p>
          <a:p>
            <a:pPr marL="457063" indent="-228600">
              <a:spcBef>
                <a:spcPts val="2399"/>
              </a:spcBef>
              <a:buFont typeface="Arial" panose="020B0604020202020204" pitchFamily="34" charset="0"/>
              <a:buChar char="•"/>
            </a:pPr>
            <a:r>
              <a:rPr lang="en-US" sz="2400">
                <a:solidFill>
                  <a:srgbClr val="000000"/>
                </a:solidFill>
                <a:latin typeface="+mn-lt"/>
                <a:ea typeface="+mn-ea"/>
                <a:cs typeface="+mn-cs"/>
              </a:rPr>
              <a:t>Tobacco use is harmful to </a:t>
            </a:r>
            <a:r>
              <a:rPr lang="en-US" sz="2400" b="1">
                <a:solidFill>
                  <a:srgbClr val="000000"/>
                </a:solidFill>
                <a:latin typeface="+mn-lt"/>
                <a:ea typeface="+mn-ea"/>
                <a:cs typeface="+mn-cs"/>
              </a:rPr>
              <a:t>everyone</a:t>
            </a:r>
            <a:r>
              <a:rPr lang="en-US" sz="2400">
                <a:solidFill>
                  <a:srgbClr val="000000"/>
                </a:solidFill>
                <a:latin typeface="+mn-lt"/>
                <a:ea typeface="+mn-ea"/>
                <a:cs typeface="+mn-cs"/>
              </a:rPr>
              <a:t>, even nonsmokers</a:t>
            </a:r>
          </a:p>
          <a:p>
            <a:pPr marL="457063" indent="-228600">
              <a:spcBef>
                <a:spcPts val="2399"/>
              </a:spcBef>
              <a:buFont typeface="Arial" panose="020B0604020202020204" pitchFamily="34" charset="0"/>
              <a:buChar char="•"/>
            </a:pPr>
            <a:r>
              <a:rPr lang="en-US" sz="2400">
                <a:solidFill>
                  <a:srgbClr val="000000"/>
                </a:solidFill>
                <a:latin typeface="+mn-lt"/>
                <a:ea typeface="+mn-ea"/>
                <a:cs typeface="+mn-cs"/>
              </a:rPr>
              <a:t>It’s </a:t>
            </a:r>
            <a:r>
              <a:rPr lang="en-US" sz="2400" b="1">
                <a:solidFill>
                  <a:srgbClr val="000000"/>
                </a:solidFill>
                <a:latin typeface="+mn-lt"/>
                <a:ea typeface="+mn-ea"/>
                <a:cs typeface="+mn-cs"/>
              </a:rPr>
              <a:t>cost-effective</a:t>
            </a:r>
          </a:p>
          <a:p>
            <a:pPr marL="457063" indent="-228600">
              <a:spcBef>
                <a:spcPts val="2399"/>
              </a:spcBef>
              <a:buFont typeface="Arial" panose="020B0604020202020204" pitchFamily="34" charset="0"/>
              <a:buChar char="•"/>
            </a:pPr>
            <a:r>
              <a:rPr lang="en-US" sz="2400" b="1">
                <a:solidFill>
                  <a:srgbClr val="000000"/>
                </a:solidFill>
                <a:latin typeface="+mn-lt"/>
                <a:ea typeface="+mn-ea"/>
                <a:cs typeface="+mn-cs"/>
              </a:rPr>
              <a:t>And it impacts all areas of wellness!</a:t>
            </a:r>
          </a:p>
          <a:p>
            <a:pPr marL="457063" indent="-228600">
              <a:buFont typeface="Arial" panose="020B0604020202020204" pitchFamily="34" charset="0"/>
              <a:buChar char="•"/>
              <a:defRPr/>
            </a:pPr>
            <a:endParaRPr lang="en-US" sz="2400">
              <a:solidFill>
                <a:srgbClr val="000000"/>
              </a:solidFill>
              <a:latin typeface="+mn-lt"/>
              <a:ea typeface="+mn-ea"/>
              <a:cs typeface="+mn-cs"/>
            </a:endParaRPr>
          </a:p>
        </p:txBody>
      </p:sp>
      <p:sp>
        <p:nvSpPr>
          <p:cNvPr id="3" name="Slide Number Placeholder 2">
            <a:extLst>
              <a:ext uri="{FF2B5EF4-FFF2-40B4-BE49-F238E27FC236}">
                <a16:creationId xmlns:a16="http://schemas.microsoft.com/office/drawing/2014/main" id="{4E557F50-E99C-4613-B6A8-3A04687AC713}"/>
              </a:ext>
            </a:extLst>
          </p:cNvPr>
          <p:cNvSpPr>
            <a:spLocks noGrp="1"/>
          </p:cNvSpPr>
          <p:nvPr>
            <p:ph type="sldNum" sz="quarter" idx="12"/>
          </p:nvPr>
        </p:nvSpPr>
        <p:spPr>
          <a:xfrm>
            <a:off x="10825930" y="6223702"/>
            <a:ext cx="570728" cy="314067"/>
          </a:xfrm>
        </p:spPr>
        <p:txBody>
          <a:bodyPr vert="horz" lIns="91440" tIns="45720" rIns="91440" bIns="45720" rtlCol="0" anchor="ctr">
            <a:normAutofit/>
          </a:bodyPr>
          <a:lstStyle/>
          <a:p>
            <a:pPr>
              <a:spcAft>
                <a:spcPts val="600"/>
              </a:spcAft>
            </a:pPr>
            <a:fld id="{41E825DA-D6B2-4035-A5C7-7FCD0F903D47}" type="slidenum">
              <a:rPr lang="en-US" sz="1000">
                <a:solidFill>
                  <a:srgbClr val="898989"/>
                </a:solidFill>
              </a:rPr>
              <a:pPr>
                <a:spcAft>
                  <a:spcPts val="600"/>
                </a:spcAft>
              </a:pPr>
              <a:t>9</a:t>
            </a:fld>
            <a:endParaRPr lang="en-US" sz="1000">
              <a:solidFill>
                <a:srgbClr val="898989"/>
              </a:solidFill>
            </a:endParaRPr>
          </a:p>
        </p:txBody>
      </p:sp>
      <p:sp>
        <p:nvSpPr>
          <p:cNvPr id="17" name="Title 2">
            <a:extLst>
              <a:ext uri="{FF2B5EF4-FFF2-40B4-BE49-F238E27FC236}">
                <a16:creationId xmlns:a16="http://schemas.microsoft.com/office/drawing/2014/main" id="{0BF9F1B2-5EE0-48C0-91BD-EB37C626FB15}"/>
              </a:ext>
            </a:extLst>
          </p:cNvPr>
          <p:cNvSpPr txBox="1">
            <a:spLocks/>
          </p:cNvSpPr>
          <p:nvPr/>
        </p:nvSpPr>
        <p:spPr>
          <a:xfrm>
            <a:off x="686834" y="1153572"/>
            <a:ext cx="3200400" cy="446116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200" b="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90000"/>
              </a:lnSpc>
              <a:spcAft>
                <a:spcPts val="600"/>
              </a:spcAft>
              <a:defRPr/>
            </a:pPr>
            <a:r>
              <a:rPr lang="en-US" sz="4400" kern="1200">
                <a:solidFill>
                  <a:srgbClr val="FFFFFF"/>
                </a:solidFill>
                <a:latin typeface="+mj-lt"/>
                <a:ea typeface="+mj-ea"/>
                <a:cs typeface="+mj-cs"/>
              </a:rPr>
              <a:t>Why Help Employees Quit?</a:t>
            </a:r>
          </a:p>
        </p:txBody>
      </p:sp>
      <p:sp>
        <p:nvSpPr>
          <p:cNvPr id="5" name="object 5"/>
          <p:cNvSpPr/>
          <p:nvPr/>
        </p:nvSpPr>
        <p:spPr>
          <a:xfrm>
            <a:off x="1588" y="894"/>
            <a:ext cx="4036012" cy="6843551"/>
          </a:xfrm>
          <a:prstGeom prst="rect">
            <a:avLst/>
          </a:prstGeom>
          <a:blipFill>
            <a:blip r:embed="rId4" cstate="print"/>
            <a:stretch>
              <a:fillRect/>
            </a:stretch>
          </a:blipFill>
        </p:spPr>
        <p:txBody>
          <a:bodyPr wrap="square" lIns="0" tIns="0" rIns="0" bIns="0" rtlCol="0"/>
          <a:lstStyle/>
          <a:p>
            <a:endParaRPr sz="1799" dirty="0">
              <a:solidFill>
                <a:prstClr val="black"/>
              </a:solidFill>
              <a:latin typeface="Calibri" panose="020F0502020204030204"/>
            </a:endParaRPr>
          </a:p>
        </p:txBody>
      </p:sp>
      <p:sp>
        <p:nvSpPr>
          <p:cNvPr id="6" name="object 6"/>
          <p:cNvSpPr/>
          <p:nvPr/>
        </p:nvSpPr>
        <p:spPr>
          <a:xfrm>
            <a:off x="10976984" y="22940"/>
            <a:ext cx="1175227" cy="250533"/>
          </a:xfrm>
          <a:prstGeom prst="rect">
            <a:avLst/>
          </a:prstGeom>
          <a:blipFill>
            <a:blip r:embed="rId5" cstate="print"/>
            <a:stretch>
              <a:fillRect/>
            </a:stretch>
          </a:blipFill>
        </p:spPr>
        <p:txBody>
          <a:bodyPr wrap="square" lIns="0" tIns="0" rIns="0" bIns="0" rtlCol="0"/>
          <a:lstStyle/>
          <a:p>
            <a:endParaRPr sz="1799" dirty="0">
              <a:solidFill>
                <a:prstClr val="black"/>
              </a:solidFill>
              <a:latin typeface="Calibri" panose="020F0502020204030204"/>
            </a:endParaRPr>
          </a:p>
        </p:txBody>
      </p:sp>
    </p:spTree>
    <p:extLst>
      <p:ext uri="{BB962C8B-B14F-4D97-AF65-F5344CB8AC3E}">
        <p14:creationId xmlns:p14="http://schemas.microsoft.com/office/powerpoint/2010/main" val="3768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6773</Words>
  <Application>Microsoft Office PowerPoint</Application>
  <PresentationFormat>Widescreen</PresentationFormat>
  <Paragraphs>718</Paragraphs>
  <Slides>50</Slides>
  <Notes>46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50</vt:i4>
      </vt:variant>
    </vt:vector>
  </HeadingPairs>
  <TitlesOfParts>
    <vt:vector size="64" baseType="lpstr">
      <vt:lpstr>.AppleSystemUIFont</vt:lpstr>
      <vt:lpstr>Arial</vt:lpstr>
      <vt:lpstr>Avenir Next LT Pro</vt:lpstr>
      <vt:lpstr>Book Antiqua</vt:lpstr>
      <vt:lpstr>Calibri</vt:lpstr>
      <vt:lpstr>Calibri Light</vt:lpstr>
      <vt:lpstr>Century Gothic</vt:lpstr>
      <vt:lpstr>Dax-Regular</vt:lpstr>
      <vt:lpstr>Domaine Display Bold</vt:lpstr>
      <vt:lpstr>Open Sans</vt:lpstr>
      <vt:lpstr>Open Sans Bold</vt:lpstr>
      <vt:lpstr>Open Sans Light</vt:lpstr>
      <vt:lpstr>Wingdings</vt:lpstr>
      <vt:lpstr>1_Office Theme</vt:lpstr>
      <vt:lpstr>PowerPoint Presentation</vt:lpstr>
      <vt:lpstr>TODAY’S LEARNING OBJECTIVES </vt:lpstr>
      <vt:lpstr>OUR MISSION</vt:lpstr>
      <vt:lpstr>WHAT HAVE WE DONE?</vt:lpstr>
      <vt:lpstr>WHAT HAVE WE DONE?</vt:lpstr>
      <vt:lpstr>Why are we continuing to partner with  Tobacco Free Florida?</vt:lpstr>
      <vt:lpstr>PowerPoint Presentation</vt:lpstr>
      <vt:lpstr>At the local level</vt:lpstr>
      <vt:lpstr>PowerPoint Presentation</vt:lpstr>
      <vt:lpstr>PowerPoint Presentation</vt:lpstr>
      <vt:lpstr>PowerPoint Presentation</vt:lpstr>
      <vt:lpstr>Empowering Your Workforce Through a Culture of  Total Wellbeing – moving forward and expanding our mission!</vt:lpstr>
      <vt:lpstr>Why Workplace Wellness? </vt:lpstr>
      <vt:lpstr>We’re facing unprecedented levels of poor health    </vt:lpstr>
      <vt:lpstr>Employee Wellness Impacts Healthcare but it also costs organizations in many other ways they may not realize.. </vt:lpstr>
      <vt:lpstr>Why It Matters</vt:lpstr>
      <vt:lpstr>Making a Case with Data</vt:lpstr>
      <vt:lpstr>Redirecting the Investment from Sick Care to Wellbeing1</vt:lpstr>
      <vt:lpstr>PowerPoint Presentation</vt:lpstr>
      <vt:lpstr>PowerPoint Presentation</vt:lpstr>
      <vt:lpstr>How Do You Start? </vt:lpstr>
      <vt:lpstr>Best Practice Standards of Success</vt:lpstr>
      <vt:lpstr>Align Supportive Leadership</vt:lpstr>
      <vt:lpstr>Collaboration – Wellness Committee and Champions</vt:lpstr>
      <vt:lpstr>Health Promotion  Programs and Activities </vt:lpstr>
      <vt:lpstr>Collect Data</vt:lpstr>
      <vt:lpstr>Craft an Operating Plan</vt:lpstr>
      <vt:lpstr>Support the Whole Person</vt:lpstr>
      <vt:lpstr>Environments, Policies      and Practices</vt:lpstr>
      <vt:lpstr>Evaluate, Communicate,      Celebrate</vt:lpstr>
      <vt:lpstr>Communicate, Communicate, Communicate!</vt:lpstr>
      <vt:lpstr>Let’s Talk Incentives</vt:lpstr>
      <vt:lpstr>10 Best Practices</vt:lpstr>
      <vt:lpstr>Barriers</vt:lpstr>
      <vt:lpstr>Barriers to Successful Wellbeing Programming</vt:lpstr>
      <vt:lpstr>HR CAN HELP MANAGERS LEAD REMOTE TEAMS </vt:lpstr>
      <vt:lpstr>Help them  reset their expectations as to how work gets done --- with children at home, it might be easier to set meetings early in the morning or later in the evening to accommodate. </vt:lpstr>
      <vt:lpstr>Help them use instant messaging for a daily standup or huddle early in the morning – “I miss seeing you!” </vt:lpstr>
      <vt:lpstr>Work with leadership and managers to assign buddies &amp; peer coaches for mutual support – “I’m here for you!” </vt:lpstr>
      <vt:lpstr>Learn to  interpret  tone and voice as proxies   for face-to-face feedback. –”Listen intently!” </vt:lpstr>
      <vt:lpstr>Model optimism and drain the team of fear. – “Use emojis!” </vt:lpstr>
      <vt:lpstr>The neuroscience of emotions</vt:lpstr>
      <vt:lpstr>Continually gauge stress and engagement levels.</vt:lpstr>
      <vt:lpstr>LEAD BY EXAMPLE</vt:lpstr>
      <vt:lpstr>Provide resources for continued learning such as LMS, 5 to 10 minute microlearning course covering a specific tool, behavior or skill.</vt:lpstr>
      <vt:lpstr>Even remotely, Wellbeing Works Florida is agile &amp; looks to help our members adapt to our new VUCA (volatile, uncertain, complex &amp; ambiguous) world!!</vt:lpstr>
      <vt:lpstr> Wellbeing Works Florida – Organizational Resources We will be posting additional ones on the HRFlorida.org/Wellbeing Works Florida webpage – stay tuned!</vt:lpstr>
      <vt:lpstr>Wellbeing Works Florida – Chapter  Resources We will be posting additional ones on the HRFlorida.org/We Thrive In Florida webpage! Chapter Programming Resources  - one hour videos already approved by SHRM – please see below we’ve only just begun…</vt:lpstr>
      <vt:lpstr>A HUGE THANK YOU TO OUR SPONSORS!</vt:lpstr>
      <vt:lpstr>      Creating a Culture of Wellbeing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Jeri D</dc:creator>
  <cp:lastModifiedBy>GinNeal McVay</cp:lastModifiedBy>
  <cp:revision>5</cp:revision>
  <dcterms:created xsi:type="dcterms:W3CDTF">2020-07-29T15:14:28Z</dcterms:created>
  <dcterms:modified xsi:type="dcterms:W3CDTF">2020-12-09T18:26:36Z</dcterms:modified>
</cp:coreProperties>
</file>